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media/image41.jpg" ContentType="image/jpeg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0"/>
  </p:notesMasterIdLst>
  <p:sldIdLst>
    <p:sldId id="425" r:id="rId2"/>
    <p:sldId id="467" r:id="rId3"/>
    <p:sldId id="350" r:id="rId4"/>
    <p:sldId id="423" r:id="rId5"/>
    <p:sldId id="464" r:id="rId6"/>
    <p:sldId id="465" r:id="rId7"/>
    <p:sldId id="393" r:id="rId8"/>
    <p:sldId id="468" r:id="rId9"/>
    <p:sldId id="374" r:id="rId10"/>
    <p:sldId id="394" r:id="rId11"/>
    <p:sldId id="395" r:id="rId12"/>
    <p:sldId id="379" r:id="rId13"/>
    <p:sldId id="381" r:id="rId14"/>
    <p:sldId id="383" r:id="rId15"/>
    <p:sldId id="373" r:id="rId16"/>
    <p:sldId id="384" r:id="rId17"/>
    <p:sldId id="385" r:id="rId18"/>
    <p:sldId id="372" r:id="rId19"/>
    <p:sldId id="466" r:id="rId20"/>
    <p:sldId id="389" r:id="rId21"/>
    <p:sldId id="388" r:id="rId22"/>
    <p:sldId id="396" r:id="rId23"/>
    <p:sldId id="397" r:id="rId24"/>
    <p:sldId id="398" r:id="rId25"/>
    <p:sldId id="399" r:id="rId26"/>
    <p:sldId id="386" r:id="rId27"/>
    <p:sldId id="387" r:id="rId28"/>
    <p:sldId id="476" r:id="rId29"/>
    <p:sldId id="477" r:id="rId30"/>
    <p:sldId id="390" r:id="rId31"/>
    <p:sldId id="391" r:id="rId32"/>
    <p:sldId id="469" r:id="rId33"/>
    <p:sldId id="400" r:id="rId34"/>
    <p:sldId id="401" r:id="rId35"/>
    <p:sldId id="402" r:id="rId36"/>
    <p:sldId id="403" r:id="rId37"/>
    <p:sldId id="404" r:id="rId38"/>
    <p:sldId id="392" r:id="rId39"/>
    <p:sldId id="351" r:id="rId40"/>
    <p:sldId id="296" r:id="rId41"/>
    <p:sldId id="297" r:id="rId42"/>
    <p:sldId id="360" r:id="rId43"/>
    <p:sldId id="348" r:id="rId44"/>
    <p:sldId id="349" r:id="rId45"/>
    <p:sldId id="358" r:id="rId46"/>
    <p:sldId id="359" r:id="rId47"/>
    <p:sldId id="362" r:id="rId48"/>
    <p:sldId id="299" r:id="rId49"/>
    <p:sldId id="301" r:id="rId50"/>
    <p:sldId id="363" r:id="rId51"/>
    <p:sldId id="302" r:id="rId52"/>
    <p:sldId id="303" r:id="rId53"/>
    <p:sldId id="304" r:id="rId54"/>
    <p:sldId id="305" r:id="rId55"/>
    <p:sldId id="474" r:id="rId56"/>
    <p:sldId id="472" r:id="rId57"/>
    <p:sldId id="421" r:id="rId58"/>
    <p:sldId id="475" r:id="rId59"/>
    <p:sldId id="415" r:id="rId60"/>
    <p:sldId id="416" r:id="rId61"/>
    <p:sldId id="417" r:id="rId62"/>
    <p:sldId id="408" r:id="rId63"/>
    <p:sldId id="409" r:id="rId64"/>
    <p:sldId id="317" r:id="rId65"/>
    <p:sldId id="407" r:id="rId66"/>
    <p:sldId id="406" r:id="rId67"/>
    <p:sldId id="314" r:id="rId68"/>
    <p:sldId id="316" r:id="rId69"/>
    <p:sldId id="319" r:id="rId70"/>
    <p:sldId id="320" r:id="rId71"/>
    <p:sldId id="422" r:id="rId72"/>
    <p:sldId id="263" r:id="rId73"/>
    <p:sldId id="264" r:id="rId74"/>
    <p:sldId id="265" r:id="rId75"/>
    <p:sldId id="470" r:id="rId76"/>
    <p:sldId id="410" r:id="rId77"/>
    <p:sldId id="268" r:id="rId78"/>
    <p:sldId id="269" r:id="rId79"/>
    <p:sldId id="270" r:id="rId80"/>
    <p:sldId id="271" r:id="rId81"/>
    <p:sldId id="411" r:id="rId82"/>
    <p:sldId id="272" r:id="rId83"/>
    <p:sldId id="273" r:id="rId84"/>
    <p:sldId id="274" r:id="rId85"/>
    <p:sldId id="427" r:id="rId86"/>
    <p:sldId id="428" r:id="rId87"/>
    <p:sldId id="280" r:id="rId88"/>
    <p:sldId id="432" r:id="rId89"/>
    <p:sldId id="429" r:id="rId90"/>
    <p:sldId id="463" r:id="rId91"/>
    <p:sldId id="461" r:id="rId92"/>
    <p:sldId id="281" r:id="rId93"/>
    <p:sldId id="282" r:id="rId94"/>
    <p:sldId id="283" r:id="rId95"/>
    <p:sldId id="430" r:id="rId96"/>
    <p:sldId id="284" r:id="rId97"/>
    <p:sldId id="431" r:id="rId98"/>
    <p:sldId id="433" r:id="rId99"/>
    <p:sldId id="285" r:id="rId100"/>
    <p:sldId id="286" r:id="rId101"/>
    <p:sldId id="435" r:id="rId102"/>
    <p:sldId id="436" r:id="rId103"/>
    <p:sldId id="437" r:id="rId104"/>
    <p:sldId id="438" r:id="rId105"/>
    <p:sldId id="453" r:id="rId106"/>
    <p:sldId id="455" r:id="rId107"/>
    <p:sldId id="454" r:id="rId108"/>
    <p:sldId id="439" r:id="rId109"/>
    <p:sldId id="440" r:id="rId110"/>
    <p:sldId id="441" r:id="rId111"/>
    <p:sldId id="446" r:id="rId112"/>
    <p:sldId id="447" r:id="rId113"/>
    <p:sldId id="443" r:id="rId114"/>
    <p:sldId id="445" r:id="rId115"/>
    <p:sldId id="448" r:id="rId116"/>
    <p:sldId id="449" r:id="rId117"/>
    <p:sldId id="450" r:id="rId118"/>
    <p:sldId id="451" r:id="rId119"/>
  </p:sldIdLst>
  <p:sldSz cx="10693400" cy="7556500"/>
  <p:notesSz cx="10693400" cy="75565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2CF4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2491" autoAdjust="0"/>
    <p:restoredTop sz="86410" autoAdjust="0"/>
  </p:normalViewPr>
  <p:slideViewPr>
    <p:cSldViewPr>
      <p:cViewPr varScale="1">
        <p:scale>
          <a:sx n="70" d="100"/>
          <a:sy n="70" d="100"/>
        </p:scale>
        <p:origin x="1133" y="53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-7214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  <p:sld r:id="rId29" collapse="1"/>
      <p:sld r:id="rId30" collapse="1"/>
      <p:sld r:id="rId31" collapse="1"/>
      <p:sld r:id="rId32" collapse="1"/>
      <p:sld r:id="rId33" collapse="1"/>
      <p:sld r:id="rId34" collapse="1"/>
      <p:sld r:id="rId35" collapse="1"/>
      <p:sld r:id="rId36" collapse="1"/>
      <p:sld r:id="rId37" collapse="1"/>
      <p:sld r:id="rId38" collapse="1"/>
      <p:sld r:id="rId39" collapse="1"/>
      <p:sld r:id="rId40" collapse="1"/>
      <p:sld r:id="rId41" collapse="1"/>
      <p:sld r:id="rId42" collapse="1"/>
      <p:sld r:id="rId43" collapse="1"/>
      <p:sld r:id="rId44" collapse="1"/>
      <p:sld r:id="rId45" collapse="1"/>
      <p:sld r:id="rId46" collapse="1"/>
      <p:sld r:id="rId47" collapse="1"/>
      <p:sld r:id="rId48" collapse="1"/>
      <p:sld r:id="rId49" collapse="1"/>
      <p:sld r:id="rId50" collapse="1"/>
      <p:sld r:id="rId51" collapse="1"/>
      <p:sld r:id="rId52" collapse="1"/>
      <p:sld r:id="rId53" collapse="1"/>
      <p:sld r:id="rId54" collapse="1"/>
      <p:sld r:id="rId55" collapse="1"/>
      <p:sld r:id="rId56" collapse="1"/>
      <p:sld r:id="rId57" collapse="1"/>
      <p:sld r:id="rId58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568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_rels/viewProps.xml.rels><?xml version="1.0" encoding="UTF-8" standalone="yes"?>
<Relationships xmlns="http://schemas.openxmlformats.org/package/2006/relationships"><Relationship Id="rId13" Type="http://schemas.openxmlformats.org/officeDocument/2006/relationships/slide" Target="slides/slide17.xml"/><Relationship Id="rId18" Type="http://schemas.openxmlformats.org/officeDocument/2006/relationships/slide" Target="slides/slide23.xml"/><Relationship Id="rId26" Type="http://schemas.openxmlformats.org/officeDocument/2006/relationships/slide" Target="slides/slide31.xml"/><Relationship Id="rId39" Type="http://schemas.openxmlformats.org/officeDocument/2006/relationships/slide" Target="slides/slide52.xml"/><Relationship Id="rId21" Type="http://schemas.openxmlformats.org/officeDocument/2006/relationships/slide" Target="slides/slide26.xml"/><Relationship Id="rId34" Type="http://schemas.openxmlformats.org/officeDocument/2006/relationships/slide" Target="slides/slide46.xml"/><Relationship Id="rId42" Type="http://schemas.openxmlformats.org/officeDocument/2006/relationships/slide" Target="slides/slide55.xml"/><Relationship Id="rId47" Type="http://schemas.openxmlformats.org/officeDocument/2006/relationships/slide" Target="slides/slide60.xml"/><Relationship Id="rId50" Type="http://schemas.openxmlformats.org/officeDocument/2006/relationships/slide" Target="slides/slide63.xml"/><Relationship Id="rId55" Type="http://schemas.openxmlformats.org/officeDocument/2006/relationships/slide" Target="slides/slide68.xml"/><Relationship Id="rId7" Type="http://schemas.openxmlformats.org/officeDocument/2006/relationships/slide" Target="slides/slide11.xml"/><Relationship Id="rId12" Type="http://schemas.openxmlformats.org/officeDocument/2006/relationships/slide" Target="slides/slide16.xml"/><Relationship Id="rId17" Type="http://schemas.openxmlformats.org/officeDocument/2006/relationships/slide" Target="slides/slide22.xml"/><Relationship Id="rId25" Type="http://schemas.openxmlformats.org/officeDocument/2006/relationships/slide" Target="slides/slide30.xml"/><Relationship Id="rId33" Type="http://schemas.openxmlformats.org/officeDocument/2006/relationships/slide" Target="slides/slide45.xml"/><Relationship Id="rId38" Type="http://schemas.openxmlformats.org/officeDocument/2006/relationships/slide" Target="slides/slide51.xml"/><Relationship Id="rId46" Type="http://schemas.openxmlformats.org/officeDocument/2006/relationships/slide" Target="slides/slide59.xml"/><Relationship Id="rId2" Type="http://schemas.openxmlformats.org/officeDocument/2006/relationships/slide" Target="slides/slide6.xml"/><Relationship Id="rId16" Type="http://schemas.openxmlformats.org/officeDocument/2006/relationships/slide" Target="slides/slide21.xml"/><Relationship Id="rId20" Type="http://schemas.openxmlformats.org/officeDocument/2006/relationships/slide" Target="slides/slide25.xml"/><Relationship Id="rId29" Type="http://schemas.openxmlformats.org/officeDocument/2006/relationships/slide" Target="slides/slide41.xml"/><Relationship Id="rId41" Type="http://schemas.openxmlformats.org/officeDocument/2006/relationships/slide" Target="slides/slide54.xml"/><Relationship Id="rId54" Type="http://schemas.openxmlformats.org/officeDocument/2006/relationships/slide" Target="slides/slide67.xml"/><Relationship Id="rId1" Type="http://schemas.openxmlformats.org/officeDocument/2006/relationships/slide" Target="slides/slide5.xml"/><Relationship Id="rId6" Type="http://schemas.openxmlformats.org/officeDocument/2006/relationships/slide" Target="slides/slide10.xml"/><Relationship Id="rId11" Type="http://schemas.openxmlformats.org/officeDocument/2006/relationships/slide" Target="slides/slide15.xml"/><Relationship Id="rId24" Type="http://schemas.openxmlformats.org/officeDocument/2006/relationships/slide" Target="slides/slide29.xml"/><Relationship Id="rId32" Type="http://schemas.openxmlformats.org/officeDocument/2006/relationships/slide" Target="slides/slide44.xml"/><Relationship Id="rId37" Type="http://schemas.openxmlformats.org/officeDocument/2006/relationships/slide" Target="slides/slide50.xml"/><Relationship Id="rId40" Type="http://schemas.openxmlformats.org/officeDocument/2006/relationships/slide" Target="slides/slide53.xml"/><Relationship Id="rId45" Type="http://schemas.openxmlformats.org/officeDocument/2006/relationships/slide" Target="slides/slide58.xml"/><Relationship Id="rId53" Type="http://schemas.openxmlformats.org/officeDocument/2006/relationships/slide" Target="slides/slide66.xml"/><Relationship Id="rId58" Type="http://schemas.openxmlformats.org/officeDocument/2006/relationships/slide" Target="slides/slide71.xml"/><Relationship Id="rId5" Type="http://schemas.openxmlformats.org/officeDocument/2006/relationships/slide" Target="slides/slide9.xml"/><Relationship Id="rId15" Type="http://schemas.openxmlformats.org/officeDocument/2006/relationships/slide" Target="slides/slide20.xml"/><Relationship Id="rId23" Type="http://schemas.openxmlformats.org/officeDocument/2006/relationships/slide" Target="slides/slide28.xml"/><Relationship Id="rId28" Type="http://schemas.openxmlformats.org/officeDocument/2006/relationships/slide" Target="slides/slide40.xml"/><Relationship Id="rId36" Type="http://schemas.openxmlformats.org/officeDocument/2006/relationships/slide" Target="slides/slide49.xml"/><Relationship Id="rId49" Type="http://schemas.openxmlformats.org/officeDocument/2006/relationships/slide" Target="slides/slide62.xml"/><Relationship Id="rId57" Type="http://schemas.openxmlformats.org/officeDocument/2006/relationships/slide" Target="slides/slide70.xml"/><Relationship Id="rId10" Type="http://schemas.openxmlformats.org/officeDocument/2006/relationships/slide" Target="slides/slide14.xml"/><Relationship Id="rId19" Type="http://schemas.openxmlformats.org/officeDocument/2006/relationships/slide" Target="slides/slide24.xml"/><Relationship Id="rId31" Type="http://schemas.openxmlformats.org/officeDocument/2006/relationships/slide" Target="slides/slide43.xml"/><Relationship Id="rId44" Type="http://schemas.openxmlformats.org/officeDocument/2006/relationships/slide" Target="slides/slide57.xml"/><Relationship Id="rId52" Type="http://schemas.openxmlformats.org/officeDocument/2006/relationships/slide" Target="slides/slide65.xml"/><Relationship Id="rId4" Type="http://schemas.openxmlformats.org/officeDocument/2006/relationships/slide" Target="slides/slide8.xml"/><Relationship Id="rId9" Type="http://schemas.openxmlformats.org/officeDocument/2006/relationships/slide" Target="slides/slide13.xml"/><Relationship Id="rId14" Type="http://schemas.openxmlformats.org/officeDocument/2006/relationships/slide" Target="slides/slide18.xml"/><Relationship Id="rId22" Type="http://schemas.openxmlformats.org/officeDocument/2006/relationships/slide" Target="slides/slide27.xml"/><Relationship Id="rId27" Type="http://schemas.openxmlformats.org/officeDocument/2006/relationships/slide" Target="slides/slide32.xml"/><Relationship Id="rId30" Type="http://schemas.openxmlformats.org/officeDocument/2006/relationships/slide" Target="slides/slide42.xml"/><Relationship Id="rId35" Type="http://schemas.openxmlformats.org/officeDocument/2006/relationships/slide" Target="slides/slide48.xml"/><Relationship Id="rId43" Type="http://schemas.openxmlformats.org/officeDocument/2006/relationships/slide" Target="slides/slide56.xml"/><Relationship Id="rId48" Type="http://schemas.openxmlformats.org/officeDocument/2006/relationships/slide" Target="slides/slide61.xml"/><Relationship Id="rId56" Type="http://schemas.openxmlformats.org/officeDocument/2006/relationships/slide" Target="slides/slide69.xml"/><Relationship Id="rId8" Type="http://schemas.openxmlformats.org/officeDocument/2006/relationships/slide" Target="slides/slide12.xml"/><Relationship Id="rId51" Type="http://schemas.openxmlformats.org/officeDocument/2006/relationships/slide" Target="slides/slide64.xml"/><Relationship Id="rId3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image" Target="../media/image23.wmf"/><Relationship Id="rId1" Type="http://schemas.openxmlformats.org/officeDocument/2006/relationships/image" Target="../media/image22.wmf"/><Relationship Id="rId6" Type="http://schemas.openxmlformats.org/officeDocument/2006/relationships/image" Target="../media/image19.wmf"/><Relationship Id="rId5" Type="http://schemas.openxmlformats.org/officeDocument/2006/relationships/image" Target="../media/image18.wmf"/><Relationship Id="rId4" Type="http://schemas.openxmlformats.org/officeDocument/2006/relationships/image" Target="../media/image16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13.vml.rels><?xml version="1.0" encoding="UTF-8" standalone="yes"?>
<Relationships xmlns="http://schemas.openxmlformats.org/package/2006/relationships"><Relationship Id="rId8" Type="http://schemas.openxmlformats.org/officeDocument/2006/relationships/image" Target="../media/image25.wmf"/><Relationship Id="rId3" Type="http://schemas.openxmlformats.org/officeDocument/2006/relationships/image" Target="../media/image30.wmf"/><Relationship Id="rId7" Type="http://schemas.openxmlformats.org/officeDocument/2006/relationships/image" Target="../media/image34.wmf"/><Relationship Id="rId2" Type="http://schemas.openxmlformats.org/officeDocument/2006/relationships/image" Target="../media/image29.wmf"/><Relationship Id="rId1" Type="http://schemas.openxmlformats.org/officeDocument/2006/relationships/image" Target="../media/image28.wmf"/><Relationship Id="rId6" Type="http://schemas.openxmlformats.org/officeDocument/2006/relationships/image" Target="../media/image33.wmf"/><Relationship Id="rId5" Type="http://schemas.openxmlformats.org/officeDocument/2006/relationships/image" Target="../media/image32.wmf"/><Relationship Id="rId4" Type="http://schemas.openxmlformats.org/officeDocument/2006/relationships/image" Target="../media/image31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wmf"/><Relationship Id="rId2" Type="http://schemas.openxmlformats.org/officeDocument/2006/relationships/image" Target="../media/image48.wmf"/><Relationship Id="rId1" Type="http://schemas.openxmlformats.org/officeDocument/2006/relationships/image" Target="../media/image47.wmf"/><Relationship Id="rId4" Type="http://schemas.openxmlformats.org/officeDocument/2006/relationships/image" Target="../media/image50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wmf"/></Relationships>
</file>

<file path=ppt/drawings/_rels/vmlDrawing17.vml.rels><?xml version="1.0" encoding="UTF-8" standalone="yes"?>
<Relationships xmlns="http://schemas.openxmlformats.org/package/2006/relationships"><Relationship Id="rId8" Type="http://schemas.openxmlformats.org/officeDocument/2006/relationships/image" Target="../media/image23.wmf"/><Relationship Id="rId3" Type="http://schemas.openxmlformats.org/officeDocument/2006/relationships/image" Target="../media/image62.wmf"/><Relationship Id="rId7" Type="http://schemas.openxmlformats.org/officeDocument/2006/relationships/image" Target="../media/image63.wmf"/><Relationship Id="rId2" Type="http://schemas.openxmlformats.org/officeDocument/2006/relationships/image" Target="../media/image61.wmf"/><Relationship Id="rId1" Type="http://schemas.openxmlformats.org/officeDocument/2006/relationships/image" Target="../media/image60.wmf"/><Relationship Id="rId6" Type="http://schemas.openxmlformats.org/officeDocument/2006/relationships/image" Target="../media/image24.wmf"/><Relationship Id="rId5" Type="http://schemas.openxmlformats.org/officeDocument/2006/relationships/image" Target="../media/image19.wmf"/><Relationship Id="rId4" Type="http://schemas.openxmlformats.org/officeDocument/2006/relationships/image" Target="../media/image47.wmf"/></Relationships>
</file>

<file path=ppt/drawings/_rels/vmlDrawing18.vml.rels><?xml version="1.0" encoding="UTF-8" standalone="yes"?>
<Relationships xmlns="http://schemas.openxmlformats.org/package/2006/relationships"><Relationship Id="rId8" Type="http://schemas.openxmlformats.org/officeDocument/2006/relationships/image" Target="../media/image70.wmf"/><Relationship Id="rId13" Type="http://schemas.openxmlformats.org/officeDocument/2006/relationships/image" Target="../media/image7.wmf"/><Relationship Id="rId3" Type="http://schemas.openxmlformats.org/officeDocument/2006/relationships/image" Target="../media/image65.wmf"/><Relationship Id="rId7" Type="http://schemas.openxmlformats.org/officeDocument/2006/relationships/image" Target="../media/image69.wmf"/><Relationship Id="rId12" Type="http://schemas.openxmlformats.org/officeDocument/2006/relationships/image" Target="../media/image74.wmf"/><Relationship Id="rId2" Type="http://schemas.openxmlformats.org/officeDocument/2006/relationships/image" Target="../media/image64.wmf"/><Relationship Id="rId1" Type="http://schemas.openxmlformats.org/officeDocument/2006/relationships/image" Target="../media/image60.wmf"/><Relationship Id="rId6" Type="http://schemas.openxmlformats.org/officeDocument/2006/relationships/image" Target="../media/image68.wmf"/><Relationship Id="rId11" Type="http://schemas.openxmlformats.org/officeDocument/2006/relationships/image" Target="../media/image73.wmf"/><Relationship Id="rId5" Type="http://schemas.openxmlformats.org/officeDocument/2006/relationships/image" Target="../media/image67.wmf"/><Relationship Id="rId10" Type="http://schemas.openxmlformats.org/officeDocument/2006/relationships/image" Target="../media/image72.wmf"/><Relationship Id="rId4" Type="http://schemas.openxmlformats.org/officeDocument/2006/relationships/image" Target="../media/image66.wmf"/><Relationship Id="rId9" Type="http://schemas.openxmlformats.org/officeDocument/2006/relationships/image" Target="../media/image71.wmf"/><Relationship Id="rId14" Type="http://schemas.openxmlformats.org/officeDocument/2006/relationships/image" Target="../media/image75.wmf"/></Relationships>
</file>

<file path=ppt/drawings/_rels/vmlDrawing19.vml.rels><?xml version="1.0" encoding="UTF-8" standalone="yes"?>
<Relationships xmlns="http://schemas.openxmlformats.org/package/2006/relationships"><Relationship Id="rId8" Type="http://schemas.openxmlformats.org/officeDocument/2006/relationships/image" Target="../media/image71.wmf"/><Relationship Id="rId3" Type="http://schemas.openxmlformats.org/officeDocument/2006/relationships/image" Target="../media/image66.wmf"/><Relationship Id="rId7" Type="http://schemas.openxmlformats.org/officeDocument/2006/relationships/image" Target="../media/image70.wmf"/><Relationship Id="rId2" Type="http://schemas.openxmlformats.org/officeDocument/2006/relationships/image" Target="../media/image65.wmf"/><Relationship Id="rId1" Type="http://schemas.openxmlformats.org/officeDocument/2006/relationships/image" Target="../media/image60.wmf"/><Relationship Id="rId6" Type="http://schemas.openxmlformats.org/officeDocument/2006/relationships/image" Target="../media/image69.wmf"/><Relationship Id="rId11" Type="http://schemas.openxmlformats.org/officeDocument/2006/relationships/image" Target="../media/image75.wmf"/><Relationship Id="rId5" Type="http://schemas.openxmlformats.org/officeDocument/2006/relationships/image" Target="../media/image68.wmf"/><Relationship Id="rId10" Type="http://schemas.openxmlformats.org/officeDocument/2006/relationships/image" Target="../media/image77.wmf"/><Relationship Id="rId4" Type="http://schemas.openxmlformats.org/officeDocument/2006/relationships/image" Target="../media/image67.wmf"/><Relationship Id="rId9" Type="http://schemas.openxmlformats.org/officeDocument/2006/relationships/image" Target="../media/image76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wmf"/><Relationship Id="rId2" Type="http://schemas.openxmlformats.org/officeDocument/2006/relationships/image" Target="../media/image83.wmf"/><Relationship Id="rId1" Type="http://schemas.openxmlformats.org/officeDocument/2006/relationships/image" Target="../media/image67.w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wmf"/><Relationship Id="rId2" Type="http://schemas.openxmlformats.org/officeDocument/2006/relationships/image" Target="../media/image103.wmf"/><Relationship Id="rId1" Type="http://schemas.openxmlformats.org/officeDocument/2006/relationships/image" Target="../media/image102.wmf"/><Relationship Id="rId6" Type="http://schemas.openxmlformats.org/officeDocument/2006/relationships/image" Target="../media/image107.wmf"/><Relationship Id="rId5" Type="http://schemas.openxmlformats.org/officeDocument/2006/relationships/image" Target="../media/image106.wmf"/><Relationship Id="rId4" Type="http://schemas.openxmlformats.org/officeDocument/2006/relationships/image" Target="../media/image105.w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wmf"/><Relationship Id="rId7" Type="http://schemas.openxmlformats.org/officeDocument/2006/relationships/image" Target="../media/image114.wmf"/><Relationship Id="rId2" Type="http://schemas.openxmlformats.org/officeDocument/2006/relationships/image" Target="../media/image109.wmf"/><Relationship Id="rId1" Type="http://schemas.openxmlformats.org/officeDocument/2006/relationships/image" Target="../media/image108.wmf"/><Relationship Id="rId6" Type="http://schemas.openxmlformats.org/officeDocument/2006/relationships/image" Target="../media/image113.wmf"/><Relationship Id="rId5" Type="http://schemas.openxmlformats.org/officeDocument/2006/relationships/image" Target="../media/image112.wmf"/><Relationship Id="rId4" Type="http://schemas.openxmlformats.org/officeDocument/2006/relationships/image" Target="../media/image111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10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10.wmf"/><Relationship Id="rId1" Type="http://schemas.openxmlformats.org/officeDocument/2006/relationships/image" Target="../media/image11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7" Type="http://schemas.openxmlformats.org/officeDocument/2006/relationships/image" Target="../media/image6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Relationship Id="rId6" Type="http://schemas.openxmlformats.org/officeDocument/2006/relationships/image" Target="../media/image10.wmf"/><Relationship Id="rId5" Type="http://schemas.openxmlformats.org/officeDocument/2006/relationships/image" Target="../media/image11.wmf"/><Relationship Id="rId4" Type="http://schemas.openxmlformats.org/officeDocument/2006/relationships/image" Target="../media/image15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image" Target="../media/image19.wmf"/><Relationship Id="rId1" Type="http://schemas.openxmlformats.org/officeDocument/2006/relationships/image" Target="../media/image18.wmf"/><Relationship Id="rId5" Type="http://schemas.openxmlformats.org/officeDocument/2006/relationships/image" Target="../media/image16.wmf"/><Relationship Id="rId4" Type="http://schemas.openxmlformats.org/officeDocument/2006/relationships/image" Target="../media/image21.wmf"/></Relationships>
</file>

<file path=ppt/media/image1.png>
</file>

<file path=ppt/media/image10.wmf>
</file>

<file path=ppt/media/image100.png>
</file>

<file path=ppt/media/image101.png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24.wmf>
</file>

<file path=ppt/media/image125.png>
</file>

<file path=ppt/media/image126.png>
</file>

<file path=ppt/media/image127.png>
</file>

<file path=ppt/media/image128.png>
</file>

<file path=ppt/media/image129.png>
</file>

<file path=ppt/media/image13.wmf>
</file>

<file path=ppt/media/image130.png>
</file>

<file path=ppt/media/image131.png>
</file>

<file path=ppt/media/image132.png>
</file>

<file path=ppt/media/image133.png>
</file>

<file path=ppt/media/image134.png>
</file>

<file path=ppt/media/image135.jpg>
</file>

<file path=ppt/media/image136.png>
</file>

<file path=ppt/media/image137.png>
</file>

<file path=ppt/media/image138.png>
</file>

<file path=ppt/media/image139.png>
</file>

<file path=ppt/media/image14.wmf>
</file>

<file path=ppt/media/image140.png>
</file>

<file path=ppt/media/image141.png>
</file>

<file path=ppt/media/image142.png>
</file>

<file path=ppt/media/image143.jp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wmf>
</file>

<file path=ppt/media/image150.png>
</file>

<file path=ppt/media/image151.png>
</file>

<file path=ppt/media/image152.png>
</file>

<file path=ppt/media/image153.png>
</file>

<file path=ppt/media/image154.png>
</file>

<file path=ppt/media/image155.png>
</file>

<file path=ppt/media/image156.png>
</file>

<file path=ppt/media/image157.wmf>
</file>

<file path=ppt/media/image158.wmf>
</file>

<file path=ppt/media/image159.wmf>
</file>

<file path=ppt/media/image16.wmf>
</file>

<file path=ppt/media/image160.wmf>
</file>

<file path=ppt/media/image161.wmf>
</file>

<file path=ppt/media/image162.wmf>
</file>

<file path=ppt/media/image17.wmf>
</file>

<file path=ppt/media/image18.wmf>
</file>

<file path=ppt/media/image19.wmf>
</file>

<file path=ppt/media/image2.jpe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42.png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jpg>
</file>

<file path=ppt/media/image50.wmf>
</file>

<file path=ppt/media/image51.wmf>
</file>

<file path=ppt/media/image52.png>
</file>

<file path=ppt/media/image53.gif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png>
</file>

<file path=ppt/media/image86.png>
</file>

<file path=ppt/media/image87.png>
</file>

<file path=ppt/media/image88.png>
</file>

<file path=ppt/media/image89.png>
</file>

<file path=ppt/media/image9.wmf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6057900" y="0"/>
            <a:ext cx="4632325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A9D53E-109E-4CCB-A7EB-84C00B6E3423}" type="datetimeFigureOut">
              <a:rPr lang="es-ES" smtClean="0"/>
              <a:t>17/05/2017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541713" y="944563"/>
            <a:ext cx="3609975" cy="25511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1069975" y="3636963"/>
            <a:ext cx="8553450" cy="29749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7177088"/>
            <a:ext cx="4633913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6057900" y="7177088"/>
            <a:ext cx="4632325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4C7CDC-4DE8-4A88-B662-78AA37B03E2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5301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5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6710647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14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8359977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15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4538748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16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353451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17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0923884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18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3463544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C7CDC-4DE8-4A88-B662-78AA37B03E25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2301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20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6910420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21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2745976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22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2515025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23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876182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6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40472267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24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620279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25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5598505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26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1534433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27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0961361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28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42174053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29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0324884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30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6673384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31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 dirty="0"/>
          </a:p>
        </p:txBody>
      </p:sp>
    </p:spTree>
    <p:extLst>
      <p:ext uri="{BB962C8B-B14F-4D97-AF65-F5344CB8AC3E}">
        <p14:creationId xmlns:p14="http://schemas.microsoft.com/office/powerpoint/2010/main" val="30170109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32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1492856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E053973-D315-4111-A3AC-7C036577191D}" type="slidenum">
              <a:rPr lang="es-ES_tradnl" altLang="en-US"/>
              <a:pPr/>
              <a:t>40</a:t>
            </a:fld>
            <a:endParaRPr lang="es-ES_tradnl" altLang="en-US"/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992948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7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711618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077881F-B925-4CBF-B932-55F6C2EB2E32}" type="slidenum">
              <a:rPr lang="es-ES_tradnl" altLang="en-US"/>
              <a:pPr/>
              <a:t>41</a:t>
            </a:fld>
            <a:endParaRPr lang="es-ES_tradnl" altLang="en-US"/>
          </a:p>
        </p:txBody>
      </p:sp>
      <p:sp>
        <p:nvSpPr>
          <p:cNvPr id="474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4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3629208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07A44C5-55CF-4601-8934-BE535E7B6D39}" type="slidenum">
              <a:rPr lang="es-ES_tradnl" altLang="en-US"/>
              <a:pPr/>
              <a:t>42</a:t>
            </a:fld>
            <a:endParaRPr lang="es-ES_tradnl" altLang="en-US"/>
          </a:p>
        </p:txBody>
      </p:sp>
      <p:sp>
        <p:nvSpPr>
          <p:cNvPr id="461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1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5840178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07A44C5-55CF-4601-8934-BE535E7B6D39}" type="slidenum">
              <a:rPr lang="es-ES_tradnl" altLang="en-US"/>
              <a:pPr/>
              <a:t>43</a:t>
            </a:fld>
            <a:endParaRPr lang="es-ES_tradnl" altLang="en-US"/>
          </a:p>
        </p:txBody>
      </p:sp>
      <p:sp>
        <p:nvSpPr>
          <p:cNvPr id="461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1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3642032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501EA02-7655-4BA4-BAAF-0CA2C6FCF379}" type="slidenum">
              <a:rPr lang="es-ES_tradnl" altLang="en-US"/>
              <a:pPr/>
              <a:t>44</a:t>
            </a:fld>
            <a:endParaRPr lang="es-ES_tradnl" altLang="en-US"/>
          </a:p>
        </p:txBody>
      </p:sp>
      <p:sp>
        <p:nvSpPr>
          <p:cNvPr id="620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0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 dirty="0"/>
          </a:p>
        </p:txBody>
      </p:sp>
    </p:spTree>
    <p:extLst>
      <p:ext uri="{BB962C8B-B14F-4D97-AF65-F5344CB8AC3E}">
        <p14:creationId xmlns:p14="http://schemas.microsoft.com/office/powerpoint/2010/main" val="31069668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A6C8A65-FAF2-4DE0-A742-AC1B41E57D75}" type="slidenum">
              <a:rPr lang="es-ES_tradnl" altLang="en-US"/>
              <a:pPr/>
              <a:t>45</a:t>
            </a:fld>
            <a:endParaRPr lang="es-ES_tradnl" altLang="en-US"/>
          </a:p>
        </p:txBody>
      </p:sp>
      <p:sp>
        <p:nvSpPr>
          <p:cNvPr id="66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0390739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D92A061-95EA-407B-819B-CF30472E8F5F}" type="slidenum">
              <a:rPr lang="es-ES_tradnl" altLang="en-US"/>
              <a:pPr/>
              <a:t>46</a:t>
            </a:fld>
            <a:endParaRPr lang="es-ES_tradnl" altLang="en-US"/>
          </a:p>
        </p:txBody>
      </p:sp>
      <p:sp>
        <p:nvSpPr>
          <p:cNvPr id="66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8147583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B54967D-AFDB-48E1-B99F-3119E0BF63BD}" type="slidenum">
              <a:rPr lang="es-ES_tradnl" altLang="en-US"/>
              <a:pPr/>
              <a:t>48</a:t>
            </a:fld>
            <a:endParaRPr lang="es-ES_tradnl" altLang="en-US"/>
          </a:p>
        </p:txBody>
      </p:sp>
      <p:sp>
        <p:nvSpPr>
          <p:cNvPr id="476162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616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 dirty="0"/>
          </a:p>
        </p:txBody>
      </p:sp>
    </p:spTree>
    <p:extLst>
      <p:ext uri="{BB962C8B-B14F-4D97-AF65-F5344CB8AC3E}">
        <p14:creationId xmlns:p14="http://schemas.microsoft.com/office/powerpoint/2010/main" val="394255149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4000CD3-056C-4DEF-BC9D-03205DAB4EA5}" type="slidenum">
              <a:rPr lang="es-ES_tradnl" altLang="en-US"/>
              <a:pPr/>
              <a:t>49</a:t>
            </a:fld>
            <a:endParaRPr lang="es-ES_tradnl" altLang="en-US"/>
          </a:p>
        </p:txBody>
      </p:sp>
      <p:sp>
        <p:nvSpPr>
          <p:cNvPr id="478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8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17841690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A54A43-7C62-452F-8736-67C82D6C09C7}" type="slidenum">
              <a:rPr lang="es-ES_tradnl" altLang="en-US"/>
              <a:pPr/>
              <a:t>50</a:t>
            </a:fld>
            <a:endParaRPr lang="es-ES_tradnl" altLang="en-US"/>
          </a:p>
        </p:txBody>
      </p:sp>
      <p:sp>
        <p:nvSpPr>
          <p:cNvPr id="480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0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50274152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6C1379-210B-4A50-BE49-FD63646005B6}" type="slidenum">
              <a:rPr lang="es-ES_tradnl" altLang="en-US"/>
              <a:pPr/>
              <a:t>51</a:t>
            </a:fld>
            <a:endParaRPr lang="es-ES_tradnl" altLang="en-US"/>
          </a:p>
        </p:txBody>
      </p:sp>
      <p:sp>
        <p:nvSpPr>
          <p:cNvPr id="628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8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829823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8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4149802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E6D2A51-85AB-4887-AFCC-26E272F29EDE}" type="slidenum">
              <a:rPr lang="es-ES_tradnl" altLang="en-US"/>
              <a:pPr/>
              <a:t>52</a:t>
            </a:fld>
            <a:endParaRPr lang="es-ES_tradnl" altLang="en-US"/>
          </a:p>
        </p:txBody>
      </p:sp>
      <p:sp>
        <p:nvSpPr>
          <p:cNvPr id="630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0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5817303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9984DA-549E-4556-856B-391612F81491}" type="slidenum">
              <a:rPr lang="es-ES_tradnl" altLang="en-US"/>
              <a:pPr/>
              <a:t>53</a:t>
            </a:fld>
            <a:endParaRPr lang="es-ES_tradnl" altLang="en-US"/>
          </a:p>
        </p:txBody>
      </p:sp>
      <p:sp>
        <p:nvSpPr>
          <p:cNvPr id="632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2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15420376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54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99473360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55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33677654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56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0371515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57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63472176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58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45235856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59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416604503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60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5013891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61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704189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9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87030240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62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18363106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F7D2AB-C54F-4EC0-A712-5F3872F9993C}" type="slidenum">
              <a:rPr lang="es-ES_tradnl" altLang="en-US"/>
              <a:pPr/>
              <a:t>63</a:t>
            </a:fld>
            <a:endParaRPr lang="es-ES_tradnl" altLang="en-US"/>
          </a:p>
        </p:txBody>
      </p:sp>
      <p:sp>
        <p:nvSpPr>
          <p:cNvPr id="634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88774818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2F2AD0E-5B5E-44B3-BD02-458FE4AED9B6}" type="slidenum">
              <a:rPr lang="es-ES_tradnl" altLang="en-US"/>
              <a:pPr/>
              <a:t>64</a:t>
            </a:fld>
            <a:endParaRPr lang="es-ES_tradnl" altLang="en-US"/>
          </a:p>
        </p:txBody>
      </p:sp>
      <p:sp>
        <p:nvSpPr>
          <p:cNvPr id="561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1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60573153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37CA8C-BB46-4C0C-A83E-63420464EE3C}" type="slidenum">
              <a:rPr lang="es-ES_tradnl" altLang="en-US"/>
              <a:pPr/>
              <a:t>65</a:t>
            </a:fld>
            <a:endParaRPr lang="es-ES_tradnl" altLang="en-US"/>
          </a:p>
        </p:txBody>
      </p:sp>
      <p:sp>
        <p:nvSpPr>
          <p:cNvPr id="65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7338136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37CA8C-BB46-4C0C-A83E-63420464EE3C}" type="slidenum">
              <a:rPr lang="es-ES_tradnl" altLang="en-US"/>
              <a:pPr/>
              <a:t>66</a:t>
            </a:fld>
            <a:endParaRPr lang="es-ES_tradnl" altLang="en-US"/>
          </a:p>
        </p:txBody>
      </p:sp>
      <p:sp>
        <p:nvSpPr>
          <p:cNvPr id="65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12573574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72BBD61-7B76-4C8C-8F81-E0B7E7366D79}" type="slidenum">
              <a:rPr lang="es-ES_tradnl" altLang="en-US"/>
              <a:pPr/>
              <a:t>67</a:t>
            </a:fld>
            <a:endParaRPr lang="es-ES_tradnl" altLang="en-US"/>
          </a:p>
        </p:txBody>
      </p:sp>
      <p:sp>
        <p:nvSpPr>
          <p:cNvPr id="626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6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25268914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66B6532-69E7-430F-88A8-8D7E25F586A3}" type="slidenum">
              <a:rPr lang="es-ES_tradnl" altLang="en-US"/>
              <a:pPr/>
              <a:t>68</a:t>
            </a:fld>
            <a:endParaRPr lang="es-ES_tradnl" altLang="en-US"/>
          </a:p>
        </p:txBody>
      </p:sp>
      <p:sp>
        <p:nvSpPr>
          <p:cNvPr id="563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6187131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15ADE4A-086C-4DEA-956F-424084D366F1}" type="slidenum">
              <a:rPr lang="es-ES_tradnl" altLang="en-US"/>
              <a:pPr/>
              <a:t>69</a:t>
            </a:fld>
            <a:endParaRPr lang="es-ES_tradnl" altLang="en-US"/>
          </a:p>
        </p:txBody>
      </p:sp>
      <p:sp>
        <p:nvSpPr>
          <p:cNvPr id="569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9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25952997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37CA8C-BB46-4C0C-A83E-63420464EE3C}" type="slidenum">
              <a:rPr lang="es-ES_tradnl" altLang="en-US"/>
              <a:pPr/>
              <a:t>70</a:t>
            </a:fld>
            <a:endParaRPr lang="es-ES_tradnl" altLang="en-US"/>
          </a:p>
        </p:txBody>
      </p:sp>
      <p:sp>
        <p:nvSpPr>
          <p:cNvPr id="65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150124192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5F9C31-EA8F-485F-853B-415261E9643C}" type="slidenum">
              <a:rPr lang="es-ES_tradnl" altLang="en-US"/>
              <a:pPr/>
              <a:t>71</a:t>
            </a:fld>
            <a:endParaRPr lang="es-ES_tradnl" altLang="en-US"/>
          </a:p>
        </p:txBody>
      </p:sp>
      <p:sp>
        <p:nvSpPr>
          <p:cNvPr id="65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81749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10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214757880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C7CDC-4DE8-4A88-B662-78AA37B03E25}" type="slidenum">
              <a:rPr lang="es-ES" smtClean="0"/>
              <a:t>82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9101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11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4151840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12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4017617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1692E9-33D7-4252-B2C0-52DA54350988}" type="slidenum">
              <a:rPr lang="es-ES_tradnl" altLang="en-US"/>
              <a:pPr/>
              <a:t>13</a:t>
            </a:fld>
            <a:endParaRPr lang="es-ES_tradnl" altLang="en-US"/>
          </a:p>
        </p:txBody>
      </p:sp>
      <p:sp>
        <p:nvSpPr>
          <p:cNvPr id="65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_tradnl" altLang="en-US"/>
          </a:p>
        </p:txBody>
      </p:sp>
    </p:spTree>
    <p:extLst>
      <p:ext uri="{BB962C8B-B14F-4D97-AF65-F5344CB8AC3E}">
        <p14:creationId xmlns:p14="http://schemas.microsoft.com/office/powerpoint/2010/main" val="3291034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14217" y="228600"/>
            <a:ext cx="9464964" cy="6426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1640"/>
            <a:ext cx="748538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700" b="0" i="0">
                <a:solidFill>
                  <a:srgbClr val="CC0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1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5/17/2017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5/17/2017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5/17/2017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534670" y="7027545"/>
            <a:ext cx="2459482" cy="276999"/>
          </a:xfrm>
        </p:spPr>
        <p:txBody>
          <a:bodyPr/>
          <a:lstStyle>
            <a:lvl1pPr>
              <a:defRPr/>
            </a:lvl1pPr>
          </a:lstStyle>
          <a:p>
            <a:r>
              <a:rPr lang="es-ES" altLang="en-US"/>
              <a:t>Jueves,22 de marzo</a:t>
            </a: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1"/>
          </p:nvPr>
        </p:nvSpPr>
        <p:spPr>
          <a:xfrm>
            <a:off x="7699248" y="7027545"/>
            <a:ext cx="2459482" cy="276999"/>
          </a:xfrm>
        </p:spPr>
        <p:txBody>
          <a:bodyPr/>
          <a:lstStyle>
            <a:lvl1pPr>
              <a:defRPr/>
            </a:lvl1pPr>
          </a:lstStyle>
          <a:p>
            <a:fld id="{84BD3863-A40B-4434-A31B-2E49746A836B}" type="slidenum">
              <a:rPr lang="es-ES" altLang="en-US"/>
              <a:pPr/>
              <a:t>‹Nº›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500729243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74273" y="6981913"/>
            <a:ext cx="8087995" cy="0"/>
          </a:xfrm>
          <a:custGeom>
            <a:avLst/>
            <a:gdLst/>
            <a:ahLst/>
            <a:cxnLst/>
            <a:rect l="l" t="t" r="r" b="b"/>
            <a:pathLst>
              <a:path w="8087995">
                <a:moveTo>
                  <a:pt x="0" y="0"/>
                </a:moveTo>
                <a:lnTo>
                  <a:pt x="8087544" y="0"/>
                </a:lnTo>
              </a:path>
            </a:pathLst>
          </a:custGeom>
          <a:ln w="13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78692" y="2598692"/>
            <a:ext cx="6541770" cy="6515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36156" y="1206586"/>
            <a:ext cx="8021086" cy="3545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00" b="0" i="0">
                <a:solidFill>
                  <a:srgbClr val="CC0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8486114" y="7078226"/>
            <a:ext cx="1062990" cy="172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w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20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9.bin"/><Relationship Id="rId9" Type="http://schemas.openxmlformats.org/officeDocument/2006/relationships/image" Target="../media/image6.wmf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png"/><Relationship Id="rId2" Type="http://schemas.openxmlformats.org/officeDocument/2006/relationships/image" Target="../media/image1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6.png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asilioRuiz/SIR-course" TargetMode="External"/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wmf"/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8.wmf"/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13" Type="http://schemas.openxmlformats.org/officeDocument/2006/relationships/image" Target="../media/image11.wmf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3.wmf"/><Relationship Id="rId12" Type="http://schemas.openxmlformats.org/officeDocument/2006/relationships/oleObject" Target="../embeddings/oleObject26.bin"/><Relationship Id="rId17" Type="http://schemas.openxmlformats.org/officeDocument/2006/relationships/image" Target="../media/image6.wmf"/><Relationship Id="rId2" Type="http://schemas.openxmlformats.org/officeDocument/2006/relationships/slideLayout" Target="../slideLayouts/slideLayout6.xml"/><Relationship Id="rId16" Type="http://schemas.openxmlformats.org/officeDocument/2006/relationships/oleObject" Target="../embeddings/oleObject28.bin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23.bin"/><Relationship Id="rId11" Type="http://schemas.openxmlformats.org/officeDocument/2006/relationships/image" Target="../media/image15.wmf"/><Relationship Id="rId5" Type="http://schemas.openxmlformats.org/officeDocument/2006/relationships/image" Target="../media/image12.wmf"/><Relationship Id="rId15" Type="http://schemas.openxmlformats.org/officeDocument/2006/relationships/image" Target="../media/image10.wmf"/><Relationship Id="rId10" Type="http://schemas.openxmlformats.org/officeDocument/2006/relationships/oleObject" Target="../embeddings/oleObject25.bin"/><Relationship Id="rId4" Type="http://schemas.openxmlformats.org/officeDocument/2006/relationships/oleObject" Target="../embeddings/oleObject22.bin"/><Relationship Id="rId9" Type="http://schemas.openxmlformats.org/officeDocument/2006/relationships/image" Target="../media/image14.wmf"/><Relationship Id="rId14" Type="http://schemas.openxmlformats.org/officeDocument/2006/relationships/oleObject" Target="../embeddings/oleObject27.bin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wmf"/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wmf"/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1.wmf"/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wmf"/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7.wmf"/><Relationship Id="rId5" Type="http://schemas.openxmlformats.org/officeDocument/2006/relationships/image" Target="../media/image16.wmf"/><Relationship Id="rId4" Type="http://schemas.openxmlformats.org/officeDocument/2006/relationships/oleObject" Target="../embeddings/oleObject29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13" Type="http://schemas.openxmlformats.org/officeDocument/2006/relationships/image" Target="../media/image16.wm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9.wmf"/><Relationship Id="rId12" Type="http://schemas.openxmlformats.org/officeDocument/2006/relationships/oleObject" Target="../embeddings/oleObject3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31.bin"/><Relationship Id="rId11" Type="http://schemas.openxmlformats.org/officeDocument/2006/relationships/image" Target="../media/image21.wmf"/><Relationship Id="rId5" Type="http://schemas.openxmlformats.org/officeDocument/2006/relationships/image" Target="../media/image18.wmf"/><Relationship Id="rId10" Type="http://schemas.openxmlformats.org/officeDocument/2006/relationships/oleObject" Target="../embeddings/oleObject33.bin"/><Relationship Id="rId4" Type="http://schemas.openxmlformats.org/officeDocument/2006/relationships/oleObject" Target="../embeddings/oleObject30.bin"/><Relationship Id="rId9" Type="http://schemas.openxmlformats.org/officeDocument/2006/relationships/image" Target="../media/image20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7.bin"/><Relationship Id="rId13" Type="http://schemas.openxmlformats.org/officeDocument/2006/relationships/image" Target="../media/image18.wmf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3.wmf"/><Relationship Id="rId12" Type="http://schemas.openxmlformats.org/officeDocument/2006/relationships/oleObject" Target="../embeddings/oleObject3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36.bin"/><Relationship Id="rId11" Type="http://schemas.openxmlformats.org/officeDocument/2006/relationships/image" Target="../media/image16.wmf"/><Relationship Id="rId5" Type="http://schemas.openxmlformats.org/officeDocument/2006/relationships/image" Target="../media/image22.wmf"/><Relationship Id="rId15" Type="http://schemas.openxmlformats.org/officeDocument/2006/relationships/image" Target="../media/image19.wmf"/><Relationship Id="rId10" Type="http://schemas.openxmlformats.org/officeDocument/2006/relationships/oleObject" Target="../embeddings/oleObject38.bin"/><Relationship Id="rId4" Type="http://schemas.openxmlformats.org/officeDocument/2006/relationships/oleObject" Target="../embeddings/oleObject35.bin"/><Relationship Id="rId9" Type="http://schemas.openxmlformats.org/officeDocument/2006/relationships/image" Target="../media/image24.wmf"/><Relationship Id="rId14" Type="http://schemas.openxmlformats.org/officeDocument/2006/relationships/oleObject" Target="../embeddings/oleObject40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6.wmf"/><Relationship Id="rId5" Type="http://schemas.openxmlformats.org/officeDocument/2006/relationships/image" Target="../media/image25.wmf"/><Relationship Id="rId4" Type="http://schemas.openxmlformats.org/officeDocument/2006/relationships/oleObject" Target="../embeddings/oleObject41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5.w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27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5.bin"/><Relationship Id="rId13" Type="http://schemas.openxmlformats.org/officeDocument/2006/relationships/image" Target="../media/image32.wmf"/><Relationship Id="rId18" Type="http://schemas.openxmlformats.org/officeDocument/2006/relationships/image" Target="../media/image34.wmf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29.wmf"/><Relationship Id="rId12" Type="http://schemas.openxmlformats.org/officeDocument/2006/relationships/oleObject" Target="../embeddings/oleObject47.bin"/><Relationship Id="rId17" Type="http://schemas.openxmlformats.org/officeDocument/2006/relationships/oleObject" Target="../embeddings/oleObject50.bin"/><Relationship Id="rId2" Type="http://schemas.openxmlformats.org/officeDocument/2006/relationships/slideLayout" Target="../slideLayouts/slideLayout6.xml"/><Relationship Id="rId16" Type="http://schemas.openxmlformats.org/officeDocument/2006/relationships/oleObject" Target="../embeddings/oleObject49.bin"/><Relationship Id="rId20" Type="http://schemas.openxmlformats.org/officeDocument/2006/relationships/image" Target="../media/image25.wmf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44.bin"/><Relationship Id="rId11" Type="http://schemas.openxmlformats.org/officeDocument/2006/relationships/image" Target="../media/image31.wmf"/><Relationship Id="rId5" Type="http://schemas.openxmlformats.org/officeDocument/2006/relationships/image" Target="../media/image28.wmf"/><Relationship Id="rId15" Type="http://schemas.openxmlformats.org/officeDocument/2006/relationships/image" Target="../media/image33.wmf"/><Relationship Id="rId10" Type="http://schemas.openxmlformats.org/officeDocument/2006/relationships/oleObject" Target="../embeddings/oleObject46.bin"/><Relationship Id="rId19" Type="http://schemas.openxmlformats.org/officeDocument/2006/relationships/oleObject" Target="../embeddings/oleObject51.bin"/><Relationship Id="rId4" Type="http://schemas.openxmlformats.org/officeDocument/2006/relationships/oleObject" Target="../embeddings/oleObject43.bin"/><Relationship Id="rId9" Type="http://schemas.openxmlformats.org/officeDocument/2006/relationships/image" Target="../media/image30.wmf"/><Relationship Id="rId14" Type="http://schemas.openxmlformats.org/officeDocument/2006/relationships/oleObject" Target="../embeddings/oleObject48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6.png"/><Relationship Id="rId5" Type="http://schemas.openxmlformats.org/officeDocument/2006/relationships/image" Target="../media/image35.wmf"/><Relationship Id="rId4" Type="http://schemas.openxmlformats.org/officeDocument/2006/relationships/oleObject" Target="../embeddings/oleObject52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4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wmf"/><Relationship Id="rId4" Type="http://schemas.openxmlformats.org/officeDocument/2006/relationships/image" Target="../media/image44.w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5.bin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48.w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54.bin"/><Relationship Id="rId11" Type="http://schemas.openxmlformats.org/officeDocument/2006/relationships/image" Target="../media/image50.wmf"/><Relationship Id="rId5" Type="http://schemas.openxmlformats.org/officeDocument/2006/relationships/image" Target="../media/image47.wmf"/><Relationship Id="rId10" Type="http://schemas.openxmlformats.org/officeDocument/2006/relationships/oleObject" Target="../embeddings/oleObject56.bin"/><Relationship Id="rId4" Type="http://schemas.openxmlformats.org/officeDocument/2006/relationships/oleObject" Target="../embeddings/oleObject53.bin"/><Relationship Id="rId9" Type="http://schemas.openxmlformats.org/officeDocument/2006/relationships/image" Target="../media/image49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53.gi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52.png"/><Relationship Id="rId5" Type="http://schemas.openxmlformats.org/officeDocument/2006/relationships/image" Target="../media/image51.wmf"/><Relationship Id="rId4" Type="http://schemas.openxmlformats.org/officeDocument/2006/relationships/oleObject" Target="../embeddings/oleObject57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2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8.png"/><Relationship Id="rId5" Type="http://schemas.openxmlformats.org/officeDocument/2006/relationships/image" Target="../media/image54.png"/><Relationship Id="rId4" Type="http://schemas.openxmlformats.org/officeDocument/2006/relationships/image" Target="../media/image57.png"/><Relationship Id="rId9" Type="http://schemas.openxmlformats.org/officeDocument/2006/relationships/image" Target="../media/image5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0.bin"/><Relationship Id="rId13" Type="http://schemas.openxmlformats.org/officeDocument/2006/relationships/image" Target="../media/image19.wmf"/><Relationship Id="rId18" Type="http://schemas.openxmlformats.org/officeDocument/2006/relationships/oleObject" Target="../embeddings/oleObject65.bin"/><Relationship Id="rId3" Type="http://schemas.openxmlformats.org/officeDocument/2006/relationships/notesSlide" Target="../notesSlides/notesSlide26.xml"/><Relationship Id="rId7" Type="http://schemas.openxmlformats.org/officeDocument/2006/relationships/image" Target="../media/image61.wmf"/><Relationship Id="rId12" Type="http://schemas.openxmlformats.org/officeDocument/2006/relationships/oleObject" Target="../embeddings/oleObject62.bin"/><Relationship Id="rId17" Type="http://schemas.openxmlformats.org/officeDocument/2006/relationships/image" Target="../media/image63.wmf"/><Relationship Id="rId2" Type="http://schemas.openxmlformats.org/officeDocument/2006/relationships/slideLayout" Target="../slideLayouts/slideLayout6.xml"/><Relationship Id="rId16" Type="http://schemas.openxmlformats.org/officeDocument/2006/relationships/oleObject" Target="../embeddings/oleObject64.bin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59.bin"/><Relationship Id="rId11" Type="http://schemas.openxmlformats.org/officeDocument/2006/relationships/image" Target="../media/image47.wmf"/><Relationship Id="rId5" Type="http://schemas.openxmlformats.org/officeDocument/2006/relationships/image" Target="../media/image60.wmf"/><Relationship Id="rId15" Type="http://schemas.openxmlformats.org/officeDocument/2006/relationships/image" Target="../media/image24.wmf"/><Relationship Id="rId10" Type="http://schemas.openxmlformats.org/officeDocument/2006/relationships/oleObject" Target="../embeddings/oleObject61.bin"/><Relationship Id="rId19" Type="http://schemas.openxmlformats.org/officeDocument/2006/relationships/image" Target="../media/image23.wmf"/><Relationship Id="rId4" Type="http://schemas.openxmlformats.org/officeDocument/2006/relationships/oleObject" Target="../embeddings/oleObject58.bin"/><Relationship Id="rId9" Type="http://schemas.openxmlformats.org/officeDocument/2006/relationships/image" Target="../media/image62.wmf"/><Relationship Id="rId14" Type="http://schemas.openxmlformats.org/officeDocument/2006/relationships/oleObject" Target="../embeddings/oleObject63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8.bin"/><Relationship Id="rId13" Type="http://schemas.openxmlformats.org/officeDocument/2006/relationships/image" Target="../media/image67.wmf"/><Relationship Id="rId18" Type="http://schemas.openxmlformats.org/officeDocument/2006/relationships/oleObject" Target="../embeddings/oleObject73.bin"/><Relationship Id="rId26" Type="http://schemas.openxmlformats.org/officeDocument/2006/relationships/oleObject" Target="../embeddings/oleObject77.bin"/><Relationship Id="rId3" Type="http://schemas.openxmlformats.org/officeDocument/2006/relationships/notesSlide" Target="../notesSlides/notesSlide27.xml"/><Relationship Id="rId21" Type="http://schemas.openxmlformats.org/officeDocument/2006/relationships/image" Target="../media/image71.wmf"/><Relationship Id="rId7" Type="http://schemas.openxmlformats.org/officeDocument/2006/relationships/image" Target="../media/image64.wmf"/><Relationship Id="rId12" Type="http://schemas.openxmlformats.org/officeDocument/2006/relationships/oleObject" Target="../embeddings/oleObject70.bin"/><Relationship Id="rId17" Type="http://schemas.openxmlformats.org/officeDocument/2006/relationships/image" Target="../media/image69.wmf"/><Relationship Id="rId25" Type="http://schemas.openxmlformats.org/officeDocument/2006/relationships/image" Target="../media/image73.wmf"/><Relationship Id="rId2" Type="http://schemas.openxmlformats.org/officeDocument/2006/relationships/slideLayout" Target="../slideLayouts/slideLayout6.xml"/><Relationship Id="rId16" Type="http://schemas.openxmlformats.org/officeDocument/2006/relationships/oleObject" Target="../embeddings/oleObject72.bin"/><Relationship Id="rId20" Type="http://schemas.openxmlformats.org/officeDocument/2006/relationships/oleObject" Target="../embeddings/oleObject74.bin"/><Relationship Id="rId29" Type="http://schemas.openxmlformats.org/officeDocument/2006/relationships/image" Target="../media/image7.wmf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67.bin"/><Relationship Id="rId11" Type="http://schemas.openxmlformats.org/officeDocument/2006/relationships/image" Target="../media/image66.wmf"/><Relationship Id="rId24" Type="http://schemas.openxmlformats.org/officeDocument/2006/relationships/oleObject" Target="../embeddings/oleObject76.bin"/><Relationship Id="rId5" Type="http://schemas.openxmlformats.org/officeDocument/2006/relationships/image" Target="../media/image60.wmf"/><Relationship Id="rId15" Type="http://schemas.openxmlformats.org/officeDocument/2006/relationships/image" Target="../media/image68.wmf"/><Relationship Id="rId23" Type="http://schemas.openxmlformats.org/officeDocument/2006/relationships/image" Target="../media/image72.wmf"/><Relationship Id="rId28" Type="http://schemas.openxmlformats.org/officeDocument/2006/relationships/oleObject" Target="../embeddings/oleObject78.bin"/><Relationship Id="rId10" Type="http://schemas.openxmlformats.org/officeDocument/2006/relationships/oleObject" Target="../embeddings/oleObject69.bin"/><Relationship Id="rId19" Type="http://schemas.openxmlformats.org/officeDocument/2006/relationships/image" Target="../media/image70.wmf"/><Relationship Id="rId31" Type="http://schemas.openxmlformats.org/officeDocument/2006/relationships/image" Target="../media/image75.wmf"/><Relationship Id="rId4" Type="http://schemas.openxmlformats.org/officeDocument/2006/relationships/oleObject" Target="../embeddings/oleObject66.bin"/><Relationship Id="rId9" Type="http://schemas.openxmlformats.org/officeDocument/2006/relationships/image" Target="../media/image65.wmf"/><Relationship Id="rId14" Type="http://schemas.openxmlformats.org/officeDocument/2006/relationships/oleObject" Target="../embeddings/oleObject71.bin"/><Relationship Id="rId22" Type="http://schemas.openxmlformats.org/officeDocument/2006/relationships/oleObject" Target="../embeddings/oleObject75.bin"/><Relationship Id="rId27" Type="http://schemas.openxmlformats.org/officeDocument/2006/relationships/image" Target="../media/image74.wmf"/><Relationship Id="rId30" Type="http://schemas.openxmlformats.org/officeDocument/2006/relationships/oleObject" Target="../embeddings/oleObject79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2.bin"/><Relationship Id="rId13" Type="http://schemas.openxmlformats.org/officeDocument/2006/relationships/image" Target="../media/image68.wmf"/><Relationship Id="rId18" Type="http://schemas.openxmlformats.org/officeDocument/2006/relationships/oleObject" Target="../embeddings/oleObject87.bin"/><Relationship Id="rId3" Type="http://schemas.openxmlformats.org/officeDocument/2006/relationships/notesSlide" Target="../notesSlides/notesSlide28.xml"/><Relationship Id="rId21" Type="http://schemas.openxmlformats.org/officeDocument/2006/relationships/image" Target="../media/image76.wmf"/><Relationship Id="rId7" Type="http://schemas.openxmlformats.org/officeDocument/2006/relationships/image" Target="../media/image65.wmf"/><Relationship Id="rId12" Type="http://schemas.openxmlformats.org/officeDocument/2006/relationships/oleObject" Target="../embeddings/oleObject84.bin"/><Relationship Id="rId17" Type="http://schemas.openxmlformats.org/officeDocument/2006/relationships/image" Target="../media/image70.wmf"/><Relationship Id="rId25" Type="http://schemas.openxmlformats.org/officeDocument/2006/relationships/image" Target="../media/image75.wmf"/><Relationship Id="rId2" Type="http://schemas.openxmlformats.org/officeDocument/2006/relationships/slideLayout" Target="../slideLayouts/slideLayout6.xml"/><Relationship Id="rId16" Type="http://schemas.openxmlformats.org/officeDocument/2006/relationships/oleObject" Target="../embeddings/oleObject86.bin"/><Relationship Id="rId20" Type="http://schemas.openxmlformats.org/officeDocument/2006/relationships/oleObject" Target="../embeddings/oleObject88.bin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81.bin"/><Relationship Id="rId11" Type="http://schemas.openxmlformats.org/officeDocument/2006/relationships/image" Target="../media/image67.wmf"/><Relationship Id="rId24" Type="http://schemas.openxmlformats.org/officeDocument/2006/relationships/oleObject" Target="../embeddings/oleObject90.bin"/><Relationship Id="rId5" Type="http://schemas.openxmlformats.org/officeDocument/2006/relationships/image" Target="../media/image60.wmf"/><Relationship Id="rId15" Type="http://schemas.openxmlformats.org/officeDocument/2006/relationships/image" Target="../media/image69.wmf"/><Relationship Id="rId23" Type="http://schemas.openxmlformats.org/officeDocument/2006/relationships/image" Target="../media/image77.wmf"/><Relationship Id="rId10" Type="http://schemas.openxmlformats.org/officeDocument/2006/relationships/oleObject" Target="../embeddings/oleObject83.bin"/><Relationship Id="rId19" Type="http://schemas.openxmlformats.org/officeDocument/2006/relationships/image" Target="../media/image71.wmf"/><Relationship Id="rId4" Type="http://schemas.openxmlformats.org/officeDocument/2006/relationships/oleObject" Target="../embeddings/oleObject80.bin"/><Relationship Id="rId9" Type="http://schemas.openxmlformats.org/officeDocument/2006/relationships/image" Target="../media/image66.wmf"/><Relationship Id="rId14" Type="http://schemas.openxmlformats.org/officeDocument/2006/relationships/oleObject" Target="../embeddings/oleObject85.bin"/><Relationship Id="rId22" Type="http://schemas.openxmlformats.org/officeDocument/2006/relationships/oleObject" Target="../embeddings/oleObject89.bin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wm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wmf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wmf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wmf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wm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wmf"/><Relationship Id="rId3" Type="http://schemas.openxmlformats.org/officeDocument/2006/relationships/oleObject" Target="../embeddings/oleObject91.bin"/><Relationship Id="rId7" Type="http://schemas.openxmlformats.org/officeDocument/2006/relationships/oleObject" Target="../embeddings/oleObject9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83.wmf"/><Relationship Id="rId5" Type="http://schemas.openxmlformats.org/officeDocument/2006/relationships/oleObject" Target="../embeddings/oleObject92.bin"/><Relationship Id="rId4" Type="http://schemas.openxmlformats.org/officeDocument/2006/relationships/image" Target="../media/image67.wmf"/><Relationship Id="rId9" Type="http://schemas.openxmlformats.org/officeDocument/2006/relationships/image" Target="../media/image8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BasilioRuiz/SIR-course" TargetMode="External"/><Relationship Id="rId4" Type="http://schemas.openxmlformats.org/officeDocument/2006/relationships/hyperlink" Target="https://github.com/BasilioRuiz/SIR-code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9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1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6.bin"/><Relationship Id="rId13" Type="http://schemas.openxmlformats.org/officeDocument/2006/relationships/image" Target="../media/image106.wmf"/><Relationship Id="rId3" Type="http://schemas.openxmlformats.org/officeDocument/2006/relationships/notesSlide" Target="../notesSlides/notesSlide43.xml"/><Relationship Id="rId7" Type="http://schemas.openxmlformats.org/officeDocument/2006/relationships/image" Target="../media/image103.wmf"/><Relationship Id="rId12" Type="http://schemas.openxmlformats.org/officeDocument/2006/relationships/oleObject" Target="../embeddings/oleObject9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1.vml"/><Relationship Id="rId6" Type="http://schemas.openxmlformats.org/officeDocument/2006/relationships/oleObject" Target="../embeddings/oleObject95.bin"/><Relationship Id="rId11" Type="http://schemas.openxmlformats.org/officeDocument/2006/relationships/image" Target="../media/image105.wmf"/><Relationship Id="rId5" Type="http://schemas.openxmlformats.org/officeDocument/2006/relationships/image" Target="../media/image102.wmf"/><Relationship Id="rId15" Type="http://schemas.openxmlformats.org/officeDocument/2006/relationships/image" Target="../media/image107.wmf"/><Relationship Id="rId10" Type="http://schemas.openxmlformats.org/officeDocument/2006/relationships/oleObject" Target="../embeddings/oleObject97.bin"/><Relationship Id="rId4" Type="http://schemas.openxmlformats.org/officeDocument/2006/relationships/oleObject" Target="../embeddings/oleObject94.bin"/><Relationship Id="rId9" Type="http://schemas.openxmlformats.org/officeDocument/2006/relationships/image" Target="../media/image104.wmf"/><Relationship Id="rId14" Type="http://schemas.openxmlformats.org/officeDocument/2006/relationships/oleObject" Target="../embeddings/oleObject99.bin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2.bin"/><Relationship Id="rId13" Type="http://schemas.openxmlformats.org/officeDocument/2006/relationships/image" Target="../media/image112.wmf"/><Relationship Id="rId3" Type="http://schemas.openxmlformats.org/officeDocument/2006/relationships/notesSlide" Target="../notesSlides/notesSlide44.xml"/><Relationship Id="rId7" Type="http://schemas.openxmlformats.org/officeDocument/2006/relationships/image" Target="../media/image109.wmf"/><Relationship Id="rId12" Type="http://schemas.openxmlformats.org/officeDocument/2006/relationships/oleObject" Target="../embeddings/oleObject104.bin"/><Relationship Id="rId17" Type="http://schemas.openxmlformats.org/officeDocument/2006/relationships/image" Target="../media/image114.wmf"/><Relationship Id="rId2" Type="http://schemas.openxmlformats.org/officeDocument/2006/relationships/slideLayout" Target="../slideLayouts/slideLayout6.xml"/><Relationship Id="rId16" Type="http://schemas.openxmlformats.org/officeDocument/2006/relationships/oleObject" Target="../embeddings/oleObject106.bin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oleObject101.bin"/><Relationship Id="rId11" Type="http://schemas.openxmlformats.org/officeDocument/2006/relationships/image" Target="../media/image111.wmf"/><Relationship Id="rId5" Type="http://schemas.openxmlformats.org/officeDocument/2006/relationships/image" Target="../media/image108.wmf"/><Relationship Id="rId15" Type="http://schemas.openxmlformats.org/officeDocument/2006/relationships/image" Target="../media/image113.wmf"/><Relationship Id="rId10" Type="http://schemas.openxmlformats.org/officeDocument/2006/relationships/oleObject" Target="../embeddings/oleObject103.bin"/><Relationship Id="rId4" Type="http://schemas.openxmlformats.org/officeDocument/2006/relationships/oleObject" Target="../embeddings/oleObject100.bin"/><Relationship Id="rId9" Type="http://schemas.openxmlformats.org/officeDocument/2006/relationships/image" Target="../media/image110.wmf"/><Relationship Id="rId14" Type="http://schemas.openxmlformats.org/officeDocument/2006/relationships/oleObject" Target="../embeddings/oleObject105.bin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7.bin"/><Relationship Id="rId3" Type="http://schemas.openxmlformats.org/officeDocument/2006/relationships/notesSlide" Target="../notesSlides/notesSlide45.xml"/><Relationship Id="rId7" Type="http://schemas.openxmlformats.org/officeDocument/2006/relationships/image" Target="../media/image119.w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118.wmf"/><Relationship Id="rId5" Type="http://schemas.openxmlformats.org/officeDocument/2006/relationships/image" Target="../media/image117.wmf"/><Relationship Id="rId4" Type="http://schemas.openxmlformats.org/officeDocument/2006/relationships/image" Target="../media/image116.wmf"/><Relationship Id="rId9" Type="http://schemas.openxmlformats.org/officeDocument/2006/relationships/image" Target="../media/image115.w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w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1.w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w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4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w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w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9.wmf"/><Relationship Id="rId12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8.bin"/><Relationship Id="rId11" Type="http://schemas.openxmlformats.org/officeDocument/2006/relationships/image" Target="../media/image7.wmf"/><Relationship Id="rId5" Type="http://schemas.openxmlformats.org/officeDocument/2006/relationships/image" Target="../media/image8.wmf"/><Relationship Id="rId10" Type="http://schemas.openxmlformats.org/officeDocument/2006/relationships/oleObject" Target="../embeddings/oleObject10.bin"/><Relationship Id="rId4" Type="http://schemas.openxmlformats.org/officeDocument/2006/relationships/oleObject" Target="../embeddings/oleObject7.bin"/><Relationship Id="rId9" Type="http://schemas.openxmlformats.org/officeDocument/2006/relationships/image" Target="../media/image6.wmf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0.png"/><Relationship Id="rId4" Type="http://schemas.openxmlformats.org/officeDocument/2006/relationships/image" Target="../media/image13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4.png"/><Relationship Id="rId4" Type="http://schemas.openxmlformats.org/officeDocument/2006/relationships/image" Target="../media/image130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jpg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image" Target="../media/image136.png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image" Target="../media/image13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2.png"/><Relationship Id="rId5" Type="http://schemas.openxmlformats.org/officeDocument/2006/relationships/image" Target="../media/image141.png"/><Relationship Id="rId4" Type="http://schemas.openxmlformats.org/officeDocument/2006/relationships/image" Target="../media/image140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9.wmf"/><Relationship Id="rId12" Type="http://schemas.openxmlformats.org/officeDocument/2006/relationships/oleObject" Target="../embeddings/oleObject1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7.wmf"/><Relationship Id="rId5" Type="http://schemas.openxmlformats.org/officeDocument/2006/relationships/image" Target="../media/image8.wmf"/><Relationship Id="rId10" Type="http://schemas.openxmlformats.org/officeDocument/2006/relationships/oleObject" Target="../embeddings/oleObject15.bin"/><Relationship Id="rId4" Type="http://schemas.openxmlformats.org/officeDocument/2006/relationships/oleObject" Target="../embeddings/oleObject12.bin"/><Relationship Id="rId9" Type="http://schemas.openxmlformats.org/officeDocument/2006/relationships/image" Target="../media/image6.wmf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jpg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png"/><Relationship Id="rId2" Type="http://schemas.openxmlformats.org/officeDocument/2006/relationships/image" Target="../media/image137.png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6.w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8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7.bin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png"/><Relationship Id="rId2" Type="http://schemas.openxmlformats.org/officeDocument/2006/relationships/image" Target="../media/image148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png"/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2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1300" y="-107950"/>
            <a:ext cx="13680474" cy="769620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2984500" y="1974275"/>
            <a:ext cx="5181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spc="-10" dirty="0"/>
              <a:t>The art of </a:t>
            </a:r>
            <a:r>
              <a:rPr lang="en-US" sz="3200" spc="-5" dirty="0"/>
              <a:t>Stokes </a:t>
            </a:r>
            <a:r>
              <a:rPr lang="en-US" sz="3200" spc="-10" dirty="0"/>
              <a:t>inversions</a:t>
            </a:r>
            <a:endParaRPr lang="en-US" sz="3200" dirty="0"/>
          </a:p>
        </p:txBody>
      </p:sp>
      <p:sp>
        <p:nvSpPr>
          <p:cNvPr id="6" name="object 10"/>
          <p:cNvSpPr txBox="1"/>
          <p:nvPr/>
        </p:nvSpPr>
        <p:spPr>
          <a:xfrm>
            <a:off x="2889580" y="3289300"/>
            <a:ext cx="4920615" cy="7175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050" spc="5" dirty="0">
                <a:latin typeface="Arial"/>
                <a:cs typeface="Arial"/>
              </a:rPr>
              <a:t>Basilio Ruiz</a:t>
            </a:r>
            <a:r>
              <a:rPr sz="2050" spc="-50" dirty="0">
                <a:latin typeface="Arial"/>
                <a:cs typeface="Arial"/>
              </a:rPr>
              <a:t> </a:t>
            </a:r>
            <a:r>
              <a:rPr sz="2050" spc="10" dirty="0">
                <a:latin typeface="Arial"/>
                <a:cs typeface="Arial"/>
              </a:rPr>
              <a:t>Cobo</a:t>
            </a:r>
            <a:endParaRPr sz="2050" dirty="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60"/>
              </a:spcBef>
            </a:pPr>
            <a:r>
              <a:rPr sz="2050" spc="5" dirty="0">
                <a:latin typeface="Arial"/>
                <a:cs typeface="Arial"/>
              </a:rPr>
              <a:t>Instituto de Astrofísica de Canarias,</a:t>
            </a:r>
            <a:r>
              <a:rPr sz="2050" spc="10" dirty="0">
                <a:latin typeface="Arial"/>
                <a:cs typeface="Arial"/>
              </a:rPr>
              <a:t> Spain</a:t>
            </a:r>
            <a:endParaRPr sz="2050" dirty="0">
              <a:latin typeface="Arial"/>
              <a:cs typeface="Arial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5000"/>
          <a:stretch/>
        </p:blipFill>
        <p:spPr>
          <a:xfrm>
            <a:off x="4511322" y="5519479"/>
            <a:ext cx="976611" cy="93375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100" y="5510141"/>
            <a:ext cx="942901" cy="942901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7632700" y="7142718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Boulder (CO)  15-26 </a:t>
            </a:r>
            <a:r>
              <a:rPr lang="en-US" dirty="0" smtClean="0">
                <a:solidFill>
                  <a:schemeClr val="bg1"/>
                </a:solidFill>
              </a:rPr>
              <a:t>May</a:t>
            </a:r>
            <a:r>
              <a:rPr lang="es-ES" dirty="0" smtClean="0">
                <a:solidFill>
                  <a:schemeClr val="bg1"/>
                </a:solidFill>
              </a:rPr>
              <a:t> 2017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17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2"/>
          <p:cNvSpPr txBox="1">
            <a:spLocks/>
          </p:cNvSpPr>
          <p:nvPr/>
        </p:nvSpPr>
        <p:spPr>
          <a:xfrm>
            <a:off x="615142" y="228600"/>
            <a:ext cx="9464040" cy="548868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>
              <a:spcBef>
                <a:spcPts val="560"/>
              </a:spcBef>
            </a:pPr>
            <a:endParaRPr lang="en-US" sz="3100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15142" y="1549340"/>
            <a:ext cx="997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RTE:</a:t>
            </a:r>
            <a:endParaRPr lang="en-US" sz="2000" dirty="0"/>
          </a:p>
        </p:txBody>
      </p:sp>
      <p:sp>
        <p:nvSpPr>
          <p:cNvPr id="9" name="CuadroTexto 8"/>
          <p:cNvSpPr txBox="1"/>
          <p:nvPr/>
        </p:nvSpPr>
        <p:spPr>
          <a:xfrm>
            <a:off x="615142" y="2406650"/>
            <a:ext cx="51125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Continuum </a:t>
            </a:r>
            <a:r>
              <a:rPr lang="es-ES" sz="2000" dirty="0" err="1"/>
              <a:t>o</a:t>
            </a:r>
            <a:r>
              <a:rPr lang="es-ES" sz="2000" dirty="0" err="1" smtClean="0"/>
              <a:t>ptical</a:t>
            </a:r>
            <a:r>
              <a:rPr lang="es-ES" sz="2000" dirty="0" smtClean="0"/>
              <a:t> </a:t>
            </a:r>
            <a:r>
              <a:rPr lang="es-ES" sz="2000" dirty="0" err="1"/>
              <a:t>depth</a:t>
            </a:r>
            <a:r>
              <a:rPr lang="es-ES" sz="2000" dirty="0"/>
              <a:t>:    </a:t>
            </a:r>
            <a:r>
              <a:rPr lang="es-ES" sz="3200" i="1" dirty="0" err="1" smtClean="0">
                <a:solidFill>
                  <a:schemeClr val="tx2"/>
                </a:solidFill>
              </a:rPr>
              <a:t>d</a:t>
            </a:r>
            <a:r>
              <a:rPr lang="es-ES" sz="3200" i="1" dirty="0" err="1" smtClean="0">
                <a:solidFill>
                  <a:schemeClr val="tx2"/>
                </a:solidFill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solidFill>
                  <a:schemeClr val="tx2"/>
                </a:solidFill>
              </a:rPr>
              <a:t>c</a:t>
            </a:r>
            <a:r>
              <a:rPr lang="es-ES" sz="3200" i="1" dirty="0" smtClean="0">
                <a:latin typeface="Symbol" panose="05050102010706020507" pitchFamily="18" charset="2"/>
              </a:rPr>
              <a:t>= </a:t>
            </a:r>
            <a:r>
              <a:rPr lang="es-ES" sz="3200" i="1" dirty="0">
                <a:latin typeface="Symbol" panose="05050102010706020507" pitchFamily="18" charset="2"/>
              </a:rPr>
              <a:t>- </a:t>
            </a:r>
            <a:r>
              <a:rPr lang="es-ES" sz="3200" i="1" dirty="0" smtClean="0">
                <a:solidFill>
                  <a:schemeClr val="tx2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chemeClr val="tx2"/>
                </a:solidFill>
              </a:rPr>
              <a:t>c</a:t>
            </a:r>
            <a:r>
              <a:rPr lang="es-ES" sz="3200" i="1" dirty="0" smtClean="0"/>
              <a:t> </a:t>
            </a:r>
            <a:r>
              <a:rPr lang="es-ES" sz="3200" i="1" dirty="0" err="1"/>
              <a:t>ds</a:t>
            </a:r>
            <a:r>
              <a:rPr lang="es-ES" sz="4400" i="1" dirty="0"/>
              <a:t> </a:t>
            </a:r>
            <a:r>
              <a:rPr lang="es-ES" sz="4400" i="1" dirty="0" smtClean="0"/>
              <a:t> </a:t>
            </a:r>
            <a:endParaRPr lang="es-ES" sz="2000" dirty="0"/>
          </a:p>
        </p:txBody>
      </p:sp>
      <p:grpSp>
        <p:nvGrpSpPr>
          <p:cNvPr id="2" name="Grupo 1"/>
          <p:cNvGrpSpPr/>
          <p:nvPr/>
        </p:nvGrpSpPr>
        <p:grpSpPr>
          <a:xfrm>
            <a:off x="2222501" y="3778250"/>
            <a:ext cx="4648199" cy="1125538"/>
            <a:chOff x="2222501" y="3778250"/>
            <a:chExt cx="4648199" cy="1125538"/>
          </a:xfrm>
        </p:grpSpPr>
        <p:graphicFrame>
          <p:nvGraphicFramePr>
            <p:cNvPr id="10" name="Objeto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64996317"/>
                </p:ext>
              </p:extLst>
            </p:nvPr>
          </p:nvGraphicFramePr>
          <p:xfrm>
            <a:off x="4651375" y="3778250"/>
            <a:ext cx="2219325" cy="11255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002" name="Ecuación" r:id="rId4" imgW="939600" imgH="482400" progId="Equation.3">
                    <p:embed/>
                  </p:oleObj>
                </mc:Choice>
                <mc:Fallback>
                  <p:oleObj name="Ecuación" r:id="rId4" imgW="939600" imgH="482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4651375" y="3778250"/>
                          <a:ext cx="2219325" cy="11255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Objeto 1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76096136"/>
                </p:ext>
              </p:extLst>
            </p:nvPr>
          </p:nvGraphicFramePr>
          <p:xfrm>
            <a:off x="2222501" y="3833450"/>
            <a:ext cx="2438400" cy="10115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003" name="Ecuación" r:id="rId6" imgW="1041120" imgH="431640" progId="Equation.3">
                    <p:embed/>
                  </p:oleObj>
                </mc:Choice>
                <mc:Fallback>
                  <p:oleObj name="Ecuación" r:id="rId6" imgW="1041120" imgH="43164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2222501" y="3833450"/>
                          <a:ext cx="2438400" cy="101159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2082614"/>
              </p:ext>
            </p:extLst>
          </p:nvPr>
        </p:nvGraphicFramePr>
        <p:xfrm>
          <a:off x="2222501" y="1415098"/>
          <a:ext cx="2362199" cy="9153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4" name="Ecuación" r:id="rId8" imgW="1015920" imgH="393480" progId="Equation.3">
                  <p:embed/>
                </p:oleObj>
              </mc:Choice>
              <mc:Fallback>
                <p:oleObj name="Ecuación" r:id="rId8" imgW="1015920" imgH="3934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22501" y="1415098"/>
                        <a:ext cx="2362199" cy="9153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0816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548868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1578610">
              <a:lnSpc>
                <a:spcPct val="100000"/>
              </a:lnSpc>
              <a:spcBef>
                <a:spcPts val="560"/>
              </a:spcBef>
            </a:pPr>
            <a:r>
              <a:rPr sz="3100" dirty="0">
                <a:solidFill>
                  <a:srgbClr val="FFFFFF"/>
                </a:solidFill>
              </a:rPr>
              <a:t>Visualizing SIR results:</a:t>
            </a:r>
            <a:r>
              <a:rPr sz="3100" spc="-30" dirty="0">
                <a:solidFill>
                  <a:srgbClr val="FFFFFF"/>
                </a:solidFill>
              </a:rPr>
              <a:t> </a:t>
            </a:r>
            <a:r>
              <a:rPr sz="3100" spc="-5" dirty="0" smtClean="0">
                <a:solidFill>
                  <a:srgbClr val="FFFFFF"/>
                </a:solidFill>
              </a:rPr>
              <a:t>graphics</a:t>
            </a:r>
            <a:r>
              <a:rPr lang="es-ES" sz="3100" spc="-5" dirty="0" smtClean="0">
                <a:solidFill>
                  <a:srgbClr val="FFFFFF"/>
                </a:solidFill>
              </a:rPr>
              <a:t>2</a:t>
            </a:r>
            <a:r>
              <a:rPr sz="3100" spc="-5" dirty="0" smtClean="0">
                <a:solidFill>
                  <a:srgbClr val="FFFFFF"/>
                </a:solidFill>
              </a:rPr>
              <a:t>.pro</a:t>
            </a:r>
            <a:endParaRPr sz="3100" dirty="0"/>
          </a:p>
        </p:txBody>
      </p:sp>
      <p:sp>
        <p:nvSpPr>
          <p:cNvPr id="3" name="object 3"/>
          <p:cNvSpPr txBox="1"/>
          <p:nvPr/>
        </p:nvSpPr>
        <p:spPr>
          <a:xfrm>
            <a:off x="7639611" y="2180556"/>
            <a:ext cx="2103120" cy="297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Model</a:t>
            </a:r>
            <a:r>
              <a:rPr sz="1850" spc="-70" dirty="0">
                <a:solidFill>
                  <a:srgbClr val="CC0000"/>
                </a:solidFill>
                <a:latin typeface="Arial"/>
                <a:cs typeface="Arial"/>
              </a:rPr>
              <a:t> </a:t>
            </a:r>
            <a:r>
              <a:rPr sz="1850" dirty="0">
                <a:solidFill>
                  <a:srgbClr val="CC0000"/>
                </a:solidFill>
                <a:latin typeface="Arial"/>
                <a:cs typeface="Arial"/>
              </a:rPr>
              <a:t>atmospheres</a:t>
            </a:r>
            <a:endParaRPr sz="18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01488" y="1020673"/>
            <a:ext cx="2604244" cy="58764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784612" y="1020673"/>
            <a:ext cx="3093883" cy="42232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92612" y="5393214"/>
            <a:ext cx="1577340" cy="297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Stokes</a:t>
            </a:r>
            <a:r>
              <a:rPr sz="1850" spc="-90" dirty="0">
                <a:solidFill>
                  <a:srgbClr val="CC0000"/>
                </a:solidFill>
                <a:latin typeface="Arial"/>
                <a:cs typeface="Arial"/>
              </a:rPr>
              <a:t> </a:t>
            </a:r>
            <a:r>
              <a:rPr sz="1850" dirty="0">
                <a:solidFill>
                  <a:srgbClr val="CC0000"/>
                </a:solidFill>
                <a:latin typeface="Arial"/>
                <a:cs typeface="Arial"/>
              </a:rPr>
              <a:t>profiles</a:t>
            </a:r>
            <a:endParaRPr sz="185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615607" y="2585097"/>
            <a:ext cx="3092241" cy="422328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486267" y="7078226"/>
            <a:ext cx="1062990" cy="17272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000" spc="10" dirty="0">
                <a:latin typeface="Arial"/>
                <a:cs typeface="Arial"/>
              </a:rPr>
              <a:t>Basilio </a:t>
            </a:r>
            <a:r>
              <a:rPr sz="1000" spc="15" dirty="0">
                <a:latin typeface="Arial"/>
                <a:cs typeface="Arial"/>
              </a:rPr>
              <a:t>Ruiz</a:t>
            </a:r>
            <a:r>
              <a:rPr sz="1000" spc="-45" dirty="0">
                <a:latin typeface="Arial"/>
                <a:cs typeface="Arial"/>
              </a:rPr>
              <a:t> </a:t>
            </a:r>
            <a:r>
              <a:rPr sz="1000" spc="20" dirty="0">
                <a:latin typeface="Arial"/>
                <a:cs typeface="Arial"/>
              </a:rPr>
              <a:t>Cobo</a:t>
            </a:r>
            <a:endParaRPr sz="10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2"/>
          <p:cNvSpPr/>
          <p:nvPr/>
        </p:nvSpPr>
        <p:spPr>
          <a:xfrm>
            <a:off x="812293" y="6518052"/>
            <a:ext cx="9244876" cy="7653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>
              <a:lnSpc>
                <a:spcPct val="100000"/>
              </a:lnSpc>
            </a:pPr>
            <a:r>
              <a:rPr lang="en-US" sz="1399" dirty="0">
                <a:solidFill>
                  <a:srgbClr val="1F4E79"/>
                </a:solidFill>
                <a:latin typeface="Arial"/>
                <a:ea typeface="ArialMT"/>
              </a:rPr>
              <a:t>Basilio Ruiz Cobo, IAC </a:t>
            </a:r>
          </a:p>
          <a:p>
            <a:pPr>
              <a:lnSpc>
                <a:spcPct val="100000"/>
              </a:lnSpc>
            </a:pPr>
            <a:r>
              <a:rPr lang="en-US" sz="1399" dirty="0">
                <a:solidFill>
                  <a:srgbClr val="1F4E79"/>
                </a:solidFill>
                <a:latin typeface="Arial"/>
                <a:ea typeface="ArialMT"/>
              </a:rPr>
              <a:t>SIR course at NSO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399" dirty="0">
                <a:solidFill>
                  <a:srgbClr val="1F4E79"/>
                </a:solidFill>
                <a:latin typeface="Arial"/>
                <a:ea typeface="ArialMT"/>
              </a:rPr>
              <a:t>15 – 26 May, 2017</a:t>
            </a:r>
            <a:endParaRPr sz="1799" dirty="0"/>
          </a:p>
        </p:txBody>
      </p:sp>
      <p:sp>
        <p:nvSpPr>
          <p:cNvPr id="38" name="CustomShape 3"/>
          <p:cNvSpPr/>
          <p:nvPr/>
        </p:nvSpPr>
        <p:spPr>
          <a:xfrm>
            <a:off x="812293" y="2193639"/>
            <a:ext cx="8466882" cy="158369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endParaRPr sz="1799"/>
          </a:p>
          <a:p>
            <a:pPr>
              <a:lnSpc>
                <a:spcPct val="100000"/>
              </a:lnSpc>
            </a:pPr>
            <a:endParaRPr sz="1799"/>
          </a:p>
          <a:p>
            <a:pPr>
              <a:lnSpc>
                <a:spcPct val="100000"/>
              </a:lnSpc>
            </a:pPr>
            <a:endParaRPr sz="1799"/>
          </a:p>
          <a:p>
            <a:pPr>
              <a:lnSpc>
                <a:spcPct val="100000"/>
              </a:lnSpc>
            </a:pPr>
            <a:endParaRPr sz="1799"/>
          </a:p>
        </p:txBody>
      </p:sp>
      <p:sp>
        <p:nvSpPr>
          <p:cNvPr id="2" name="Rectángulo 1"/>
          <p:cNvSpPr/>
          <p:nvPr/>
        </p:nvSpPr>
        <p:spPr>
          <a:xfrm>
            <a:off x="2673350" y="1797050"/>
            <a:ext cx="53467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marL="447040" indent="-434975">
              <a:lnSpc>
                <a:spcPct val="100000"/>
              </a:lnSpc>
            </a:pPr>
            <a:r>
              <a:rPr lang="en-US" sz="2000" spc="-5" dirty="0">
                <a:latin typeface="Arial"/>
                <a:cs typeface="Arial"/>
              </a:rPr>
              <a:t>Download exercises</a:t>
            </a:r>
            <a:r>
              <a:rPr lang="en-US" sz="2000" spc="-25" dirty="0">
                <a:latin typeface="Arial"/>
                <a:cs typeface="Arial"/>
              </a:rPr>
              <a:t> </a:t>
            </a:r>
            <a:r>
              <a:rPr lang="en-US" sz="2000" dirty="0">
                <a:latin typeface="Arial"/>
                <a:cs typeface="Arial"/>
              </a:rPr>
              <a:t>from:</a:t>
            </a:r>
          </a:p>
          <a:p>
            <a:pPr marL="447040" indent="-434975">
              <a:lnSpc>
                <a:spcPct val="100000"/>
              </a:lnSpc>
            </a:pPr>
            <a:endParaRPr lang="en-US" sz="2000" dirty="0">
              <a:latin typeface="Arial"/>
              <a:cs typeface="Arial"/>
            </a:endParaRPr>
          </a:p>
          <a:p>
            <a:pPr marL="447040" indent="-434975">
              <a:lnSpc>
                <a:spcPct val="100000"/>
              </a:lnSpc>
            </a:pPr>
            <a:endParaRPr lang="en-US" sz="2000" dirty="0">
              <a:latin typeface="Arial"/>
              <a:cs typeface="Arial"/>
              <a:hlinkClick r:id="rId2"/>
            </a:endParaRPr>
          </a:p>
          <a:p>
            <a:pPr marL="447040" indent="-434975">
              <a:lnSpc>
                <a:spcPct val="100000"/>
              </a:lnSpc>
            </a:pPr>
            <a:r>
              <a:rPr lang="en-US" dirty="0">
                <a:hlinkClick r:id="rId2"/>
              </a:rPr>
              <a:t>https://github.com/BasilioRuiz/SIR-course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6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489" dirty="0" smtClean="0">
                <a:solidFill>
                  <a:srgbClr val="000000"/>
                </a:solidFill>
                <a:latin typeface="Arial"/>
                <a:ea typeface="DejaVu Sans"/>
              </a:rPr>
              <a:t>SIR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Exercises</a:t>
            </a: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39494290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>
                <a:solidFill>
                  <a:srgbClr val="000000"/>
                </a:solidFill>
                <a:latin typeface="Calibri"/>
                <a:ea typeface="DejaVu Sans"/>
              </a:rPr>
              <a:t>Exercise 1</a:t>
            </a:r>
            <a:endParaRPr sz="1799"/>
          </a:p>
        </p:txBody>
      </p:sp>
      <p:sp>
        <p:nvSpPr>
          <p:cNvPr id="40" name="CustomShape 2"/>
          <p:cNvSpPr/>
          <p:nvPr/>
        </p:nvSpPr>
        <p:spPr>
          <a:xfrm>
            <a:off x="726290" y="6389476"/>
            <a:ext cx="9330879" cy="10788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>
              <a:lnSpc>
                <a:spcPct val="100000"/>
              </a:lnSpc>
            </a:pP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1F4E79"/>
                </a:solidFill>
                <a:latin typeface="Arial"/>
                <a:ea typeface="ArialMT"/>
              </a:rPr>
              <a:t>IDL&gt; </a:t>
            </a:r>
            <a:r>
              <a:rPr lang="en-US" sz="1399">
                <a:solidFill>
                  <a:srgbClr val="C00000"/>
                </a:solidFill>
                <a:latin typeface="Arial"/>
                <a:ea typeface="ArialMT"/>
              </a:rPr>
              <a:t>read_model</a:t>
            </a:r>
            <a:r>
              <a:rPr lang="en-US" sz="1399">
                <a:solidFill>
                  <a:srgbClr val="000000"/>
                </a:solidFill>
                <a:latin typeface="Arial"/>
                <a:ea typeface="ArialMT"/>
              </a:rPr>
              <a:t>,'hsra11.mod',logtau,T,pe,mic,B,V_LOS,gamma,phi,mac,filling,stray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1F4E79"/>
                </a:solidFill>
                <a:latin typeface="Arial"/>
                <a:ea typeface="ArialMT"/>
              </a:rPr>
              <a:t>IDL&gt; </a:t>
            </a:r>
            <a:r>
              <a:rPr lang="en-US" sz="1399">
                <a:solidFill>
                  <a:srgbClr val="000000"/>
                </a:solidFill>
                <a:latin typeface="Arial"/>
                <a:ea typeface="ArialMT"/>
              </a:rPr>
              <a:t>B=1000+400.*logtau           &amp;   v=2.e5+0.*logtau       &amp; gamma=60.+  0.*logtau  </a:t>
            </a:r>
            <a:endParaRPr sz="1799"/>
          </a:p>
          <a:p>
            <a:pPr>
              <a:lnSpc>
                <a:spcPct val="100000"/>
              </a:lnSpc>
            </a:pP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1F4E79"/>
                </a:solidFill>
                <a:latin typeface="Arial"/>
                <a:ea typeface="ArialMT"/>
              </a:rPr>
              <a:t>IDL&gt; </a:t>
            </a:r>
            <a:r>
              <a:rPr lang="en-US" sz="1399">
                <a:solidFill>
                  <a:srgbClr val="C00000"/>
                </a:solidFill>
                <a:latin typeface="Arial"/>
                <a:ea typeface="ArialMT"/>
              </a:rPr>
              <a:t>write_model</a:t>
            </a:r>
            <a:r>
              <a:rPr lang="en-US" sz="1399">
                <a:solidFill>
                  <a:srgbClr val="000000"/>
                </a:solidFill>
                <a:latin typeface="Arial"/>
                <a:ea typeface="ArialMT"/>
              </a:rPr>
              <a:t>,'model1.mod',logtau,T,pe,mic,B,V_LOS,gamma,phi,mac,filling,stray</a:t>
            </a:r>
            <a:endParaRPr sz="1799"/>
          </a:p>
          <a:p>
            <a:pPr algn="ctr">
              <a:lnSpc>
                <a:spcPct val="100000"/>
              </a:lnSpc>
            </a:pPr>
            <a:endParaRPr sz="1799"/>
          </a:p>
        </p:txBody>
      </p:sp>
      <p:sp>
        <p:nvSpPr>
          <p:cNvPr id="41" name="CustomShape 3"/>
          <p:cNvSpPr/>
          <p:nvPr/>
        </p:nvSpPr>
        <p:spPr>
          <a:xfrm>
            <a:off x="812293" y="1236801"/>
            <a:ext cx="9244876" cy="50299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ArialMT"/>
              </a:rPr>
              <a:t>Spectral synthesis and inversion of synthetic profiles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Use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HSRA model to </a:t>
            </a:r>
            <a:r>
              <a:rPr lang="en-US" sz="1999" dirty="0">
                <a:solidFill>
                  <a:srgbClr val="C00000"/>
                </a:solidFill>
                <a:latin typeface="Calibri"/>
                <a:ea typeface="ArialMT"/>
              </a:rPr>
              <a:t>synthesize Stokes profiles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with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          1.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Helvetica;Arial"/>
              </a:rPr>
              <a:t> 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constant B, inclination and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(e.g., 1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kG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, 60º, 2 km/s)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          2.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Helvetica;Arial"/>
              </a:rPr>
              <a:t> 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constant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, gradients of B and inclination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          3.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Helvetica;Arial"/>
              </a:rPr>
              <a:t> 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gradients of B, inclination and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baseline="-25000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Invert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profiles from (3.), starting from initial guess model with flat stratifications of B,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baseline="-25000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, and inclination (modify hsra11.mod)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         •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Helvetica;Arial"/>
              </a:rPr>
              <a:t> 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1 node in B,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, inclination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         •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Helvetica;Arial"/>
              </a:rPr>
              <a:t> 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2 nodes in B, and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baseline="-25000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inclination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22329067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>
                <a:solidFill>
                  <a:srgbClr val="000000"/>
                </a:solidFill>
                <a:latin typeface="Calibri"/>
                <a:ea typeface="DejaVu Sans"/>
              </a:rPr>
              <a:t>Exercise 2</a:t>
            </a:r>
            <a:endParaRPr sz="1799"/>
          </a:p>
        </p:txBody>
      </p:sp>
      <p:sp>
        <p:nvSpPr>
          <p:cNvPr id="43" name="CustomShape 2"/>
          <p:cNvSpPr/>
          <p:nvPr/>
        </p:nvSpPr>
        <p:spPr>
          <a:xfrm>
            <a:off x="743922" y="6659363"/>
            <a:ext cx="9217887" cy="80894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>
              <a:lnSpc>
                <a:spcPct val="100000"/>
              </a:lnSpc>
            </a:pPr>
            <a:endParaRPr sz="1799"/>
          </a:p>
          <a:p>
            <a:pPr>
              <a:lnSpc>
                <a:spcPct val="150000"/>
              </a:lnSpc>
            </a:pPr>
            <a:r>
              <a:rPr lang="en-US" sz="1399">
                <a:solidFill>
                  <a:srgbClr val="000000"/>
                </a:solidFill>
                <a:latin typeface="Calibri"/>
                <a:ea typeface="ArialMT"/>
              </a:rPr>
              <a:t>If no instrumental PSF is available, </a:t>
            </a:r>
            <a:r>
              <a:rPr lang="en-US" sz="1399">
                <a:solidFill>
                  <a:srgbClr val="C00000"/>
                </a:solidFill>
                <a:latin typeface="Calibri"/>
                <a:ea typeface="ArialMT"/>
              </a:rPr>
              <a:t>use macroturbulence </a:t>
            </a:r>
            <a:r>
              <a:rPr lang="en-US" sz="1399">
                <a:solidFill>
                  <a:srgbClr val="000000"/>
                </a:solidFill>
                <a:latin typeface="Calibri"/>
                <a:ea typeface="ArialMT"/>
              </a:rPr>
              <a:t>to mimic its effect (i.e, invert v</a:t>
            </a:r>
            <a:r>
              <a:rPr lang="en-US" sz="1399" baseline="-25000">
                <a:solidFill>
                  <a:srgbClr val="000000"/>
                </a:solidFill>
                <a:latin typeface="Calibri"/>
                <a:ea typeface="ArialMT"/>
              </a:rPr>
              <a:t>mac</a:t>
            </a:r>
            <a:r>
              <a:rPr lang="en-US" sz="1399">
                <a:solidFill>
                  <a:srgbClr val="000000"/>
                </a:solidFill>
                <a:latin typeface="Calibri"/>
                <a:ea typeface="ArialMT"/>
              </a:rPr>
              <a:t>)</a:t>
            </a:r>
            <a:endParaRPr sz="1799"/>
          </a:p>
          <a:p>
            <a:pPr>
              <a:lnSpc>
                <a:spcPct val="150000"/>
              </a:lnSpc>
            </a:pPr>
            <a:r>
              <a:rPr lang="en-US" sz="1399">
                <a:solidFill>
                  <a:srgbClr val="C00000"/>
                </a:solidFill>
                <a:latin typeface="Calibri"/>
                <a:ea typeface="ArialMT"/>
              </a:rPr>
              <a:t>Use more weight for Q, U and V </a:t>
            </a:r>
            <a:r>
              <a:rPr lang="en-US" sz="1399">
                <a:solidFill>
                  <a:srgbClr val="000000"/>
                </a:solidFill>
                <a:latin typeface="Calibri"/>
                <a:ea typeface="ArialMT"/>
              </a:rPr>
              <a:t>to force better fits to those parameters</a:t>
            </a:r>
            <a:endParaRPr sz="1799"/>
          </a:p>
          <a:p>
            <a:pPr algn="ctr">
              <a:lnSpc>
                <a:spcPct val="100000"/>
              </a:lnSpc>
            </a:pPr>
            <a:endParaRPr sz="1799"/>
          </a:p>
        </p:txBody>
      </p:sp>
      <p:sp>
        <p:nvSpPr>
          <p:cNvPr id="44" name="CustomShape 3"/>
          <p:cNvSpPr/>
          <p:nvPr/>
        </p:nvSpPr>
        <p:spPr>
          <a:xfrm>
            <a:off x="812293" y="1236801"/>
            <a:ext cx="9244876" cy="50299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ArialMT"/>
              </a:rPr>
              <a:t>Inversion of profiles from dark-cored penumbral filament.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r>
              <a:rPr lang="en-US" sz="1999" dirty="0" err="1" smtClean="0">
                <a:solidFill>
                  <a:schemeClr val="tx2"/>
                </a:solidFill>
                <a:latin typeface="Calibri"/>
                <a:ea typeface="ArialMT"/>
              </a:rPr>
              <a:t>Hinode</a:t>
            </a:r>
            <a:r>
              <a:rPr lang="en-US" sz="1999" dirty="0" smtClean="0">
                <a:solidFill>
                  <a:schemeClr val="tx2"/>
                </a:solidFill>
                <a:latin typeface="Calibri"/>
                <a:ea typeface="ArialMT"/>
              </a:rPr>
              <a:t>/SO </a:t>
            </a:r>
            <a:r>
              <a:rPr lang="en-US" sz="1999" dirty="0">
                <a:solidFill>
                  <a:schemeClr val="tx2"/>
                </a:solidFill>
                <a:latin typeface="Calibri"/>
                <a:ea typeface="ArialMT"/>
              </a:rPr>
              <a:t>observations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with SNR~1000, no telluric lines, 2 lines Fe I 630.1 &amp; 630.2 nm. Strong, symmetric signals. </a:t>
            </a:r>
            <a:endParaRPr sz="1799" dirty="0"/>
          </a:p>
          <a:p>
            <a:pPr algn="just"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1. What kind of model would you use to invert them? </a:t>
            </a:r>
            <a:endParaRPr sz="1799" dirty="0"/>
          </a:p>
          <a:p>
            <a:pPr algn="just"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2. Can the fit be improved with more nodes in T? (use 2 cycles!) </a:t>
            </a:r>
            <a:endParaRPr sz="1799" dirty="0"/>
          </a:p>
          <a:p>
            <a:pPr algn="just"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3. What happens with 2 nodes in B and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? </a:t>
            </a:r>
            <a:endParaRPr sz="1799" dirty="0"/>
          </a:p>
          <a:p>
            <a:pPr algn="just"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4. What happens with 10 nodes in B and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? </a:t>
            </a:r>
            <a:endParaRPr sz="1799" dirty="0"/>
          </a:p>
          <a:p>
            <a:pPr algn="just">
              <a:lnSpc>
                <a:spcPct val="100000"/>
              </a:lnSpc>
            </a:pPr>
            <a:endParaRPr sz="1799" dirty="0"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Invert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profiles from (3.), starting from initial guess model with flat stratifications of B,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, and inclination (modify hsra.mod) </a:t>
            </a:r>
            <a:endParaRPr sz="1799" dirty="0"/>
          </a:p>
          <a:p>
            <a:pPr algn="just"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      1. One node in B,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, inclination.</a:t>
            </a:r>
            <a:endParaRPr sz="1799" dirty="0"/>
          </a:p>
          <a:p>
            <a:pPr algn="just"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      2. Two nodes in B,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v</a:t>
            </a:r>
            <a:r>
              <a:rPr lang="en-US" sz="1999" baseline="-25000" dirty="0" err="1">
                <a:solidFill>
                  <a:srgbClr val="000000"/>
                </a:solidFill>
                <a:latin typeface="Calibri"/>
                <a:ea typeface="ArialMT"/>
              </a:rPr>
              <a:t>LOS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, inclination.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33696882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>
                <a:solidFill>
                  <a:srgbClr val="000000"/>
                </a:solidFill>
                <a:latin typeface="Calibri"/>
                <a:ea typeface="DejaVu Sans"/>
              </a:rPr>
              <a:t>Exercise 3</a:t>
            </a:r>
            <a:endParaRPr sz="1799"/>
          </a:p>
        </p:txBody>
      </p:sp>
      <p:sp>
        <p:nvSpPr>
          <p:cNvPr id="46" name="CustomShape 2"/>
          <p:cNvSpPr/>
          <p:nvPr/>
        </p:nvSpPr>
        <p:spPr>
          <a:xfrm>
            <a:off x="812293" y="6119589"/>
            <a:ext cx="9244876" cy="13397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>
              <a:lnSpc>
                <a:spcPct val="150000"/>
              </a:lnSpc>
            </a:pPr>
            <a:r>
              <a:rPr lang="en-US" sz="1399" dirty="0">
                <a:solidFill>
                  <a:srgbClr val="000000"/>
                </a:solidFill>
                <a:latin typeface="Calibri"/>
                <a:ea typeface="ArialMT"/>
              </a:rPr>
              <a:t>SIR writes the error bars in a .err file that you can read using:  </a:t>
            </a:r>
            <a:endParaRPr sz="1799" dirty="0"/>
          </a:p>
          <a:p>
            <a:pPr>
              <a:lnSpc>
                <a:spcPct val="150000"/>
              </a:lnSpc>
            </a:pPr>
            <a:r>
              <a:rPr lang="en-US" sz="1399" dirty="0">
                <a:solidFill>
                  <a:srgbClr val="1F4E79"/>
                </a:solidFill>
                <a:latin typeface="Calibri"/>
                <a:ea typeface="ArialMT"/>
              </a:rPr>
              <a:t>IDL&gt; </a:t>
            </a:r>
            <a:r>
              <a:rPr lang="en-US" sz="1399" dirty="0" err="1">
                <a:solidFill>
                  <a:srgbClr val="C00000"/>
                </a:solidFill>
                <a:latin typeface="Calibri"/>
                <a:ea typeface="ArialMT"/>
              </a:rPr>
              <a:t>read_model</a:t>
            </a:r>
            <a:r>
              <a:rPr lang="en-US" sz="1399" dirty="0">
                <a:solidFill>
                  <a:srgbClr val="C00000"/>
                </a:solidFill>
                <a:latin typeface="Calibri"/>
                <a:ea typeface="ArialMT"/>
              </a:rPr>
              <a:t>,</a:t>
            </a:r>
            <a:r>
              <a:rPr lang="en-US" sz="1399" dirty="0">
                <a:solidFill>
                  <a:srgbClr val="000000"/>
                </a:solidFill>
                <a:latin typeface="Calibri"/>
                <a:ea typeface="ArialMT"/>
              </a:rPr>
              <a:t>' [   ].err',logtau,T_err,p_err,mic_err,B_err,V_LOS,gamma,phi,mac,filling,stray</a:t>
            </a:r>
            <a:endParaRPr sz="1799" dirty="0"/>
          </a:p>
          <a:p>
            <a:pPr>
              <a:lnSpc>
                <a:spcPct val="150000"/>
              </a:lnSpc>
            </a:pPr>
            <a:r>
              <a:rPr lang="en-US" sz="1399" dirty="0">
                <a:solidFill>
                  <a:srgbClr val="000000"/>
                </a:solidFill>
                <a:latin typeface="Calibri"/>
                <a:ea typeface="ArialMT"/>
              </a:rPr>
              <a:t>And the region of sensitivity by:</a:t>
            </a:r>
            <a:endParaRPr sz="1799" dirty="0"/>
          </a:p>
          <a:p>
            <a:pPr>
              <a:lnSpc>
                <a:spcPct val="150000"/>
              </a:lnSpc>
            </a:pPr>
            <a:r>
              <a:rPr lang="en-US" sz="1399" dirty="0">
                <a:solidFill>
                  <a:srgbClr val="1F4E79"/>
                </a:solidFill>
                <a:latin typeface="Calibri"/>
                <a:ea typeface="ArialMT"/>
              </a:rPr>
              <a:t>IDL&gt; </a:t>
            </a:r>
            <a:r>
              <a:rPr lang="en-US" sz="1399" dirty="0">
                <a:solidFill>
                  <a:srgbClr val="C00000"/>
                </a:solidFill>
                <a:latin typeface="Calibri"/>
                <a:ea typeface="ArialMT"/>
              </a:rPr>
              <a:t>sensitivity</a:t>
            </a:r>
            <a:r>
              <a:rPr lang="en-US" sz="1399" dirty="0">
                <a:solidFill>
                  <a:srgbClr val="000000"/>
                </a:solidFill>
                <a:latin typeface="Calibri"/>
                <a:ea typeface="ArialMT"/>
              </a:rPr>
              <a:t>, </a:t>
            </a:r>
            <a:r>
              <a:rPr lang="en-US" sz="1399" dirty="0" err="1">
                <a:solidFill>
                  <a:srgbClr val="000000"/>
                </a:solidFill>
                <a:latin typeface="Calibri"/>
                <a:ea typeface="ArialMT"/>
              </a:rPr>
              <a:t>Stokes_obs,Stokes_syn,model,RF,logtau,uncertainties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399" dirty="0">
                <a:solidFill>
                  <a:srgbClr val="000000"/>
                </a:solidFill>
                <a:latin typeface="Arial"/>
                <a:ea typeface="ArialMT"/>
              </a:rPr>
              <a:t>	</a:t>
            </a:r>
            <a:endParaRPr sz="1799" dirty="0"/>
          </a:p>
        </p:txBody>
      </p:sp>
      <p:sp>
        <p:nvSpPr>
          <p:cNvPr id="47" name="CustomShape 3"/>
          <p:cNvSpPr/>
          <p:nvPr/>
        </p:nvSpPr>
        <p:spPr>
          <a:xfrm>
            <a:off x="812293" y="1219168"/>
            <a:ext cx="9244876" cy="50299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ArialMT"/>
              </a:rPr>
              <a:t>Error estimation and Region of sensitivity.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Evaluate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the error bars for magnetic field strength, inclination and azimuth for the last </a:t>
            </a: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 inversion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of Exercise 2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Evaluate 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the region of sensitivity of the azimuth.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41715910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4</a:t>
            </a:r>
            <a:endParaRPr sz="1799" dirty="0"/>
          </a:p>
        </p:txBody>
      </p:sp>
      <p:sp>
        <p:nvSpPr>
          <p:cNvPr id="47" name="CustomShape 3"/>
          <p:cNvSpPr/>
          <p:nvPr/>
        </p:nvSpPr>
        <p:spPr>
          <a:xfrm>
            <a:off x="812293" y="1219168"/>
            <a:ext cx="9244876" cy="4900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ArialMT"/>
              </a:rPr>
              <a:t>Inversion of SPINOR data</a:t>
            </a:r>
          </a:p>
          <a:p>
            <a:pPr>
              <a:lnSpc>
                <a:spcPct val="100000"/>
              </a:lnSpc>
            </a:pP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SPINOR: </a:t>
            </a:r>
            <a:r>
              <a:rPr lang="en-US" sz="1999" dirty="0" err="1" smtClean="0">
                <a:solidFill>
                  <a:schemeClr val="tx2"/>
                </a:solidFill>
                <a:latin typeface="Calibri"/>
              </a:rPr>
              <a:t>Spectro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999" dirty="0" err="1" smtClean="0">
                <a:solidFill>
                  <a:schemeClr val="tx2"/>
                </a:solidFill>
                <a:latin typeface="Calibri"/>
              </a:rPr>
              <a:t>Polarimeter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for Infrared and Optical Regions (NSO/HAO)</a:t>
            </a:r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              @ Dunn Solar Telescope on Sacramento Peak</a:t>
            </a:r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              </a:t>
            </a:r>
            <a:endParaRPr lang="en-US" sz="1999" dirty="0">
              <a:solidFill>
                <a:schemeClr val="tx2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1999" u="sng" dirty="0" smtClean="0">
              <a:solidFill>
                <a:srgbClr val="C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1999" u="sng" dirty="0">
              <a:solidFill>
                <a:srgbClr val="C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1999" u="sng" dirty="0" smtClean="0">
              <a:solidFill>
                <a:srgbClr val="C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2178049"/>
            <a:ext cx="7924800" cy="538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5400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4</a:t>
            </a:r>
            <a:endParaRPr sz="1799" dirty="0"/>
          </a:p>
        </p:txBody>
      </p:sp>
      <p:sp>
        <p:nvSpPr>
          <p:cNvPr id="47" name="CustomShape 3"/>
          <p:cNvSpPr/>
          <p:nvPr/>
        </p:nvSpPr>
        <p:spPr>
          <a:xfrm>
            <a:off x="812293" y="1219168"/>
            <a:ext cx="9244876" cy="4900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ArialMT"/>
              </a:rPr>
              <a:t>Inversion of SPINOR data</a:t>
            </a:r>
          </a:p>
          <a:p>
            <a:pPr>
              <a:lnSpc>
                <a:spcPct val="100000"/>
              </a:lnSpc>
            </a:pP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SPINOR: </a:t>
            </a:r>
            <a:r>
              <a:rPr lang="en-US" sz="1999" dirty="0" err="1" smtClean="0">
                <a:solidFill>
                  <a:schemeClr val="tx2"/>
                </a:solidFill>
                <a:latin typeface="Calibri"/>
              </a:rPr>
              <a:t>Spectro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999" dirty="0" err="1" smtClean="0">
                <a:solidFill>
                  <a:schemeClr val="tx2"/>
                </a:solidFill>
                <a:latin typeface="Calibri"/>
              </a:rPr>
              <a:t>Polarimeter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for Infrared and Optical Regions (NSO/HAO)</a:t>
            </a:r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              @ Dunn Solar Telescope on Sacramento Peak</a:t>
            </a:r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              </a:t>
            </a:r>
            <a:endParaRPr lang="en-US" sz="1999" dirty="0">
              <a:solidFill>
                <a:schemeClr val="tx2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1999" u="sng" dirty="0" smtClean="0">
              <a:solidFill>
                <a:srgbClr val="C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1999" u="sng" dirty="0">
              <a:solidFill>
                <a:srgbClr val="C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1999" u="sng" dirty="0" smtClean="0">
              <a:solidFill>
                <a:srgbClr val="C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2222500"/>
            <a:ext cx="74676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595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4</a:t>
            </a:r>
            <a:endParaRPr sz="1799" dirty="0"/>
          </a:p>
        </p:txBody>
      </p:sp>
      <p:sp>
        <p:nvSpPr>
          <p:cNvPr id="47" name="CustomShape 3"/>
          <p:cNvSpPr/>
          <p:nvPr/>
        </p:nvSpPr>
        <p:spPr>
          <a:xfrm>
            <a:off x="812293" y="1219168"/>
            <a:ext cx="9244876" cy="4900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ArialMT"/>
              </a:rPr>
              <a:t>Inversion of SPINOR data</a:t>
            </a:r>
          </a:p>
          <a:p>
            <a:pPr>
              <a:lnSpc>
                <a:spcPct val="100000"/>
              </a:lnSpc>
            </a:pP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SPINOR: </a:t>
            </a:r>
            <a:r>
              <a:rPr lang="en-US" sz="1999" dirty="0" err="1" smtClean="0">
                <a:solidFill>
                  <a:schemeClr val="tx2"/>
                </a:solidFill>
                <a:latin typeface="Calibri"/>
              </a:rPr>
              <a:t>Spectro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999" dirty="0" err="1" smtClean="0">
                <a:solidFill>
                  <a:schemeClr val="tx2"/>
                </a:solidFill>
                <a:latin typeface="Calibri"/>
              </a:rPr>
              <a:t>Polarimeter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for Infrared and Optical Regions (NSO/HAO)</a:t>
            </a:r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              @ Dunn Solar Telescope on Sacramento Peak</a:t>
            </a:r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999" dirty="0" smtClean="0">
                <a:solidFill>
                  <a:schemeClr val="tx2"/>
                </a:solidFill>
                <a:latin typeface="Calibri"/>
              </a:rPr>
              <a:t>              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Calibri"/>
                <a:ea typeface="ArialMT"/>
              </a:rPr>
              <a:t>Multiline inversion including blends</a:t>
            </a:r>
          </a:p>
          <a:p>
            <a:pPr>
              <a:lnSpc>
                <a:spcPct val="100000"/>
              </a:lnSpc>
            </a:pPr>
            <a:endParaRPr lang="en-US" sz="2000" dirty="0" smtClean="0">
              <a:solidFill>
                <a:srgbClr val="000000"/>
              </a:solidFill>
              <a:latin typeface="Calibri"/>
              <a:ea typeface="ArialMT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Calibri"/>
                <a:ea typeface="ArialMT"/>
              </a:rPr>
              <a:t>1. Select the spectral regions around the Fe I lines: 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Calibri"/>
                <a:ea typeface="ArialMT"/>
              </a:rPr>
              <a:t>    1562.1, 1563.2, 1564.5 (blended with 64.85 &amp; 65.29), 1566.2 (blended with 66.5)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Calibri"/>
                <a:ea typeface="ArialMT"/>
              </a:rPr>
              <a:t>2. Write the profile and grid files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Calibri"/>
                <a:ea typeface="ArialMT"/>
              </a:rPr>
              <a:t>3. Invert, including </a:t>
            </a:r>
            <a:r>
              <a:rPr lang="en-US" sz="2000" dirty="0" smtClean="0">
                <a:solidFill>
                  <a:srgbClr val="000000"/>
                </a:solidFill>
                <a:ea typeface="ArialMT"/>
              </a:rPr>
              <a:t>micro- </a:t>
            </a:r>
            <a:r>
              <a:rPr lang="en-US" sz="2000" dirty="0">
                <a:solidFill>
                  <a:srgbClr val="000000"/>
                </a:solidFill>
                <a:ea typeface="ArialMT"/>
              </a:rPr>
              <a:t>and </a:t>
            </a:r>
            <a:r>
              <a:rPr lang="en-US" sz="2000" dirty="0" smtClean="0">
                <a:solidFill>
                  <a:srgbClr val="000000"/>
                </a:solidFill>
                <a:ea typeface="ArialMT"/>
              </a:rPr>
              <a:t>macro-turbulence</a:t>
            </a:r>
            <a:r>
              <a:rPr lang="en-US" sz="2000" dirty="0">
                <a:solidFill>
                  <a:srgbClr val="000000"/>
                </a:solidFill>
                <a:ea typeface="ArialMT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ea typeface="ArialMT"/>
              </a:rPr>
              <a:t>(because we have not used PSF)</a:t>
            </a:r>
            <a:r>
              <a:rPr lang="en-US" sz="2000" dirty="0" smtClean="0">
                <a:solidFill>
                  <a:srgbClr val="000000"/>
                </a:solidFill>
                <a:latin typeface="Calibri"/>
                <a:ea typeface="ArialMT"/>
              </a:rPr>
              <a:t>. Use 2 cycles to obtain gradients (because we have several lines)</a:t>
            </a:r>
            <a:r>
              <a:rPr lang="en-US" sz="2000" dirty="0">
                <a:solidFill>
                  <a:srgbClr val="000000"/>
                </a:solidFill>
                <a:ea typeface="ArialMT"/>
              </a:rPr>
              <a:t>,</a:t>
            </a:r>
            <a:r>
              <a:rPr lang="en-US" sz="2000" dirty="0" smtClean="0">
                <a:solidFill>
                  <a:srgbClr val="000000"/>
                </a:solidFill>
                <a:ea typeface="ArialMT"/>
              </a:rPr>
              <a:t> increasing</a:t>
            </a:r>
            <a:r>
              <a:rPr lang="en-US" sz="2000" dirty="0">
                <a:solidFill>
                  <a:srgbClr val="000000"/>
                </a:solidFill>
                <a:ea typeface="ArialMT"/>
              </a:rPr>
              <a:t> number of nodes in 2nd cycle</a:t>
            </a:r>
            <a:r>
              <a:rPr lang="en-US" sz="2000" dirty="0" smtClean="0">
                <a:solidFill>
                  <a:srgbClr val="000000"/>
                </a:solidFill>
                <a:ea typeface="ArialMT"/>
              </a:rPr>
              <a:t>.</a:t>
            </a:r>
            <a:r>
              <a:rPr lang="en-US" sz="2000" dirty="0">
                <a:solidFill>
                  <a:srgbClr val="000000"/>
                </a:solidFill>
                <a:ea typeface="ArialMT"/>
              </a:rPr>
              <a:t> </a:t>
            </a:r>
            <a:endParaRPr lang="en-US" sz="2000"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37826226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4 </a:t>
            </a:r>
            <a:r>
              <a:rPr lang="en-US" sz="2799" dirty="0" err="1" smtClean="0">
                <a:solidFill>
                  <a:srgbClr val="000000"/>
                </a:solidFill>
                <a:latin typeface="Calibri"/>
                <a:ea typeface="DejaVu Sans"/>
              </a:rPr>
              <a:t>bis</a:t>
            </a:r>
            <a:endParaRPr sz="1799" dirty="0"/>
          </a:p>
        </p:txBody>
      </p:sp>
      <p:sp>
        <p:nvSpPr>
          <p:cNvPr id="49" name="CustomShape 2"/>
          <p:cNvSpPr/>
          <p:nvPr/>
        </p:nvSpPr>
        <p:spPr>
          <a:xfrm>
            <a:off x="743922" y="6041142"/>
            <a:ext cx="9217887" cy="14268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>
              <a:lnSpc>
                <a:spcPct val="100000"/>
              </a:lnSpc>
            </a:pPr>
            <a:r>
              <a:rPr lang="en-US" sz="1399">
                <a:solidFill>
                  <a:srgbClr val="000000"/>
                </a:solidFill>
                <a:latin typeface="Calibri"/>
                <a:ea typeface="DejaVu Sans"/>
              </a:rPr>
              <a:t>We invert Stokes I and V only, </a:t>
            </a:r>
            <a:r>
              <a:rPr lang="en-US" sz="1399">
                <a:solidFill>
                  <a:srgbClr val="C00000"/>
                </a:solidFill>
                <a:latin typeface="Calibri"/>
                <a:ea typeface="DejaVu Sans"/>
              </a:rPr>
              <a:t>so vertical fields should be assumed.</a:t>
            </a:r>
            <a:r>
              <a:rPr lang="en-US" sz="1399">
                <a:solidFill>
                  <a:srgbClr val="000000"/>
                </a:solidFill>
                <a:latin typeface="Calibri"/>
                <a:ea typeface="DejaVu Sans"/>
              </a:rPr>
              <a:t> 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000000"/>
                </a:solidFill>
                <a:latin typeface="Calibri"/>
                <a:ea typeface="DejaVu Sans"/>
              </a:rPr>
              <a:t>Use large negative number (e.g., -2) in profiles to ignore blends in Stokes I during inversion . 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000000"/>
                </a:solidFill>
                <a:latin typeface="Calibri"/>
                <a:ea typeface="DejaVu Sans"/>
              </a:rPr>
              <a:t>Use instrumental PSF and macroturbulence at the same time.  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C00000"/>
                </a:solidFill>
                <a:latin typeface="Calibri"/>
                <a:ea typeface="DejaVu Sans"/>
              </a:rPr>
              <a:t>Use stray light profile.   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C00000"/>
                </a:solidFill>
                <a:latin typeface="Calibri"/>
                <a:ea typeface="DejaVu Sans"/>
              </a:rPr>
              <a:t>Use weights of 10 and 100  for Stokes V.</a:t>
            </a:r>
            <a:endParaRPr sz="1799"/>
          </a:p>
        </p:txBody>
      </p:sp>
      <p:sp>
        <p:nvSpPr>
          <p:cNvPr id="50" name="CustomShape 3"/>
          <p:cNvSpPr/>
          <p:nvPr/>
        </p:nvSpPr>
        <p:spPr>
          <a:xfrm>
            <a:off x="812293" y="1236801"/>
            <a:ext cx="9244876" cy="36287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facular profiles in quiet Sun.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chemeClr val="tx2"/>
                </a:solidFill>
                <a:latin typeface="Calibri"/>
                <a:ea typeface="DejaVu Sans"/>
              </a:rPr>
              <a:t>Advanced Stokes </a:t>
            </a:r>
            <a:r>
              <a:rPr lang="en-US" sz="1999" dirty="0" err="1">
                <a:solidFill>
                  <a:schemeClr val="tx2"/>
                </a:solidFill>
                <a:latin typeface="Calibri"/>
                <a:ea typeface="DejaVu Sans"/>
              </a:rPr>
              <a:t>Polarimeter</a:t>
            </a:r>
            <a:r>
              <a:rPr lang="en-US" sz="1999" dirty="0">
                <a:solidFill>
                  <a:schemeClr val="tx2"/>
                </a:solidFill>
                <a:latin typeface="Calibri"/>
                <a:ea typeface="DejaVu Sans"/>
              </a:rPr>
              <a:t> </a:t>
            </a:r>
            <a:r>
              <a:rPr lang="en-US" sz="1999" dirty="0" smtClean="0">
                <a:solidFill>
                  <a:schemeClr val="tx2"/>
                </a:solidFill>
                <a:latin typeface="Calibri"/>
                <a:ea typeface="DejaVu Sans"/>
              </a:rPr>
              <a:t>(HAO) </a:t>
            </a:r>
            <a:r>
              <a:rPr lang="en-US" sz="1999" dirty="0" smtClean="0">
                <a:solidFill>
                  <a:srgbClr val="000000"/>
                </a:solidFill>
                <a:latin typeface="Calibri"/>
                <a:ea typeface="DejaVu Sans"/>
              </a:rPr>
              <a:t>observations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, averaged over facular region, SNR~10000, but poor spatial resolution.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Two lines Fe I 630.1 and 630.2 nm (plus telluric lines!) .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Strong signals, large Stokes V area and amplitude asymmetries.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1. What kind of model would you use to invert them?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2. Use two cycles, increasing number of nodes in 2nd cycle.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 3. Invert stray-light fraction, micro- and macro-turbulence.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22426061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>
                <a:solidFill>
                  <a:srgbClr val="000000"/>
                </a:solidFill>
                <a:latin typeface="Calibri"/>
                <a:ea typeface="DejaVu Sans"/>
              </a:rPr>
              <a:t>Exercise 5</a:t>
            </a:r>
            <a:endParaRPr sz="1799"/>
          </a:p>
        </p:txBody>
      </p:sp>
      <p:sp>
        <p:nvSpPr>
          <p:cNvPr id="52" name="CustomShape 2"/>
          <p:cNvSpPr/>
          <p:nvPr/>
        </p:nvSpPr>
        <p:spPr>
          <a:xfrm>
            <a:off x="743922" y="6755082"/>
            <a:ext cx="9217887" cy="71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>
              <a:lnSpc>
                <a:spcPct val="100000"/>
              </a:lnSpc>
            </a:pPr>
            <a:r>
              <a:rPr lang="en-US" sz="1399">
                <a:solidFill>
                  <a:srgbClr val="C00000"/>
                </a:solidFill>
                <a:latin typeface="Calibri"/>
                <a:ea typeface="DejaVu Sans"/>
              </a:rPr>
              <a:t>No need for macroturbulence when high-resolution data are inverted using telescope PSF  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C00000"/>
                </a:solidFill>
                <a:latin typeface="Calibri"/>
                <a:ea typeface="DejaVu Sans"/>
              </a:rPr>
              <a:t>Use following weights: 1,4,4,4</a:t>
            </a:r>
            <a:endParaRPr sz="1799"/>
          </a:p>
        </p:txBody>
      </p:sp>
      <p:sp>
        <p:nvSpPr>
          <p:cNvPr id="53" name="CustomShape 3"/>
          <p:cNvSpPr/>
          <p:nvPr/>
        </p:nvSpPr>
        <p:spPr>
          <a:xfrm>
            <a:off x="812293" y="1236801"/>
            <a:ext cx="9244876" cy="36287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quiet-Sun internetwork.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 err="1">
                <a:solidFill>
                  <a:schemeClr val="tx2"/>
                </a:solidFill>
                <a:latin typeface="Calibri"/>
                <a:ea typeface="DejaVu Sans"/>
              </a:rPr>
              <a:t>Hinode</a:t>
            </a:r>
            <a:r>
              <a:rPr lang="en-US" sz="1999" dirty="0">
                <a:solidFill>
                  <a:schemeClr val="tx2"/>
                </a:solidFill>
                <a:latin typeface="Calibri"/>
                <a:ea typeface="DejaVu Sans"/>
              </a:rPr>
              <a:t>/SP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 observations at disk center, integrated for 6 min,  SNR~10</a:t>
            </a:r>
            <a:r>
              <a:rPr lang="en-US" sz="1999" baseline="30000" dirty="0">
                <a:solidFill>
                  <a:srgbClr val="000000"/>
                </a:solidFill>
                <a:latin typeface="Calibri"/>
                <a:ea typeface="DejaVu Sans"/>
              </a:rPr>
              <a:t>5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, still high spatial resolution.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Two lines Fe I 630.1 and 630.2 nm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Extremely weak signals, but linear polarization clearly seen.     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Large asymmetries.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1. What kind of model would you use to invert them?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2. Use three cycles with increasing number of nodes.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 3. Invert stray-light fraction, </a:t>
            </a:r>
            <a:r>
              <a:rPr lang="en-US" sz="1999" dirty="0" err="1">
                <a:solidFill>
                  <a:srgbClr val="000000"/>
                </a:solidFill>
                <a:latin typeface="Calibri"/>
                <a:ea typeface="ArialMT"/>
              </a:rPr>
              <a:t>microturbulence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(flat stratification).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4. Interpret resulting model .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27114980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2"/>
          <p:cNvSpPr txBox="1">
            <a:spLocks/>
          </p:cNvSpPr>
          <p:nvPr/>
        </p:nvSpPr>
        <p:spPr>
          <a:xfrm>
            <a:off x="615142" y="228600"/>
            <a:ext cx="9464040" cy="548868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>
              <a:spcBef>
                <a:spcPts val="560"/>
              </a:spcBef>
            </a:pPr>
            <a:endParaRPr lang="en-US" sz="3100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15142" y="1549340"/>
            <a:ext cx="997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RTE:</a:t>
            </a:r>
            <a:endParaRPr lang="en-US" sz="2000" dirty="0"/>
          </a:p>
        </p:txBody>
      </p:sp>
      <p:sp>
        <p:nvSpPr>
          <p:cNvPr id="9" name="CuadroTexto 8"/>
          <p:cNvSpPr txBox="1"/>
          <p:nvPr/>
        </p:nvSpPr>
        <p:spPr>
          <a:xfrm>
            <a:off x="615142" y="2406650"/>
            <a:ext cx="51125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Continuum </a:t>
            </a:r>
            <a:r>
              <a:rPr lang="es-ES" sz="2000" dirty="0" err="1"/>
              <a:t>o</a:t>
            </a:r>
            <a:r>
              <a:rPr lang="es-ES" sz="2000" dirty="0" err="1" smtClean="0"/>
              <a:t>ptical</a:t>
            </a:r>
            <a:r>
              <a:rPr lang="es-ES" sz="2000" dirty="0" smtClean="0"/>
              <a:t> </a:t>
            </a:r>
            <a:r>
              <a:rPr lang="es-ES" sz="2000" dirty="0" err="1"/>
              <a:t>depth</a:t>
            </a:r>
            <a:r>
              <a:rPr lang="es-ES" sz="2000" dirty="0"/>
              <a:t>:    </a:t>
            </a:r>
            <a:r>
              <a:rPr lang="es-ES" sz="3200" i="1" dirty="0" err="1" smtClean="0">
                <a:solidFill>
                  <a:schemeClr val="tx2"/>
                </a:solidFill>
              </a:rPr>
              <a:t>d</a:t>
            </a:r>
            <a:r>
              <a:rPr lang="es-ES" sz="3200" i="1" dirty="0" err="1" smtClean="0">
                <a:solidFill>
                  <a:schemeClr val="tx2"/>
                </a:solidFill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solidFill>
                  <a:schemeClr val="tx2"/>
                </a:solidFill>
              </a:rPr>
              <a:t>c</a:t>
            </a:r>
            <a:r>
              <a:rPr lang="es-ES" sz="3200" i="1" dirty="0" smtClean="0">
                <a:latin typeface="Symbol" panose="05050102010706020507" pitchFamily="18" charset="2"/>
              </a:rPr>
              <a:t>= </a:t>
            </a:r>
            <a:r>
              <a:rPr lang="es-ES" sz="3200" i="1" dirty="0">
                <a:latin typeface="Symbol" panose="05050102010706020507" pitchFamily="18" charset="2"/>
              </a:rPr>
              <a:t>- </a:t>
            </a:r>
            <a:r>
              <a:rPr lang="es-ES" sz="3200" i="1" dirty="0" smtClean="0">
                <a:solidFill>
                  <a:schemeClr val="tx2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chemeClr val="tx2"/>
                </a:solidFill>
              </a:rPr>
              <a:t>c</a:t>
            </a:r>
            <a:r>
              <a:rPr lang="es-ES" sz="3200" i="1" dirty="0" smtClean="0"/>
              <a:t> </a:t>
            </a:r>
            <a:r>
              <a:rPr lang="es-ES" sz="3200" i="1" dirty="0" err="1"/>
              <a:t>ds</a:t>
            </a:r>
            <a:r>
              <a:rPr lang="es-ES" sz="4400" i="1" dirty="0"/>
              <a:t> </a:t>
            </a:r>
            <a:r>
              <a:rPr lang="es-ES" sz="4400" i="1" dirty="0" smtClean="0"/>
              <a:t> </a:t>
            </a:r>
            <a:endParaRPr lang="es-ES" sz="2000" dirty="0"/>
          </a:p>
        </p:txBody>
      </p:sp>
      <p:sp>
        <p:nvSpPr>
          <p:cNvPr id="11" name="Elipse 10"/>
          <p:cNvSpPr/>
          <p:nvPr/>
        </p:nvSpPr>
        <p:spPr>
          <a:xfrm>
            <a:off x="6146800" y="3930651"/>
            <a:ext cx="571500" cy="962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adroTexto 12"/>
          <p:cNvSpPr txBox="1"/>
          <p:nvPr/>
        </p:nvSpPr>
        <p:spPr>
          <a:xfrm>
            <a:off x="6184900" y="4997450"/>
            <a:ext cx="68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i="1" dirty="0" smtClean="0">
                <a:solidFill>
                  <a:srgbClr val="FF0000"/>
                </a:solidFill>
              </a:rPr>
              <a:t>S</a:t>
            </a:r>
            <a:r>
              <a:rPr lang="es-ES" sz="3200" i="1" baseline="-25000" dirty="0" smtClean="0">
                <a:solidFill>
                  <a:srgbClr val="FF0000"/>
                </a:solidFill>
                <a:latin typeface="Symbol" panose="05050102010706020507" pitchFamily="18" charset="2"/>
              </a:rPr>
              <a:t>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grpSp>
        <p:nvGrpSpPr>
          <p:cNvPr id="14" name="Grupo 13"/>
          <p:cNvGrpSpPr/>
          <p:nvPr/>
        </p:nvGrpSpPr>
        <p:grpSpPr>
          <a:xfrm>
            <a:off x="774700" y="5471597"/>
            <a:ext cx="5396684" cy="1659453"/>
            <a:chOff x="446904" y="2877622"/>
            <a:chExt cx="5396684" cy="1659453"/>
          </a:xfrm>
        </p:grpSpPr>
        <p:graphicFrame>
          <p:nvGraphicFramePr>
            <p:cNvPr id="15" name="Objeto 1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72568486"/>
                </p:ext>
              </p:extLst>
            </p:nvPr>
          </p:nvGraphicFramePr>
          <p:xfrm>
            <a:off x="3325813" y="3198813"/>
            <a:ext cx="2517775" cy="13382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54" name="Ecuación" r:id="rId4" imgW="812520" imgH="431640" progId="Equation.3">
                    <p:embed/>
                  </p:oleObj>
                </mc:Choice>
                <mc:Fallback>
                  <p:oleObj name="Ecuación" r:id="rId4" imgW="812520" imgH="43164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325813" y="3198813"/>
                          <a:ext cx="2517775" cy="13382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6" name="Grupo 15"/>
            <p:cNvGrpSpPr/>
            <p:nvPr/>
          </p:nvGrpSpPr>
          <p:grpSpPr>
            <a:xfrm>
              <a:off x="603250" y="3168650"/>
              <a:ext cx="1887538" cy="1317625"/>
              <a:chOff x="603250" y="3168650"/>
              <a:chExt cx="1887538" cy="1317625"/>
            </a:xfrm>
          </p:grpSpPr>
          <p:graphicFrame>
            <p:nvGraphicFramePr>
              <p:cNvPr id="19" name="Objeto 18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45915152"/>
                  </p:ext>
                </p:extLst>
              </p:nvPr>
            </p:nvGraphicFramePr>
            <p:xfrm>
              <a:off x="603250" y="3168650"/>
              <a:ext cx="1887538" cy="7080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955" name="Ecuación" r:id="rId6" imgW="609480" imgH="228600" progId="Equation.3">
                      <p:embed/>
                    </p:oleObj>
                  </mc:Choice>
                  <mc:Fallback>
                    <p:oleObj name="Ecuación" r:id="rId6" imgW="609480" imgH="2286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7"/>
                          <a:stretch>
                            <a:fillRect/>
                          </a:stretch>
                        </p:blipFill>
                        <p:spPr>
                          <a:xfrm>
                            <a:off x="603250" y="3168650"/>
                            <a:ext cx="1887538" cy="70802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0" name="Objeto 19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46626896"/>
                  </p:ext>
                </p:extLst>
              </p:nvPr>
            </p:nvGraphicFramePr>
            <p:xfrm>
              <a:off x="623888" y="3778250"/>
              <a:ext cx="1847850" cy="7080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956" name="Ecuación" r:id="rId8" imgW="596880" imgH="228600" progId="Equation.3">
                      <p:embed/>
                    </p:oleObj>
                  </mc:Choice>
                  <mc:Fallback>
                    <p:oleObj name="Ecuación" r:id="rId8" imgW="596880" imgH="2286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9"/>
                          <a:stretch>
                            <a:fillRect/>
                          </a:stretch>
                        </p:blipFill>
                        <p:spPr>
                          <a:xfrm>
                            <a:off x="623888" y="3778250"/>
                            <a:ext cx="1847850" cy="70802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17" name="CuadroTexto 16"/>
            <p:cNvSpPr txBox="1"/>
            <p:nvPr/>
          </p:nvSpPr>
          <p:spPr>
            <a:xfrm>
              <a:off x="1580379" y="2877622"/>
              <a:ext cx="1143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 smtClean="0"/>
                <a:t>cm</a:t>
              </a:r>
              <a:r>
                <a:rPr lang="es-ES" baseline="30000" dirty="0" smtClean="0"/>
                <a:t>2</a:t>
              </a:r>
              <a:r>
                <a:rPr lang="es-ES" dirty="0" smtClean="0"/>
                <a:t>/ g</a:t>
              </a:r>
              <a:endParaRPr lang="en-US" dirty="0"/>
            </a:p>
          </p:txBody>
        </p:sp>
        <p:sp>
          <p:nvSpPr>
            <p:cNvPr id="18" name="CuadroTexto 17"/>
            <p:cNvSpPr txBox="1"/>
            <p:nvPr/>
          </p:nvSpPr>
          <p:spPr>
            <a:xfrm>
              <a:off x="446904" y="2877622"/>
              <a:ext cx="1143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p</a:t>
              </a:r>
              <a:r>
                <a:rPr lang="es-ES" dirty="0" smtClean="0"/>
                <a:t>er cm</a:t>
              </a:r>
              <a:endParaRPr lang="en-US" dirty="0"/>
            </a:p>
          </p:txBody>
        </p:sp>
      </p:grpSp>
      <p:graphicFrame>
        <p:nvGraphicFramePr>
          <p:cNvPr id="21" name="Objeto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5472294"/>
              </p:ext>
            </p:extLst>
          </p:nvPr>
        </p:nvGraphicFramePr>
        <p:xfrm>
          <a:off x="6870700" y="4128225"/>
          <a:ext cx="1752600" cy="5644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7" name="Ecuación" r:id="rId10" imgW="711000" imgH="228600" progId="Equation.3">
                  <p:embed/>
                </p:oleObj>
              </mc:Choice>
              <mc:Fallback>
                <p:oleObj name="Ecuación" r:id="rId10" imgW="711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870700" y="4128225"/>
                        <a:ext cx="1752600" cy="5644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" name="Grupo 22"/>
          <p:cNvGrpSpPr/>
          <p:nvPr/>
        </p:nvGrpSpPr>
        <p:grpSpPr>
          <a:xfrm>
            <a:off x="2222501" y="3778250"/>
            <a:ext cx="4648199" cy="1125538"/>
            <a:chOff x="2222501" y="3778250"/>
            <a:chExt cx="4648199" cy="1125538"/>
          </a:xfrm>
        </p:grpSpPr>
        <p:graphicFrame>
          <p:nvGraphicFramePr>
            <p:cNvPr id="24" name="Objeto 2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280896086"/>
                </p:ext>
              </p:extLst>
            </p:nvPr>
          </p:nvGraphicFramePr>
          <p:xfrm>
            <a:off x="4651375" y="3778250"/>
            <a:ext cx="2219325" cy="11255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58" name="Ecuación" r:id="rId12" imgW="939600" imgH="482400" progId="Equation.3">
                    <p:embed/>
                  </p:oleObj>
                </mc:Choice>
                <mc:Fallback>
                  <p:oleObj name="Ecuación" r:id="rId12" imgW="939600" imgH="482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4651375" y="3778250"/>
                          <a:ext cx="2219325" cy="11255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" name="Objeto 2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5421735"/>
                </p:ext>
              </p:extLst>
            </p:nvPr>
          </p:nvGraphicFramePr>
          <p:xfrm>
            <a:off x="2222501" y="3833450"/>
            <a:ext cx="2438400" cy="10115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59" name="Ecuación" r:id="rId14" imgW="1041120" imgH="431640" progId="Equation.3">
                    <p:embed/>
                  </p:oleObj>
                </mc:Choice>
                <mc:Fallback>
                  <p:oleObj name="Ecuación" r:id="rId14" imgW="1041120" imgH="43164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2222501" y="3833450"/>
                          <a:ext cx="2438400" cy="101159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6" name="Objeto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2082614"/>
              </p:ext>
            </p:extLst>
          </p:nvPr>
        </p:nvGraphicFramePr>
        <p:xfrm>
          <a:off x="2222501" y="1415098"/>
          <a:ext cx="2362199" cy="9153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0" name="Ecuación" r:id="rId16" imgW="1015920" imgH="393480" progId="Equation.3">
                  <p:embed/>
                </p:oleObj>
              </mc:Choice>
              <mc:Fallback>
                <p:oleObj name="Ecuación" r:id="rId16" imgW="1015920" imgH="3934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222501" y="1415098"/>
                        <a:ext cx="2362199" cy="9153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5914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>
                <a:solidFill>
                  <a:srgbClr val="000000"/>
                </a:solidFill>
                <a:latin typeface="Calibri"/>
                <a:ea typeface="DejaVu Sans"/>
              </a:rPr>
              <a:t>Exercise 6</a:t>
            </a:r>
            <a:endParaRPr sz="1799"/>
          </a:p>
        </p:txBody>
      </p:sp>
      <p:sp>
        <p:nvSpPr>
          <p:cNvPr id="55" name="CustomShape 2"/>
          <p:cNvSpPr/>
          <p:nvPr/>
        </p:nvSpPr>
        <p:spPr>
          <a:xfrm>
            <a:off x="743922" y="6041142"/>
            <a:ext cx="9217887" cy="14268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>
              <a:lnSpc>
                <a:spcPct val="100000"/>
              </a:lnSpc>
            </a:pPr>
            <a:r>
              <a:rPr lang="en-US" sz="1399">
                <a:solidFill>
                  <a:srgbClr val="000000"/>
                </a:solidFill>
                <a:latin typeface="Calibri"/>
                <a:ea typeface="DejaVu Sans"/>
              </a:rPr>
              <a:t>Inversion of these profiles will not be easy. Do your best! </a:t>
            </a:r>
            <a:r>
              <a:rPr lang="en-US" sz="1399">
                <a:solidFill>
                  <a:srgbClr val="C00000"/>
                </a:solidFill>
                <a:latin typeface="Calibri"/>
                <a:ea typeface="DejaVu Sans"/>
              </a:rPr>
              <a:t> 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C00000"/>
                </a:solidFill>
                <a:latin typeface="Calibri"/>
                <a:ea typeface="DejaVu Sans"/>
              </a:rPr>
              <a:t>Give more weight to Stokes V to force better fits. Increase weight with cycle.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000000"/>
                </a:solidFill>
                <a:latin typeface="Calibri"/>
                <a:ea typeface="DejaVu Sans"/>
              </a:rPr>
              <a:t>Use instrumental PSF and macroturbulence at the same time.  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399">
                <a:solidFill>
                  <a:srgbClr val="C00000"/>
                </a:solidFill>
                <a:latin typeface="Calibri"/>
                <a:ea typeface="DejaVu Sans"/>
              </a:rPr>
              <a:t>If everything fails, use superpowers....</a:t>
            </a:r>
            <a:endParaRPr sz="1799"/>
          </a:p>
        </p:txBody>
      </p:sp>
      <p:sp>
        <p:nvSpPr>
          <p:cNvPr id="56" name="CustomShape 3"/>
          <p:cNvSpPr/>
          <p:nvPr/>
        </p:nvSpPr>
        <p:spPr>
          <a:xfrm>
            <a:off x="812293" y="1236801"/>
            <a:ext cx="9244876" cy="36287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sunspot penumbral profiles near PIL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 err="1">
                <a:solidFill>
                  <a:schemeClr val="tx2"/>
                </a:solidFill>
                <a:latin typeface="Calibri"/>
                <a:ea typeface="DejaVu Sans"/>
              </a:rPr>
              <a:t>Hinode</a:t>
            </a:r>
            <a:r>
              <a:rPr lang="en-US" sz="1999" dirty="0">
                <a:solidFill>
                  <a:schemeClr val="tx2"/>
                </a:solidFill>
                <a:latin typeface="Calibri"/>
                <a:ea typeface="DejaVu Sans"/>
              </a:rPr>
              <a:t>/SP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 observations with SNR~1000, no telluric lines, two lines Fe I 630.1 and 630.2 nm.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DejaVu Sans"/>
              </a:rPr>
              <a:t>Strong signals, but Stokes V profile with three lobes...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1. What kind of model would you use to invert them?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       2. One-component model with opposite magnetic  along LOS? Two-component model?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        3. Try both!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19649419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7</a:t>
            </a:r>
            <a:endParaRPr sz="1799" dirty="0"/>
          </a:p>
        </p:txBody>
      </p:sp>
      <p:sp>
        <p:nvSpPr>
          <p:cNvPr id="62" name="CustomShape 3"/>
          <p:cNvSpPr/>
          <p:nvPr/>
        </p:nvSpPr>
        <p:spPr>
          <a:xfrm>
            <a:off x="812293" y="1236801"/>
            <a:ext cx="9244876" cy="42642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</a:t>
            </a: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DejaVu Sans"/>
              </a:rPr>
              <a:t>IBIS profiles</a:t>
            </a:r>
            <a:endParaRPr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/>
                </a:solidFill>
              </a:rPr>
              <a:t>IBIS: </a:t>
            </a:r>
            <a:r>
              <a:rPr lang="en-US" dirty="0" err="1" smtClean="0">
                <a:solidFill>
                  <a:schemeClr val="tx2"/>
                </a:solidFill>
              </a:rPr>
              <a:t>Interferometric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Bidimensional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Spectropolarimeter</a:t>
            </a:r>
            <a:r>
              <a:rPr lang="en-US" dirty="0" smtClean="0">
                <a:solidFill>
                  <a:schemeClr val="tx2"/>
                </a:solidFill>
              </a:rPr>
              <a:t> (</a:t>
            </a:r>
            <a:r>
              <a:rPr lang="en-US" dirty="0" err="1" smtClean="0">
                <a:solidFill>
                  <a:schemeClr val="tx2"/>
                </a:solidFill>
              </a:rPr>
              <a:t>INAF_Arcetri</a:t>
            </a:r>
            <a:r>
              <a:rPr lang="en-US" dirty="0" smtClean="0">
                <a:solidFill>
                  <a:schemeClr val="tx2"/>
                </a:solidFill>
              </a:rPr>
              <a:t> OBS/NSO)</a:t>
            </a:r>
            <a:endParaRPr lang="en-US" dirty="0">
              <a:solidFill>
                <a:schemeClr val="tx2"/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/>
                </a:solidFill>
              </a:rPr>
              <a:t>         </a:t>
            </a:r>
            <a:r>
              <a:rPr lang="en-US" dirty="0" smtClean="0">
                <a:solidFill>
                  <a:schemeClr val="tx2"/>
                </a:solidFill>
              </a:rPr>
              <a:t>@ </a:t>
            </a:r>
            <a:r>
              <a:rPr lang="en-US" dirty="0">
                <a:solidFill>
                  <a:schemeClr val="tx2"/>
                </a:solidFill>
              </a:rPr>
              <a:t>Dunn Solar Telescope on Sacramento </a:t>
            </a:r>
            <a:r>
              <a:rPr lang="en-US" dirty="0" smtClean="0">
                <a:solidFill>
                  <a:schemeClr val="tx2"/>
                </a:solidFill>
              </a:rPr>
              <a:t>Peak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Penumbra observed at Fe I 6173 A</a:t>
            </a:r>
            <a:endParaRPr lang="en-US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2940050"/>
            <a:ext cx="6463030" cy="461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9742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7</a:t>
            </a:r>
            <a:endParaRPr sz="1799" dirty="0"/>
          </a:p>
        </p:txBody>
      </p:sp>
      <p:sp>
        <p:nvSpPr>
          <p:cNvPr id="62" name="CustomShape 3"/>
          <p:cNvSpPr/>
          <p:nvPr/>
        </p:nvSpPr>
        <p:spPr>
          <a:xfrm>
            <a:off x="812293" y="1236801"/>
            <a:ext cx="9244876" cy="42642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</a:t>
            </a: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DejaVu Sans"/>
              </a:rPr>
              <a:t>IBIS profiles</a:t>
            </a:r>
            <a:endParaRPr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/>
                </a:solidFill>
              </a:rPr>
              <a:t>IBIS: </a:t>
            </a:r>
            <a:r>
              <a:rPr lang="en-US" dirty="0" err="1" smtClean="0">
                <a:solidFill>
                  <a:schemeClr val="tx2"/>
                </a:solidFill>
              </a:rPr>
              <a:t>Interferometric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Bidimensional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Spectropolarimeter</a:t>
            </a:r>
            <a:r>
              <a:rPr lang="en-US" dirty="0" smtClean="0">
                <a:solidFill>
                  <a:schemeClr val="tx2"/>
                </a:solidFill>
              </a:rPr>
              <a:t> (</a:t>
            </a:r>
            <a:r>
              <a:rPr lang="en-US" dirty="0" err="1" smtClean="0">
                <a:solidFill>
                  <a:schemeClr val="tx2"/>
                </a:solidFill>
              </a:rPr>
              <a:t>INAF_Arcetri</a:t>
            </a:r>
            <a:r>
              <a:rPr lang="en-US" dirty="0" smtClean="0">
                <a:solidFill>
                  <a:schemeClr val="tx2"/>
                </a:solidFill>
              </a:rPr>
              <a:t> OBS/NSO)</a:t>
            </a:r>
            <a:endParaRPr lang="en-US" dirty="0">
              <a:solidFill>
                <a:schemeClr val="tx2"/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/>
                </a:solidFill>
              </a:rPr>
              <a:t>         </a:t>
            </a:r>
            <a:r>
              <a:rPr lang="en-US" dirty="0" smtClean="0">
                <a:solidFill>
                  <a:schemeClr val="tx2"/>
                </a:solidFill>
              </a:rPr>
              <a:t>@ </a:t>
            </a:r>
            <a:r>
              <a:rPr lang="en-US" dirty="0">
                <a:solidFill>
                  <a:schemeClr val="tx2"/>
                </a:solidFill>
              </a:rPr>
              <a:t>Dunn Solar Telescope on Sacramento Peak</a:t>
            </a:r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2559050"/>
            <a:ext cx="6996430" cy="499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9894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7</a:t>
            </a:r>
            <a:endParaRPr sz="1799" dirty="0"/>
          </a:p>
        </p:txBody>
      </p:sp>
      <p:sp>
        <p:nvSpPr>
          <p:cNvPr id="61" name="CustomShape 2"/>
          <p:cNvSpPr/>
          <p:nvPr/>
        </p:nvSpPr>
        <p:spPr>
          <a:xfrm>
            <a:off x="734926" y="5683250"/>
            <a:ext cx="9322243" cy="16684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>
              <a:lnSpc>
                <a:spcPct val="100000"/>
              </a:lnSpc>
            </a:pPr>
            <a:r>
              <a:rPr lang="en-US" sz="1799" dirty="0">
                <a:solidFill>
                  <a:srgbClr val="FFFFFF"/>
                </a:solidFill>
                <a:latin typeface="Calibri"/>
                <a:ea typeface="DejaVu Sans"/>
              </a:rPr>
              <a:t> </a:t>
            </a:r>
            <a:r>
              <a:rPr lang="en-US" sz="1799" dirty="0">
                <a:solidFill>
                  <a:srgbClr val="000000"/>
                </a:solidFill>
                <a:latin typeface="Calibri"/>
                <a:ea typeface="DejaVu Sans"/>
              </a:rPr>
              <a:t>Example of Stokes profiles observed with a </a:t>
            </a:r>
            <a:r>
              <a:rPr lang="en-US" sz="1799" dirty="0" err="1">
                <a:solidFill>
                  <a:srgbClr val="C00000"/>
                </a:solidFill>
                <a:latin typeface="Calibri"/>
                <a:ea typeface="DejaVu Sans"/>
              </a:rPr>
              <a:t>Fabry-Pérot</a:t>
            </a:r>
            <a:r>
              <a:rPr lang="en-US" sz="1799" dirty="0">
                <a:solidFill>
                  <a:srgbClr val="C00000"/>
                </a:solidFill>
                <a:latin typeface="Calibri"/>
                <a:ea typeface="DejaVu Sans"/>
              </a:rPr>
              <a:t> interferometer. </a:t>
            </a:r>
            <a:r>
              <a:rPr lang="en-US" sz="1799" dirty="0">
                <a:solidFill>
                  <a:srgbClr val="000000"/>
                </a:solidFill>
                <a:latin typeface="Calibri"/>
                <a:ea typeface="DejaVu Sans"/>
              </a:rPr>
              <a:t>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799" dirty="0">
                <a:solidFill>
                  <a:srgbClr val="000000"/>
                </a:solidFill>
                <a:latin typeface="Calibri"/>
                <a:ea typeface="DejaVu Sans"/>
              </a:rPr>
              <a:t> H</a:t>
            </a:r>
            <a:r>
              <a:rPr lang="en-US" sz="1799" dirty="0" smtClean="0">
                <a:solidFill>
                  <a:srgbClr val="000000"/>
                </a:solidFill>
                <a:latin typeface="Calibri"/>
                <a:ea typeface="DejaVu Sans"/>
              </a:rPr>
              <a:t>igh </a:t>
            </a:r>
            <a:r>
              <a:rPr lang="en-US" sz="1799" dirty="0">
                <a:solidFill>
                  <a:srgbClr val="000000"/>
                </a:solidFill>
                <a:latin typeface="Calibri"/>
                <a:ea typeface="DejaVu Sans"/>
              </a:rPr>
              <a:t>spatial resolution, but modest spectral resolution </a:t>
            </a:r>
            <a:r>
              <a:rPr lang="en-US" sz="1799" dirty="0" smtClean="0">
                <a:solidFill>
                  <a:srgbClr val="000000"/>
                </a:solidFill>
                <a:latin typeface="Calibri"/>
                <a:ea typeface="DejaVu Sans"/>
              </a:rPr>
              <a:t>(20-30 </a:t>
            </a:r>
            <a:r>
              <a:rPr lang="en-US" sz="1799" dirty="0">
                <a:solidFill>
                  <a:srgbClr val="000000"/>
                </a:solidFill>
                <a:latin typeface="Calibri"/>
                <a:ea typeface="DejaVu Sans"/>
              </a:rPr>
              <a:t>mA at 617 nm).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799" dirty="0">
                <a:solidFill>
                  <a:srgbClr val="000000"/>
                </a:solidFill>
                <a:latin typeface="Calibri"/>
                <a:ea typeface="DejaVu Sans"/>
              </a:rPr>
              <a:t> </a:t>
            </a:r>
            <a:r>
              <a:rPr lang="en-US" sz="1799" dirty="0" smtClean="0">
                <a:solidFill>
                  <a:srgbClr val="000000"/>
                </a:solidFill>
                <a:latin typeface="Calibri"/>
                <a:ea typeface="DejaVu Sans"/>
              </a:rPr>
              <a:t>To include points in the profile you can use: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1F4E79"/>
                </a:solidFill>
                <a:ea typeface="ArialMT"/>
              </a:rPr>
              <a:t>IDL</a:t>
            </a:r>
            <a:r>
              <a:rPr lang="en-US" dirty="0" smtClean="0">
                <a:solidFill>
                  <a:srgbClr val="1F4E79"/>
                </a:solidFill>
                <a:ea typeface="ArialMT"/>
              </a:rPr>
              <a:t>&gt; </a:t>
            </a:r>
            <a:r>
              <a:rPr lang="en-US" smtClean="0">
                <a:solidFill>
                  <a:srgbClr val="C00000"/>
                </a:solidFill>
                <a:ea typeface="ArialMT"/>
              </a:rPr>
              <a:t>introduce_points,</a:t>
            </a:r>
            <a:r>
              <a:rPr lang="en-US" smtClean="0">
                <a:solidFill>
                  <a:srgbClr val="000000"/>
                </a:solidFill>
                <a:ea typeface="ArialMT"/>
              </a:rPr>
              <a:t>x,si,sq,su,sv</a:t>
            </a:r>
            <a:r>
              <a:rPr lang="en-US" dirty="0" smtClean="0">
                <a:solidFill>
                  <a:srgbClr val="000000"/>
                </a:solidFill>
                <a:ea typeface="ArialMT"/>
              </a:rPr>
              <a:t>, x1,si1, sq1,su1,sv1</a:t>
            </a:r>
          </a:p>
          <a:p>
            <a:pPr>
              <a:lnSpc>
                <a:spcPct val="100000"/>
              </a:lnSpc>
            </a:pPr>
            <a:r>
              <a:rPr lang="en-US" sz="1799" dirty="0" smtClean="0">
                <a:solidFill>
                  <a:srgbClr val="000000"/>
                </a:solidFill>
                <a:latin typeface="Calibri"/>
                <a:ea typeface="DejaVu Sans"/>
              </a:rPr>
              <a:t>Where x is the old grid and x1 the new one</a:t>
            </a:r>
          </a:p>
          <a:p>
            <a:pPr>
              <a:lnSpc>
                <a:spcPct val="100000"/>
              </a:lnSpc>
            </a:pPr>
            <a:endParaRPr sz="1799" dirty="0"/>
          </a:p>
        </p:txBody>
      </p:sp>
      <p:sp>
        <p:nvSpPr>
          <p:cNvPr id="62" name="CustomShape 3"/>
          <p:cNvSpPr/>
          <p:nvPr/>
        </p:nvSpPr>
        <p:spPr>
          <a:xfrm>
            <a:off x="812293" y="1236801"/>
            <a:ext cx="9244876" cy="42642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</a:t>
            </a: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DejaVu Sans"/>
              </a:rPr>
              <a:t>IBIS profiles</a:t>
            </a:r>
            <a:endParaRPr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/>
                </a:solidFill>
              </a:rPr>
              <a:t>IBIS: </a:t>
            </a:r>
            <a:r>
              <a:rPr lang="en-US" dirty="0" err="1" smtClean="0">
                <a:solidFill>
                  <a:schemeClr val="tx2"/>
                </a:solidFill>
              </a:rPr>
              <a:t>Interferometric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Bidimensional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Spectropolarimeter</a:t>
            </a:r>
            <a:r>
              <a:rPr lang="en-US" dirty="0" smtClean="0">
                <a:solidFill>
                  <a:schemeClr val="tx2"/>
                </a:solidFill>
              </a:rPr>
              <a:t> (</a:t>
            </a:r>
            <a:r>
              <a:rPr lang="en-US" dirty="0" err="1" smtClean="0">
                <a:solidFill>
                  <a:schemeClr val="tx2"/>
                </a:solidFill>
              </a:rPr>
              <a:t>INAF_Arcetri</a:t>
            </a:r>
            <a:r>
              <a:rPr lang="en-US" dirty="0" smtClean="0">
                <a:solidFill>
                  <a:schemeClr val="tx2"/>
                </a:solidFill>
              </a:rPr>
              <a:t> OBS/NSO)</a:t>
            </a:r>
            <a:endParaRPr lang="en-US" dirty="0">
              <a:solidFill>
                <a:schemeClr val="tx2"/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/>
                </a:solidFill>
              </a:rPr>
              <a:t>         </a:t>
            </a:r>
            <a:r>
              <a:rPr lang="en-US" dirty="0" smtClean="0">
                <a:solidFill>
                  <a:schemeClr val="tx2"/>
                </a:solidFill>
              </a:rPr>
              <a:t>@ </a:t>
            </a:r>
            <a:r>
              <a:rPr lang="en-US" dirty="0">
                <a:solidFill>
                  <a:schemeClr val="tx2"/>
                </a:solidFill>
              </a:rPr>
              <a:t>Dunn Solar Telescope on Sacramento Peak</a:t>
            </a:r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r>
              <a:rPr lang="en-US" sz="1999" dirty="0" smtClean="0">
                <a:latin typeface="Calibri"/>
              </a:rPr>
              <a:t>High spatial resolution</a:t>
            </a:r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1. </a:t>
            </a: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Profiles are not equally spaced  in wavelength: interpolate to a 10 mA resolution and write a “-1” over the new points</a:t>
            </a:r>
          </a:p>
          <a:p>
            <a:pPr>
              <a:lnSpc>
                <a:spcPct val="100000"/>
              </a:lnSpc>
            </a:pP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 2. The profiles are wider than FTS, then, as we have not the PSF, we should include a </a:t>
            </a:r>
            <a:r>
              <a:rPr lang="en-US" sz="1999" dirty="0" err="1" smtClean="0">
                <a:solidFill>
                  <a:srgbClr val="000000"/>
                </a:solidFill>
                <a:latin typeface="Calibri"/>
                <a:ea typeface="ArialMT"/>
              </a:rPr>
              <a:t>macroturbulence</a:t>
            </a:r>
            <a:r>
              <a:rPr lang="en-US" sz="1999" dirty="0" smtClean="0">
                <a:solidFill>
                  <a:srgbClr val="000000"/>
                </a:solidFill>
                <a:latin typeface="Calibri"/>
                <a:ea typeface="ArialMT"/>
              </a:rPr>
              <a:t>.</a:t>
            </a:r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33600301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7bis</a:t>
            </a:r>
            <a:endParaRPr sz="1799" dirty="0"/>
          </a:p>
        </p:txBody>
      </p:sp>
      <p:sp>
        <p:nvSpPr>
          <p:cNvPr id="61" name="CustomShape 2"/>
          <p:cNvSpPr/>
          <p:nvPr/>
        </p:nvSpPr>
        <p:spPr>
          <a:xfrm>
            <a:off x="734926" y="6302392"/>
            <a:ext cx="9322243" cy="10493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>
              <a:lnSpc>
                <a:spcPct val="100000"/>
              </a:lnSpc>
            </a:pPr>
            <a:r>
              <a:rPr lang="en-US" sz="1799">
                <a:solidFill>
                  <a:srgbClr val="FFFFFF"/>
                </a:solidFill>
                <a:latin typeface="Calibri"/>
                <a:ea typeface="DejaVu Sans"/>
              </a:rPr>
              <a:t> </a:t>
            </a:r>
            <a:r>
              <a:rPr lang="en-US" sz="1799">
                <a:solidFill>
                  <a:srgbClr val="000000"/>
                </a:solidFill>
                <a:latin typeface="Calibri"/>
                <a:ea typeface="DejaVu Sans"/>
              </a:rPr>
              <a:t>Example of Stokes profiles observed with a </a:t>
            </a:r>
            <a:r>
              <a:rPr lang="en-US" sz="1799">
                <a:solidFill>
                  <a:srgbClr val="C00000"/>
                </a:solidFill>
                <a:latin typeface="Calibri"/>
                <a:ea typeface="DejaVu Sans"/>
              </a:rPr>
              <a:t>Fabry-Pérot interferometer. </a:t>
            </a:r>
            <a:r>
              <a:rPr lang="en-US" sz="1799">
                <a:solidFill>
                  <a:srgbClr val="000000"/>
                </a:solidFill>
                <a:latin typeface="Calibri"/>
                <a:ea typeface="DejaVu Sans"/>
              </a:rPr>
              <a:t> 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799">
                <a:solidFill>
                  <a:srgbClr val="000000"/>
                </a:solidFill>
                <a:latin typeface="Calibri"/>
                <a:ea typeface="DejaVu Sans"/>
              </a:rPr>
              <a:t> Extremely high spatial resolution, but modest spectral resolution (~50 mA at 617 nm).  </a:t>
            </a:r>
            <a:endParaRPr sz="1799"/>
          </a:p>
          <a:p>
            <a:pPr>
              <a:lnSpc>
                <a:spcPct val="100000"/>
              </a:lnSpc>
            </a:pPr>
            <a:r>
              <a:rPr lang="en-US" sz="1799">
                <a:solidFill>
                  <a:srgbClr val="000000"/>
                </a:solidFill>
                <a:latin typeface="Calibri"/>
                <a:ea typeface="DejaVu Sans"/>
              </a:rPr>
              <a:t> Sequential sampling of line means first and last wavelengths are observed ~30 s apart. </a:t>
            </a:r>
            <a:endParaRPr sz="1799"/>
          </a:p>
        </p:txBody>
      </p:sp>
      <p:sp>
        <p:nvSpPr>
          <p:cNvPr id="62" name="CustomShape 3"/>
          <p:cNvSpPr/>
          <p:nvPr/>
        </p:nvSpPr>
        <p:spPr>
          <a:xfrm>
            <a:off x="812293" y="1236801"/>
            <a:ext cx="9244876" cy="42642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CRISP profiles from sunspot penumbrae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chemeClr val="tx2"/>
                </a:solidFill>
                <a:latin typeface="Calibri"/>
                <a:ea typeface="ArialMT"/>
              </a:rPr>
              <a:t>SST/CRISP</a:t>
            </a: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observations with SNR~500, sequential spectral sampling of Fe I 617.3 nm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(30 wavelengths in ~30 s)  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Strongly Doppler-shifted polarization profiles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1. What kind of model would you use to invert them? 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2. Include stray-light contamination, and a small weight for Q &amp; U stokes profile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(for instance: 10, 0.1,0.1,10)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22095206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8</a:t>
            </a:r>
            <a:endParaRPr sz="1799" dirty="0"/>
          </a:p>
        </p:txBody>
      </p:sp>
      <p:sp>
        <p:nvSpPr>
          <p:cNvPr id="62" name="CustomShape 3"/>
          <p:cNvSpPr/>
          <p:nvPr/>
        </p:nvSpPr>
        <p:spPr>
          <a:xfrm>
            <a:off x="812293" y="1236801"/>
            <a:ext cx="9244876" cy="10936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</a:t>
            </a: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DejaVu Sans"/>
              </a:rPr>
              <a:t>FIRS profiles</a:t>
            </a:r>
            <a:endParaRPr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/>
                </a:solidFill>
              </a:rPr>
              <a:t>FIRS: Facility Infrared </a:t>
            </a:r>
            <a:r>
              <a:rPr lang="en-US" dirty="0" err="1" smtClean="0">
                <a:solidFill>
                  <a:schemeClr val="tx2"/>
                </a:solidFill>
              </a:rPr>
              <a:t>Spectropolarimeter</a:t>
            </a:r>
            <a:r>
              <a:rPr lang="en-US" dirty="0" smtClean="0">
                <a:solidFill>
                  <a:schemeClr val="tx2"/>
                </a:solidFill>
              </a:rPr>
              <a:t> (Univ. Hawai’i/NSO)</a:t>
            </a:r>
            <a:endParaRPr lang="en-US" dirty="0">
              <a:solidFill>
                <a:schemeClr val="tx2"/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/>
                </a:solidFill>
              </a:rPr>
              <a:t>         </a:t>
            </a:r>
            <a:r>
              <a:rPr lang="en-US" dirty="0" smtClean="0">
                <a:solidFill>
                  <a:schemeClr val="tx2"/>
                </a:solidFill>
              </a:rPr>
              <a:t>@ </a:t>
            </a:r>
            <a:r>
              <a:rPr lang="en-US" dirty="0">
                <a:solidFill>
                  <a:schemeClr val="tx2"/>
                </a:solidFill>
              </a:rPr>
              <a:t>Dunn Solar Telescope on Sacramento </a:t>
            </a:r>
            <a:r>
              <a:rPr lang="en-US" dirty="0" smtClean="0">
                <a:solidFill>
                  <a:schemeClr val="tx2"/>
                </a:solidFill>
              </a:rPr>
              <a:t>Peak</a:t>
            </a:r>
            <a:endParaRPr lang="en-US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300" y="2330451"/>
            <a:ext cx="7284719" cy="52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5298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8</a:t>
            </a:r>
            <a:endParaRPr sz="1799" dirty="0"/>
          </a:p>
        </p:txBody>
      </p:sp>
      <p:sp>
        <p:nvSpPr>
          <p:cNvPr id="62" name="CustomShape 3"/>
          <p:cNvSpPr/>
          <p:nvPr/>
        </p:nvSpPr>
        <p:spPr>
          <a:xfrm>
            <a:off x="812293" y="1236801"/>
            <a:ext cx="9244876" cy="12460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</a:t>
            </a: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DejaVu Sans"/>
              </a:rPr>
              <a:t>FIRS profiles</a:t>
            </a:r>
            <a:endParaRPr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/>
                </a:solidFill>
              </a:rPr>
              <a:t>FIRS: Facility Infrared </a:t>
            </a:r>
            <a:r>
              <a:rPr lang="en-US" dirty="0" err="1" smtClean="0">
                <a:solidFill>
                  <a:schemeClr val="tx2"/>
                </a:solidFill>
              </a:rPr>
              <a:t>Spectropolarimeter</a:t>
            </a:r>
            <a:r>
              <a:rPr lang="en-US" dirty="0" smtClean="0">
                <a:solidFill>
                  <a:schemeClr val="tx2"/>
                </a:solidFill>
              </a:rPr>
              <a:t> (Univ. Hawai’i/NSO)</a:t>
            </a:r>
            <a:endParaRPr lang="en-US" dirty="0">
              <a:solidFill>
                <a:schemeClr val="tx2"/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/>
                </a:solidFill>
              </a:rPr>
              <a:t>         </a:t>
            </a:r>
            <a:r>
              <a:rPr lang="en-US" dirty="0" smtClean="0">
                <a:solidFill>
                  <a:schemeClr val="tx2"/>
                </a:solidFill>
              </a:rPr>
              <a:t>@ </a:t>
            </a:r>
            <a:r>
              <a:rPr lang="en-US" dirty="0">
                <a:solidFill>
                  <a:schemeClr val="tx2"/>
                </a:solidFill>
              </a:rPr>
              <a:t>Dunn Solar Telescope on Sacramento </a:t>
            </a:r>
            <a:r>
              <a:rPr lang="en-US" dirty="0" smtClean="0">
                <a:solidFill>
                  <a:schemeClr val="tx2"/>
                </a:solidFill>
              </a:rPr>
              <a:t>Peak</a:t>
            </a:r>
            <a:endParaRPr lang="en-US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2418969"/>
            <a:ext cx="7162800" cy="511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3845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8</a:t>
            </a:r>
            <a:endParaRPr sz="1799" dirty="0"/>
          </a:p>
        </p:txBody>
      </p:sp>
      <p:sp>
        <p:nvSpPr>
          <p:cNvPr id="62" name="CustomShape 3"/>
          <p:cNvSpPr/>
          <p:nvPr/>
        </p:nvSpPr>
        <p:spPr>
          <a:xfrm>
            <a:off x="812293" y="1236801"/>
            <a:ext cx="9244876" cy="43702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</a:t>
            </a: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DejaVu Sans"/>
              </a:rPr>
              <a:t>FIRS profiles</a:t>
            </a:r>
            <a:endParaRPr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/>
                </a:solidFill>
              </a:rPr>
              <a:t>FIRS: Facility Infrared </a:t>
            </a:r>
            <a:r>
              <a:rPr lang="en-US" dirty="0" err="1" smtClean="0">
                <a:solidFill>
                  <a:schemeClr val="tx2"/>
                </a:solidFill>
              </a:rPr>
              <a:t>Spectropolarimeter</a:t>
            </a:r>
            <a:r>
              <a:rPr lang="en-US" dirty="0" smtClean="0">
                <a:solidFill>
                  <a:schemeClr val="tx2"/>
                </a:solidFill>
              </a:rPr>
              <a:t> (Univ. Hawai’i/NSO)</a:t>
            </a:r>
            <a:endParaRPr lang="en-US" dirty="0">
              <a:solidFill>
                <a:schemeClr val="tx2"/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/>
                </a:solidFill>
              </a:rPr>
              <a:t>         </a:t>
            </a:r>
            <a:r>
              <a:rPr lang="en-US" dirty="0" smtClean="0">
                <a:solidFill>
                  <a:schemeClr val="tx2"/>
                </a:solidFill>
              </a:rPr>
              <a:t>@ </a:t>
            </a:r>
            <a:r>
              <a:rPr lang="en-US" dirty="0">
                <a:solidFill>
                  <a:schemeClr val="tx2"/>
                </a:solidFill>
              </a:rPr>
              <a:t>Dunn Solar Telescope on Sacramento </a:t>
            </a:r>
            <a:r>
              <a:rPr lang="en-US" dirty="0" smtClean="0">
                <a:solidFill>
                  <a:schemeClr val="tx2"/>
                </a:solidFill>
              </a:rPr>
              <a:t>Peak</a:t>
            </a:r>
          </a:p>
          <a:p>
            <a:endParaRPr lang="en-US" dirty="0"/>
          </a:p>
          <a:p>
            <a:r>
              <a:rPr lang="en-US" dirty="0" smtClean="0"/>
              <a:t>1. Invert the 5 profiles of the pixels marked on the map. Try to determine gradients of B and </a:t>
            </a:r>
            <a:r>
              <a:rPr lang="en-US" dirty="0" err="1" smtClean="0"/>
              <a:t>V_LoS</a:t>
            </a:r>
            <a:r>
              <a:rPr lang="en-US" dirty="0" smtClean="0"/>
              <a:t> in the second cycle.</a:t>
            </a:r>
          </a:p>
          <a:p>
            <a:endParaRPr lang="en-US" dirty="0" smtClean="0"/>
          </a:p>
          <a:p>
            <a:r>
              <a:rPr lang="en-US" dirty="0" smtClean="0"/>
              <a:t>2. Are these gradients reliable? </a:t>
            </a:r>
          </a:p>
          <a:p>
            <a:endParaRPr lang="en-US" dirty="0"/>
          </a:p>
          <a:p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</p:spTree>
    <p:extLst>
      <p:ext uri="{BB962C8B-B14F-4D97-AF65-F5344CB8AC3E}">
        <p14:creationId xmlns:p14="http://schemas.microsoft.com/office/powerpoint/2010/main" val="34763622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812293" y="287879"/>
            <a:ext cx="9244876" cy="686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89" dirty="0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lang="en-US" sz="2799" dirty="0">
                <a:solidFill>
                  <a:srgbClr val="000000"/>
                </a:solidFill>
                <a:latin typeface="Calibri"/>
                <a:ea typeface="DejaVu Sans"/>
              </a:rPr>
              <a:t>Exercise </a:t>
            </a:r>
            <a:r>
              <a:rPr lang="en-US" sz="2799" dirty="0" smtClean="0">
                <a:solidFill>
                  <a:srgbClr val="000000"/>
                </a:solidFill>
                <a:latin typeface="Calibri"/>
                <a:ea typeface="DejaVu Sans"/>
              </a:rPr>
              <a:t>9</a:t>
            </a:r>
            <a:endParaRPr sz="1799" dirty="0"/>
          </a:p>
        </p:txBody>
      </p:sp>
      <p:sp>
        <p:nvSpPr>
          <p:cNvPr id="62" name="CustomShape 3"/>
          <p:cNvSpPr/>
          <p:nvPr/>
        </p:nvSpPr>
        <p:spPr>
          <a:xfrm>
            <a:off x="812293" y="1236801"/>
            <a:ext cx="9244876" cy="43702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999" u="sng" dirty="0">
                <a:solidFill>
                  <a:srgbClr val="C00000"/>
                </a:solidFill>
                <a:latin typeface="Calibri"/>
                <a:ea typeface="DejaVu Sans"/>
              </a:rPr>
              <a:t>Inversion of </a:t>
            </a:r>
            <a:r>
              <a:rPr lang="en-US" sz="1999" u="sng" dirty="0" smtClean="0">
                <a:solidFill>
                  <a:srgbClr val="C00000"/>
                </a:solidFill>
                <a:latin typeface="Calibri"/>
                <a:ea typeface="DejaVu Sans"/>
              </a:rPr>
              <a:t>Gas Pressure (simulated data)</a:t>
            </a:r>
            <a:endParaRPr sz="1799" dirty="0"/>
          </a:p>
          <a:p>
            <a:pPr>
              <a:lnSpc>
                <a:spcPct val="100000"/>
              </a:lnSpc>
            </a:pPr>
            <a:r>
              <a:rPr lang="es-ES" sz="1799" dirty="0" err="1" smtClean="0"/>
              <a:t>We</a:t>
            </a:r>
            <a:r>
              <a:rPr lang="es-ES" sz="1799" dirty="0" smtClean="0"/>
              <a:t> </a:t>
            </a:r>
            <a:r>
              <a:rPr lang="es-ES" sz="1799" dirty="0" err="1" smtClean="0"/>
              <a:t>have</a:t>
            </a:r>
            <a:r>
              <a:rPr lang="es-ES" sz="1799" dirty="0" smtClean="0"/>
              <a:t> </a:t>
            </a:r>
            <a:r>
              <a:rPr lang="es-ES" sz="1799" dirty="0" err="1" smtClean="0"/>
              <a:t>selected</a:t>
            </a:r>
            <a:r>
              <a:rPr lang="es-ES" sz="1799" dirty="0"/>
              <a:t> </a:t>
            </a:r>
            <a:r>
              <a:rPr lang="es-ES" sz="1799" dirty="0" err="1" smtClean="0"/>
              <a:t>the</a:t>
            </a:r>
            <a:r>
              <a:rPr lang="es-ES" sz="1799" dirty="0" smtClean="0"/>
              <a:t> </a:t>
            </a:r>
            <a:r>
              <a:rPr lang="es-ES" sz="1799" dirty="0" err="1" smtClean="0"/>
              <a:t>spectral</a:t>
            </a:r>
            <a:r>
              <a:rPr lang="es-ES" sz="1799" dirty="0" smtClean="0"/>
              <a:t> </a:t>
            </a:r>
            <a:r>
              <a:rPr lang="es-ES" sz="1799" dirty="0" err="1" smtClean="0"/>
              <a:t>region</a:t>
            </a:r>
            <a:r>
              <a:rPr lang="es-ES" sz="1799" dirty="0" smtClean="0"/>
              <a:t> 614.7 – 615.1 </a:t>
            </a:r>
            <a:r>
              <a:rPr lang="es-ES" sz="1799" dirty="0" err="1" smtClean="0"/>
              <a:t>containig</a:t>
            </a:r>
            <a:r>
              <a:rPr lang="es-ES" sz="1799" dirty="0" smtClean="0"/>
              <a:t> Fe I, Fe II, Ti &amp; V </a:t>
            </a:r>
            <a:r>
              <a:rPr lang="es-ES" sz="1799" dirty="0" err="1" smtClean="0"/>
              <a:t>lines</a:t>
            </a:r>
            <a:r>
              <a:rPr lang="es-ES" sz="1799" dirty="0" smtClean="0"/>
              <a:t>, </a:t>
            </a:r>
            <a:r>
              <a:rPr lang="es-ES" sz="1799" dirty="0" err="1" smtClean="0"/>
              <a:t>because</a:t>
            </a:r>
            <a:r>
              <a:rPr lang="es-ES" sz="1799" dirty="0" smtClean="0"/>
              <a:t> </a:t>
            </a:r>
            <a:r>
              <a:rPr lang="es-ES" sz="1799" dirty="0" err="1" smtClean="0"/>
              <a:t>they</a:t>
            </a:r>
            <a:endParaRPr lang="es-ES" sz="1799" dirty="0" smtClean="0"/>
          </a:p>
          <a:p>
            <a:pPr>
              <a:lnSpc>
                <a:spcPct val="100000"/>
              </a:lnSpc>
            </a:pPr>
            <a:r>
              <a:rPr lang="es-ES" sz="1799" dirty="0"/>
              <a:t>s</a:t>
            </a:r>
            <a:r>
              <a:rPr lang="es-ES" sz="1799" dirty="0" smtClean="0"/>
              <a:t>how </a:t>
            </a:r>
            <a:r>
              <a:rPr lang="es-ES" sz="1799" dirty="0" err="1" smtClean="0"/>
              <a:t>different</a:t>
            </a:r>
            <a:r>
              <a:rPr lang="es-ES" sz="1799" dirty="0" smtClean="0"/>
              <a:t> </a:t>
            </a:r>
            <a:r>
              <a:rPr lang="es-ES" sz="1799" dirty="0" err="1" smtClean="0"/>
              <a:t>sensitivity</a:t>
            </a:r>
            <a:r>
              <a:rPr lang="es-ES" sz="1799" dirty="0" smtClean="0"/>
              <a:t> to T &amp; </a:t>
            </a:r>
            <a:r>
              <a:rPr lang="es-ES" sz="1799" dirty="0" err="1" smtClean="0"/>
              <a:t>Pg</a:t>
            </a:r>
            <a:r>
              <a:rPr lang="es-ES" sz="1799" dirty="0" smtClean="0"/>
              <a:t> </a:t>
            </a:r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 marL="342900" indent="-342900">
              <a:lnSpc>
                <a:spcPct val="100000"/>
              </a:lnSpc>
              <a:buAutoNum type="arabicParenR"/>
            </a:pPr>
            <a:r>
              <a:rPr lang="en-US" dirty="0" smtClean="0"/>
              <a:t>I have perturbed the VALC model introducing a 10% perturbation in T &amp; </a:t>
            </a:r>
            <a:r>
              <a:rPr lang="en-US" dirty="0" err="1" smtClean="0"/>
              <a:t>Pg</a:t>
            </a:r>
            <a:r>
              <a:rPr lang="en-US" dirty="0" smtClean="0"/>
              <a:t>, and synthetized the profiles. Try to recover T and </a:t>
            </a:r>
            <a:r>
              <a:rPr lang="en-US" dirty="0" err="1" smtClean="0"/>
              <a:t>Pg</a:t>
            </a:r>
            <a:r>
              <a:rPr lang="en-US" dirty="0" smtClean="0"/>
              <a:t> perturbations by inverting the simulated profiles.</a:t>
            </a:r>
          </a:p>
          <a:p>
            <a:pPr marL="342900" indent="-342900">
              <a:lnSpc>
                <a:spcPct val="100000"/>
              </a:lnSpc>
              <a:buAutoNum type="arabicParenR"/>
            </a:pPr>
            <a:endParaRPr lang="en-US" dirty="0" smtClean="0"/>
          </a:p>
          <a:p>
            <a:pPr marL="342900" indent="-342900">
              <a:lnSpc>
                <a:spcPct val="100000"/>
              </a:lnSpc>
              <a:buAutoNum type="arabicParenR"/>
            </a:pPr>
            <a:r>
              <a:rPr lang="en-US" dirty="0" smtClean="0"/>
              <a:t>I have included a velocity perturbation</a:t>
            </a:r>
            <a:r>
              <a:rPr lang="en-US" dirty="0"/>
              <a:t>. Try to recover </a:t>
            </a:r>
            <a:r>
              <a:rPr lang="en-US" dirty="0" smtClean="0"/>
              <a:t>T, </a:t>
            </a:r>
            <a:r>
              <a:rPr lang="en-US" dirty="0" err="1" smtClean="0"/>
              <a:t>Pg</a:t>
            </a:r>
            <a:r>
              <a:rPr lang="en-US" dirty="0" smtClean="0"/>
              <a:t> and </a:t>
            </a:r>
            <a:r>
              <a:rPr lang="en-US" dirty="0" err="1">
                <a:ea typeface="ArialMT"/>
              </a:rPr>
              <a:t>v</a:t>
            </a:r>
            <a:r>
              <a:rPr lang="en-US" baseline="-25000" dirty="0" err="1">
                <a:ea typeface="ArialMT"/>
              </a:rPr>
              <a:t>LOS</a:t>
            </a:r>
            <a:r>
              <a:rPr lang="en-US" baseline="-25000" dirty="0">
                <a:ea typeface="ArialMT"/>
              </a:rPr>
              <a:t> </a:t>
            </a:r>
            <a:r>
              <a:rPr lang="en-US" dirty="0" smtClean="0"/>
              <a:t> perturbations. </a:t>
            </a:r>
          </a:p>
          <a:p>
            <a:pPr marL="342900" indent="-342900">
              <a:lnSpc>
                <a:spcPct val="100000"/>
              </a:lnSpc>
              <a:buAutoNum type="arabicParenR"/>
            </a:pPr>
            <a:endParaRPr lang="en-US" dirty="0" smtClean="0"/>
          </a:p>
          <a:p>
            <a:pPr marL="342900" indent="-342900">
              <a:lnSpc>
                <a:spcPct val="100000"/>
              </a:lnSpc>
              <a:buAutoNum type="arabicParenR"/>
            </a:pPr>
            <a:r>
              <a:rPr lang="en-US" dirty="0" smtClean="0"/>
              <a:t>Determine the region of maximum sensitivity (the </a:t>
            </a:r>
            <a:r>
              <a:rPr lang="en-US" dirty="0" err="1" smtClean="0"/>
              <a:t>logtau</a:t>
            </a:r>
            <a:r>
              <a:rPr lang="en-US" dirty="0" smtClean="0"/>
              <a:t> range) to relative perturbation of </a:t>
            </a:r>
            <a:r>
              <a:rPr lang="en-US" dirty="0" err="1" smtClean="0"/>
              <a:t>Pg</a:t>
            </a:r>
            <a:r>
              <a:rPr lang="en-US" dirty="0" smtClean="0"/>
              <a:t> using the Response Functions of T and </a:t>
            </a:r>
            <a:r>
              <a:rPr lang="en-US" dirty="0" err="1" smtClean="0"/>
              <a:t>Pe</a:t>
            </a:r>
            <a:r>
              <a:rPr lang="en-US" dirty="0" smtClean="0"/>
              <a:t>. Which is the minimum S/N ratio we would need in order to recover a </a:t>
            </a:r>
            <a:r>
              <a:rPr lang="en-US" dirty="0" err="1" smtClean="0"/>
              <a:t>Pg</a:t>
            </a:r>
            <a:r>
              <a:rPr lang="en-US" dirty="0" smtClean="0"/>
              <a:t> perturbation of around a 10%?</a:t>
            </a:r>
          </a:p>
          <a:p>
            <a:pPr>
              <a:lnSpc>
                <a:spcPct val="100000"/>
              </a:lnSpc>
            </a:pPr>
            <a:endParaRPr lang="en-US" dirty="0" smtClean="0"/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lang="es-ES" sz="1799" dirty="0"/>
          </a:p>
          <a:p>
            <a:pPr>
              <a:lnSpc>
                <a:spcPct val="100000"/>
              </a:lnSpc>
            </a:pPr>
            <a:endParaRPr lang="es-ES" sz="1799" dirty="0" smtClean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r>
              <a:rPr lang="en-US" sz="1999" dirty="0">
                <a:solidFill>
                  <a:srgbClr val="000000"/>
                </a:solidFill>
                <a:latin typeface="Calibri"/>
                <a:ea typeface="ArialMT"/>
              </a:rPr>
              <a:t> </a:t>
            </a: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  <a:p>
            <a:pPr>
              <a:lnSpc>
                <a:spcPct val="100000"/>
              </a:lnSpc>
            </a:pPr>
            <a:endParaRPr sz="1799" dirty="0"/>
          </a:p>
        </p:txBody>
      </p:sp>
      <p:sp>
        <p:nvSpPr>
          <p:cNvPr id="4" name="CustomShape 2"/>
          <p:cNvSpPr/>
          <p:nvPr/>
        </p:nvSpPr>
        <p:spPr>
          <a:xfrm>
            <a:off x="704083" y="4768850"/>
            <a:ext cx="9322243" cy="23621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62" tIns="44981" rIns="89962" bIns="44981" anchor="ctr"/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Calibri"/>
                <a:ea typeface="DejaVu Sans"/>
              </a:rPr>
              <a:t>For the case 2) </a:t>
            </a:r>
            <a:r>
              <a:rPr lang="en-US" sz="1400" dirty="0">
                <a:latin typeface="Calibri"/>
                <a:ea typeface="DejaVu Sans"/>
              </a:rPr>
              <a:t>u</a:t>
            </a:r>
            <a:r>
              <a:rPr lang="en-US" sz="1400" dirty="0" smtClean="0">
                <a:latin typeface="Calibri"/>
                <a:ea typeface="DejaVu Sans"/>
              </a:rPr>
              <a:t>se several cycles, first inverting T &amp; </a:t>
            </a:r>
            <a:r>
              <a:rPr lang="en-US" sz="1400" dirty="0" err="1" smtClean="0">
                <a:latin typeface="Calibri"/>
                <a:ea typeface="DejaVu Sans"/>
              </a:rPr>
              <a:t>Pe</a:t>
            </a:r>
            <a:r>
              <a:rPr lang="en-US" sz="1400" dirty="0" smtClean="0">
                <a:latin typeface="Calibri"/>
                <a:ea typeface="DejaVu Sans"/>
              </a:rPr>
              <a:t> in Hydrostatic Equilibrium and later allow also for </a:t>
            </a:r>
            <a:r>
              <a:rPr lang="en-US" sz="1400" dirty="0" err="1" smtClean="0">
                <a:latin typeface="Calibri"/>
                <a:ea typeface="DejaVu Sans"/>
              </a:rPr>
              <a:t>Pe</a:t>
            </a:r>
            <a:r>
              <a:rPr lang="en-US" sz="1400" dirty="0" smtClean="0">
                <a:latin typeface="Calibri"/>
                <a:ea typeface="DejaVu Sans"/>
              </a:rPr>
              <a:t> perturbations.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Calibri"/>
              </a:rPr>
              <a:t>Evaluate the RF to T &amp; </a:t>
            </a:r>
            <a:r>
              <a:rPr lang="en-US" sz="1400" dirty="0" err="1" smtClean="0">
                <a:latin typeface="Calibri"/>
              </a:rPr>
              <a:t>Pe</a:t>
            </a:r>
            <a:r>
              <a:rPr lang="en-US" sz="1400" dirty="0" smtClean="0">
                <a:latin typeface="Calibri"/>
              </a:rPr>
              <a:t>. You can read it using: </a:t>
            </a:r>
          </a:p>
          <a:p>
            <a:pPr>
              <a:lnSpc>
                <a:spcPct val="100000"/>
              </a:lnSpc>
            </a:pPr>
            <a:r>
              <a:rPr lang="en-US" sz="1400" dirty="0" smtClean="0">
                <a:solidFill>
                  <a:schemeClr val="tx2"/>
                </a:solidFill>
                <a:latin typeface="Calibri"/>
              </a:rPr>
              <a:t>       IDL&gt;  </a:t>
            </a:r>
            <a:r>
              <a:rPr lang="en-US" sz="1400" dirty="0" err="1" smtClean="0">
                <a:solidFill>
                  <a:schemeClr val="tx2"/>
                </a:solidFill>
                <a:latin typeface="Calibri"/>
              </a:rPr>
              <a:t>read_RF_nomag</a:t>
            </a:r>
            <a:r>
              <a:rPr lang="en-US" sz="1400" dirty="0" smtClean="0">
                <a:solidFill>
                  <a:schemeClr val="tx2"/>
                </a:solidFill>
                <a:latin typeface="Calibri"/>
              </a:rPr>
              <a:t>, ’guess_4.rpe’ ,</a:t>
            </a:r>
            <a:r>
              <a:rPr lang="en-US" sz="1400" dirty="0" err="1" smtClean="0">
                <a:solidFill>
                  <a:schemeClr val="tx2"/>
                </a:solidFill>
                <a:latin typeface="Calibri"/>
              </a:rPr>
              <a:t>rpe</a:t>
            </a:r>
            <a:r>
              <a:rPr lang="en-US" sz="1400" dirty="0" smtClean="0">
                <a:solidFill>
                  <a:schemeClr val="tx2"/>
                </a:solidFill>
                <a:latin typeface="Calibri"/>
              </a:rPr>
              <a:t> ,</a:t>
            </a:r>
            <a:r>
              <a:rPr lang="en-US" sz="1400" dirty="0" err="1" smtClean="0">
                <a:solidFill>
                  <a:schemeClr val="tx2"/>
                </a:solidFill>
                <a:latin typeface="Calibri"/>
              </a:rPr>
              <a:t>ntau</a:t>
            </a:r>
            <a:r>
              <a:rPr lang="en-US" sz="1400" dirty="0" smtClean="0">
                <a:solidFill>
                  <a:schemeClr val="tx2"/>
                </a:solidFill>
                <a:latin typeface="Calibri"/>
              </a:rPr>
              <a:t>, </a:t>
            </a:r>
            <a:r>
              <a:rPr lang="en-US" sz="1400" dirty="0" err="1" smtClean="0">
                <a:solidFill>
                  <a:schemeClr val="tx2"/>
                </a:solidFill>
                <a:latin typeface="Calibri"/>
              </a:rPr>
              <a:t>nlam</a:t>
            </a:r>
            <a:endParaRPr lang="en-US" sz="1400" dirty="0" smtClean="0">
              <a:solidFill>
                <a:schemeClr val="tx2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1400" dirty="0" smtClean="0">
                <a:latin typeface="Calibri"/>
              </a:rPr>
              <a:t>       To evaluate RF to </a:t>
            </a:r>
            <a:r>
              <a:rPr lang="en-US" sz="1400" dirty="0" err="1" smtClean="0">
                <a:latin typeface="Calibri"/>
              </a:rPr>
              <a:t>Pg</a:t>
            </a:r>
            <a:r>
              <a:rPr lang="en-US" sz="1400" dirty="0" smtClean="0">
                <a:latin typeface="Calibri"/>
              </a:rPr>
              <a:t> apply the chain rule. You can calculate</a:t>
            </a:r>
            <a:r>
              <a:rPr lang="en-US" sz="1400" dirty="0" smtClean="0">
                <a:solidFill>
                  <a:schemeClr val="tx2"/>
                </a:solidFill>
                <a:latin typeface="Calibri"/>
              </a:rPr>
              <a:t> </a:t>
            </a:r>
            <a:r>
              <a:rPr lang="en-US" sz="1400" dirty="0" err="1"/>
              <a:t>dPg</a:t>
            </a:r>
            <a:r>
              <a:rPr lang="en-US" sz="1400" dirty="0"/>
              <a:t>/</a:t>
            </a:r>
            <a:r>
              <a:rPr lang="en-US" sz="1400" dirty="0" err="1"/>
              <a:t>dPe</a:t>
            </a:r>
            <a:r>
              <a:rPr lang="en-US" sz="1400" dirty="0"/>
              <a:t> and </a:t>
            </a:r>
            <a:r>
              <a:rPr lang="en-US" sz="1400" dirty="0" err="1" smtClean="0"/>
              <a:t>dPg</a:t>
            </a:r>
            <a:r>
              <a:rPr lang="en-US" sz="1400" dirty="0" smtClean="0"/>
              <a:t>/</a:t>
            </a:r>
            <a:r>
              <a:rPr lang="en-US" sz="1400" dirty="0" err="1" smtClean="0"/>
              <a:t>dT</a:t>
            </a:r>
            <a:r>
              <a:rPr lang="en-US" sz="1400" dirty="0" smtClean="0"/>
              <a:t>  by using</a:t>
            </a:r>
            <a:endParaRPr lang="en-US" sz="1400" dirty="0" smtClean="0">
              <a:solidFill>
                <a:schemeClr val="tx2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1400" dirty="0" smtClean="0">
                <a:solidFill>
                  <a:schemeClr val="tx2"/>
                </a:solidFill>
              </a:rPr>
              <a:t>       IDL&gt;</a:t>
            </a:r>
            <a:r>
              <a:rPr lang="en-US" sz="1400" dirty="0"/>
              <a:t> </a:t>
            </a:r>
            <a:r>
              <a:rPr lang="en-US" sz="1400" dirty="0" err="1" smtClean="0">
                <a:solidFill>
                  <a:schemeClr val="tx2"/>
                </a:solidFill>
              </a:rPr>
              <a:t>Pgderivatives,T,Pe,Pg,dlogPgdT,dlogPgdPe</a:t>
            </a:r>
            <a:endParaRPr lang="en-US" sz="1400" dirty="0" smtClean="0">
              <a:solidFill>
                <a:schemeClr val="tx2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400" dirty="0" smtClean="0">
                <a:latin typeface="Calibri"/>
              </a:rPr>
              <a:t>       This programs calls to </a:t>
            </a:r>
            <a:r>
              <a:rPr lang="en-US" sz="1400" dirty="0"/>
              <a:t>the </a:t>
            </a:r>
            <a:r>
              <a:rPr lang="en-US" sz="1400" dirty="0" err="1"/>
              <a:t>fortran</a:t>
            </a:r>
            <a:r>
              <a:rPr lang="en-US" sz="1400" dirty="0"/>
              <a:t> </a:t>
            </a:r>
            <a:r>
              <a:rPr lang="en-US" sz="1400" dirty="0" smtClean="0"/>
              <a:t>program </a:t>
            </a:r>
            <a:r>
              <a:rPr lang="en-US" sz="1400" dirty="0" err="1" smtClean="0"/>
              <a:t>Pgderivatives_i.x</a:t>
            </a:r>
            <a:r>
              <a:rPr lang="en-US" sz="1400" dirty="0" smtClean="0"/>
              <a:t>. To compile this program (in the SIR folder):</a:t>
            </a:r>
          </a:p>
          <a:p>
            <a:pPr>
              <a:lnSpc>
                <a:spcPct val="100000"/>
              </a:lnSpc>
            </a:pPr>
            <a:r>
              <a:rPr lang="en-US" sz="1400" dirty="0" smtClean="0"/>
              <a:t>        make </a:t>
            </a:r>
            <a:r>
              <a:rPr lang="en-US" sz="1400" dirty="0"/>
              <a:t>fc=</a:t>
            </a:r>
            <a:r>
              <a:rPr lang="en-US" sz="1400" dirty="0" err="1"/>
              <a:t>gfortran</a:t>
            </a:r>
            <a:r>
              <a:rPr lang="en-US" sz="1400" dirty="0"/>
              <a:t> </a:t>
            </a:r>
            <a:r>
              <a:rPr lang="en-US" sz="1400" dirty="0" err="1" smtClean="0"/>
              <a:t>Pgderivatives_i.x</a:t>
            </a:r>
            <a:r>
              <a:rPr lang="en-US" sz="1400" dirty="0" smtClean="0"/>
              <a:t>    or   make </a:t>
            </a:r>
            <a:r>
              <a:rPr lang="en-US" sz="1400" dirty="0" err="1"/>
              <a:t>Pgderivatives_i.x</a:t>
            </a:r>
            <a:r>
              <a:rPr lang="en-US" sz="1400" dirty="0"/>
              <a:t> (if you </a:t>
            </a:r>
            <a:r>
              <a:rPr lang="en-US" sz="1400" dirty="0" smtClean="0"/>
              <a:t>use the  </a:t>
            </a:r>
            <a:r>
              <a:rPr lang="en-US" sz="1400" dirty="0" err="1"/>
              <a:t>ifort</a:t>
            </a:r>
            <a:r>
              <a:rPr lang="en-US" sz="1400" dirty="0"/>
              <a:t> compiler</a:t>
            </a:r>
            <a:r>
              <a:rPr lang="en-US" sz="1400" dirty="0" smtClean="0"/>
              <a:t>)</a:t>
            </a:r>
          </a:p>
          <a:p>
            <a:r>
              <a:rPr lang="en-US" sz="1400" dirty="0" smtClean="0"/>
              <a:t>       To </a:t>
            </a:r>
            <a:r>
              <a:rPr lang="en-US" sz="1400" dirty="0"/>
              <a:t>get the RF to relative perturbation multiply the RF by the parameter</a:t>
            </a:r>
            <a:r>
              <a:rPr lang="en-US" sz="1400" dirty="0" smtClean="0"/>
              <a:t>.</a:t>
            </a:r>
            <a:endParaRPr lang="en-US" sz="1400" dirty="0" smtClean="0">
              <a:solidFill>
                <a:schemeClr val="tx2"/>
              </a:solidFill>
              <a:latin typeface="Calibri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/>
              </a:rPr>
              <a:t>E</a:t>
            </a:r>
            <a:r>
              <a:rPr lang="en-US" sz="1400" dirty="0" smtClean="0">
                <a:latin typeface="Calibri"/>
              </a:rPr>
              <a:t>valuate, for each optical depth, the maximum response (RF at the wavelength at which |RF| is max).</a:t>
            </a:r>
          </a:p>
          <a:p>
            <a:pPr>
              <a:lnSpc>
                <a:spcPct val="100000"/>
              </a:lnSpc>
            </a:pPr>
            <a:endParaRPr lang="en-US" sz="1400" dirty="0" smtClean="0">
              <a:latin typeface="Calibri"/>
            </a:endParaRPr>
          </a:p>
          <a:p>
            <a:pPr>
              <a:lnSpc>
                <a:spcPct val="100000"/>
              </a:lnSpc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231720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to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5209"/>
              </p:ext>
            </p:extLst>
          </p:nvPr>
        </p:nvGraphicFramePr>
        <p:xfrm>
          <a:off x="620713" y="1015508"/>
          <a:ext cx="2287587" cy="997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22" name="Ecuación" r:id="rId4" imgW="990360" imgH="431640" progId="Equation.3">
                  <p:embed/>
                </p:oleObj>
              </mc:Choice>
              <mc:Fallback>
                <p:oleObj name="Ecuación" r:id="rId4" imgW="99036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713" y="1015508"/>
                        <a:ext cx="2287587" cy="99712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Imagen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1416050"/>
            <a:ext cx="8854439" cy="6324599"/>
          </a:xfrm>
          <a:prstGeom prst="rect">
            <a:avLst/>
          </a:prstGeom>
        </p:spPr>
      </p:pic>
      <p:sp>
        <p:nvSpPr>
          <p:cNvPr id="5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1433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uadroTexto 14"/>
          <p:cNvSpPr txBox="1"/>
          <p:nvPr/>
        </p:nvSpPr>
        <p:spPr>
          <a:xfrm>
            <a:off x="446904" y="2635250"/>
            <a:ext cx="3985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Formal </a:t>
            </a:r>
            <a:r>
              <a:rPr lang="es-ES" dirty="0" err="1" smtClean="0"/>
              <a:t>solution</a:t>
            </a:r>
            <a:r>
              <a:rPr lang="es-ES" dirty="0" smtClean="0"/>
              <a:t>: </a:t>
            </a:r>
            <a:r>
              <a:rPr lang="es-ES" dirty="0" err="1" smtClean="0"/>
              <a:t>integration</a:t>
            </a:r>
            <a:r>
              <a:rPr lang="es-ES" dirty="0" smtClean="0"/>
              <a:t> factor   </a:t>
            </a:r>
            <a:r>
              <a:rPr lang="es-ES" sz="3600" i="1" dirty="0" smtClean="0"/>
              <a:t>O</a:t>
            </a:r>
            <a:endParaRPr lang="en-US" sz="3600" i="1" dirty="0"/>
          </a:p>
        </p:txBody>
      </p:sp>
      <p:graphicFrame>
        <p:nvGraphicFramePr>
          <p:cNvPr id="17" name="Objeto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0062483"/>
              </p:ext>
            </p:extLst>
          </p:nvPr>
        </p:nvGraphicFramePr>
        <p:xfrm>
          <a:off x="434975" y="3403168"/>
          <a:ext cx="6892925" cy="1027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40" name="Ecuación" r:id="rId4" imgW="2895480" imgH="431640" progId="Equation.3">
                  <p:embed/>
                </p:oleObj>
              </mc:Choice>
              <mc:Fallback>
                <p:oleObj name="Ecuación" r:id="rId4" imgW="289548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4975" y="3403168"/>
                        <a:ext cx="6892925" cy="10275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o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2530362"/>
              </p:ext>
            </p:extLst>
          </p:nvPr>
        </p:nvGraphicFramePr>
        <p:xfrm>
          <a:off x="485775" y="4768850"/>
          <a:ext cx="1812925" cy="10646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41" name="Ecuación" r:id="rId6" imgW="736560" imgH="431640" progId="Equation.3">
                  <p:embed/>
                </p:oleObj>
              </mc:Choice>
              <mc:Fallback>
                <p:oleObj name="Ecuación" r:id="rId6" imgW="73656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5775" y="4768850"/>
                        <a:ext cx="1812925" cy="10646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to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4605439"/>
              </p:ext>
            </p:extLst>
          </p:nvPr>
        </p:nvGraphicFramePr>
        <p:xfrm>
          <a:off x="6642100" y="4692650"/>
          <a:ext cx="2718656" cy="110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42" name="Ecuación" r:id="rId8" imgW="1066680" imgH="431640" progId="Equation.3">
                  <p:embed/>
                </p:oleObj>
              </mc:Choice>
              <mc:Fallback>
                <p:oleObj name="Ecuación" r:id="rId8" imgW="106668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642100" y="4692650"/>
                        <a:ext cx="2718656" cy="110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2342952"/>
              </p:ext>
            </p:extLst>
          </p:nvPr>
        </p:nvGraphicFramePr>
        <p:xfrm>
          <a:off x="489767" y="6214038"/>
          <a:ext cx="7371534" cy="842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43" name="Ecuación" r:id="rId10" imgW="3111480" imgH="355320" progId="Equation.3">
                  <p:embed/>
                </p:oleObj>
              </mc:Choice>
              <mc:Fallback>
                <p:oleObj name="Ecuación" r:id="rId10" imgW="3111480" imgH="3553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9767" y="6214038"/>
                        <a:ext cx="7371534" cy="842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5979142"/>
              </p:ext>
            </p:extLst>
          </p:nvPr>
        </p:nvGraphicFramePr>
        <p:xfrm>
          <a:off x="620713" y="1015508"/>
          <a:ext cx="2287587" cy="997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44" name="Ecuación" r:id="rId12" imgW="990360" imgH="431640" progId="Equation.3">
                  <p:embed/>
                </p:oleObj>
              </mc:Choice>
              <mc:Fallback>
                <p:oleObj name="Ecuación" r:id="rId12" imgW="99036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20713" y="1015508"/>
                        <a:ext cx="2287587" cy="99712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92527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uadroTexto 14"/>
          <p:cNvSpPr txBox="1"/>
          <p:nvPr/>
        </p:nvSpPr>
        <p:spPr>
          <a:xfrm>
            <a:off x="446904" y="2635250"/>
            <a:ext cx="3985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Formal </a:t>
            </a:r>
            <a:r>
              <a:rPr lang="es-ES" dirty="0" err="1" smtClean="0"/>
              <a:t>solution</a:t>
            </a:r>
            <a:r>
              <a:rPr lang="es-ES" dirty="0" smtClean="0"/>
              <a:t>: </a:t>
            </a:r>
            <a:r>
              <a:rPr lang="es-ES" dirty="0" err="1" smtClean="0"/>
              <a:t>integration</a:t>
            </a:r>
            <a:r>
              <a:rPr lang="es-ES" dirty="0" smtClean="0"/>
              <a:t> factor   </a:t>
            </a:r>
            <a:r>
              <a:rPr lang="es-ES" sz="3600" i="1" dirty="0" smtClean="0"/>
              <a:t>O</a:t>
            </a:r>
            <a:endParaRPr lang="en-US" sz="3600" i="1" dirty="0"/>
          </a:p>
        </p:txBody>
      </p:sp>
      <p:graphicFrame>
        <p:nvGraphicFramePr>
          <p:cNvPr id="19" name="Objeto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085605"/>
              </p:ext>
            </p:extLst>
          </p:nvPr>
        </p:nvGraphicFramePr>
        <p:xfrm>
          <a:off x="6642100" y="4692650"/>
          <a:ext cx="2715952" cy="10997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1" name="Ecuación" r:id="rId4" imgW="1066680" imgH="431640" progId="Equation.3">
                  <p:embed/>
                </p:oleObj>
              </mc:Choice>
              <mc:Fallback>
                <p:oleObj name="Ecuación" r:id="rId4" imgW="106668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42100" y="4692650"/>
                        <a:ext cx="2715952" cy="10997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758598"/>
              </p:ext>
            </p:extLst>
          </p:nvPr>
        </p:nvGraphicFramePr>
        <p:xfrm>
          <a:off x="514350" y="6119813"/>
          <a:ext cx="5219700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2" name="Ecuación" r:id="rId6" imgW="2095200" imgH="330120" progId="Equation.3">
                  <p:embed/>
                </p:oleObj>
              </mc:Choice>
              <mc:Fallback>
                <p:oleObj name="Ecuación" r:id="rId6" imgW="209520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14350" y="6119813"/>
                        <a:ext cx="5219700" cy="822325"/>
                      </a:xfrm>
                      <a:prstGeom prst="rect">
                        <a:avLst/>
                      </a:prstGeom>
                      <a:ln w="28575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0973452"/>
              </p:ext>
            </p:extLst>
          </p:nvPr>
        </p:nvGraphicFramePr>
        <p:xfrm>
          <a:off x="3327400" y="4895850"/>
          <a:ext cx="2139950" cy="881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3" name="Ecuación" r:id="rId8" imgW="799920" imgH="330120" progId="Equation.3">
                  <p:embed/>
                </p:oleObj>
              </mc:Choice>
              <mc:Fallback>
                <p:oleObj name="Ecuación" r:id="rId8" imgW="79992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327400" y="4895850"/>
                        <a:ext cx="2139950" cy="88106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9959956"/>
              </p:ext>
            </p:extLst>
          </p:nvPr>
        </p:nvGraphicFramePr>
        <p:xfrm>
          <a:off x="620713" y="1015508"/>
          <a:ext cx="2287587" cy="997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4" name="Ecuación" r:id="rId10" imgW="990360" imgH="431640" progId="Equation.3">
                  <p:embed/>
                </p:oleObj>
              </mc:Choice>
              <mc:Fallback>
                <p:oleObj name="Ecuación" r:id="rId10" imgW="99036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20713" y="1015508"/>
                        <a:ext cx="2287587" cy="99712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3362580"/>
              </p:ext>
            </p:extLst>
          </p:nvPr>
        </p:nvGraphicFramePr>
        <p:xfrm>
          <a:off x="434975" y="3403168"/>
          <a:ext cx="6892925" cy="1027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5" name="Ecuación" r:id="rId12" imgW="2895480" imgH="431640" progId="Equation.3">
                  <p:embed/>
                </p:oleObj>
              </mc:Choice>
              <mc:Fallback>
                <p:oleObj name="Ecuación" r:id="rId12" imgW="289548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34975" y="3403168"/>
                        <a:ext cx="6892925" cy="10275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3822288"/>
              </p:ext>
            </p:extLst>
          </p:nvPr>
        </p:nvGraphicFramePr>
        <p:xfrm>
          <a:off x="485775" y="4768850"/>
          <a:ext cx="1812925" cy="10646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6" name="Ecuación" r:id="rId14" imgW="736560" imgH="431640" progId="Equation.3">
                  <p:embed/>
                </p:oleObj>
              </mc:Choice>
              <mc:Fallback>
                <p:oleObj name="Ecuación" r:id="rId14" imgW="73656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85775" y="4768850"/>
                        <a:ext cx="1812925" cy="10646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3625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2453235"/>
              </p:ext>
            </p:extLst>
          </p:nvPr>
        </p:nvGraphicFramePr>
        <p:xfrm>
          <a:off x="2263775" y="1143000"/>
          <a:ext cx="5062538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8" name="Ecuación" r:id="rId4" imgW="2031840" imgH="330120" progId="Equation.3">
                  <p:embed/>
                </p:oleObj>
              </mc:Choice>
              <mc:Fallback>
                <p:oleObj name="Ecuación" r:id="rId4" imgW="203184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63775" y="1143000"/>
                        <a:ext cx="5062538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Imagen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0850"/>
            <a:ext cx="9511937" cy="5988050"/>
          </a:xfrm>
          <a:prstGeom prst="rect">
            <a:avLst/>
          </a:prstGeom>
        </p:spPr>
      </p:pic>
      <p:sp>
        <p:nvSpPr>
          <p:cNvPr id="5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3054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2" y="1720850"/>
            <a:ext cx="9473506" cy="5988050"/>
          </a:xfrm>
          <a:prstGeom prst="rect">
            <a:avLst/>
          </a:prstGeom>
        </p:spPr>
      </p:pic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1575104"/>
              </p:ext>
            </p:extLst>
          </p:nvPr>
        </p:nvGraphicFramePr>
        <p:xfrm>
          <a:off x="2263775" y="1143000"/>
          <a:ext cx="5062538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1" name="Ecuación" r:id="rId5" imgW="2031840" imgH="330120" progId="Equation.3">
                  <p:embed/>
                </p:oleObj>
              </mc:Choice>
              <mc:Fallback>
                <p:oleObj name="Ecuación" r:id="rId5" imgW="203184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63775" y="1143000"/>
                        <a:ext cx="5062538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62616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945664" y="2292231"/>
            <a:ext cx="927783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        ,               depend on the atomic populations  n=n[T, P,           )]            SE equations</a:t>
            </a:r>
          </a:p>
          <a:p>
            <a:endParaRPr lang="en-US" sz="2000" dirty="0" smtClean="0"/>
          </a:p>
          <a:p>
            <a:r>
              <a:rPr lang="en-US" sz="2000" dirty="0" smtClean="0"/>
              <a:t>Some possible  approximations:</a:t>
            </a:r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LTE: n=n[T</a:t>
            </a:r>
            <a:r>
              <a:rPr lang="en-US" sz="2000" dirty="0"/>
              <a:t>, </a:t>
            </a:r>
            <a:r>
              <a:rPr lang="en-US" sz="2000" dirty="0" smtClean="0"/>
              <a:t>P]                                                      &amp;    </a:t>
            </a:r>
            <a:endParaRPr lang="en-US" sz="2000" dirty="0"/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Milne- </a:t>
            </a:r>
            <a:r>
              <a:rPr lang="en-US" sz="2000" dirty="0" err="1" smtClean="0"/>
              <a:t>Eddington</a:t>
            </a:r>
            <a:r>
              <a:rPr lang="en-US" sz="2000" dirty="0" smtClean="0"/>
              <a:t> (ME) approximation:               =</a:t>
            </a:r>
            <a:r>
              <a:rPr lang="en-US" sz="2000" dirty="0" err="1" smtClean="0"/>
              <a:t>cte</a:t>
            </a:r>
            <a:r>
              <a:rPr lang="en-US" sz="2000" dirty="0" smtClean="0"/>
              <a:t>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 smtClean="0"/>
              <a:t>        </a:t>
            </a:r>
            <a:r>
              <a:rPr lang="en-US" sz="2000" i="1" dirty="0" smtClean="0"/>
              <a:t>            </a:t>
            </a:r>
          </a:p>
          <a:p>
            <a:endParaRPr lang="en-US" i="1" dirty="0"/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4007613"/>
              </p:ext>
            </p:extLst>
          </p:nvPr>
        </p:nvGraphicFramePr>
        <p:xfrm>
          <a:off x="6269038" y="3473450"/>
          <a:ext cx="1958975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91" name="Ecuación" r:id="rId4" imgW="876240" imgH="228600" progId="Equation.3">
                  <p:embed/>
                </p:oleObj>
              </mc:Choice>
              <mc:Fallback>
                <p:oleObj name="Ecuación" r:id="rId4" imgW="87624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69038" y="3473450"/>
                        <a:ext cx="1958975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6973679"/>
              </p:ext>
            </p:extLst>
          </p:nvPr>
        </p:nvGraphicFramePr>
        <p:xfrm>
          <a:off x="5470525" y="4084637"/>
          <a:ext cx="714375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92" name="Ecuación" r:id="rId6" imgW="317160" imgH="203040" progId="Equation.3">
                  <p:embed/>
                </p:oleObj>
              </mc:Choice>
              <mc:Fallback>
                <p:oleObj name="Ecuación" r:id="rId6" imgW="317160" imgH="2030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70525" y="4084637"/>
                        <a:ext cx="714375" cy="455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3304360"/>
              </p:ext>
            </p:extLst>
          </p:nvPr>
        </p:nvGraphicFramePr>
        <p:xfrm>
          <a:off x="1593850" y="2254250"/>
          <a:ext cx="85725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93" name="Ecuación" r:id="rId8" imgW="380880" imgH="228600" progId="Equation.3">
                  <p:embed/>
                </p:oleObj>
              </mc:Choice>
              <mc:Fallback>
                <p:oleObj name="Ecuación" r:id="rId8" imgW="38088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93850" y="2254250"/>
                        <a:ext cx="85725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7612829"/>
              </p:ext>
            </p:extLst>
          </p:nvPr>
        </p:nvGraphicFramePr>
        <p:xfrm>
          <a:off x="7010400" y="2311073"/>
          <a:ext cx="622300" cy="400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94" name="Ecuación" r:id="rId10" imgW="355320" imgH="228600" progId="Equation.3">
                  <p:embed/>
                </p:oleObj>
              </mc:Choice>
              <mc:Fallback>
                <p:oleObj name="Ecuación" r:id="rId10" imgW="35532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010400" y="2311073"/>
                        <a:ext cx="622300" cy="400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Conector recto de flecha 10"/>
          <p:cNvCxnSpPr/>
          <p:nvPr/>
        </p:nvCxnSpPr>
        <p:spPr>
          <a:xfrm>
            <a:off x="7861300" y="248285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2908300" y="3702050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1559232"/>
              </p:ext>
            </p:extLst>
          </p:nvPr>
        </p:nvGraphicFramePr>
        <p:xfrm>
          <a:off x="3698875" y="3475038"/>
          <a:ext cx="1885950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95" name="Ecuación" r:id="rId12" imgW="838080" imgH="203040" progId="Equation.3">
                  <p:embed/>
                </p:oleObj>
              </mc:Choice>
              <mc:Fallback>
                <p:oleObj name="Ecuación" r:id="rId12" imgW="838080" imgH="2030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698875" y="3475038"/>
                        <a:ext cx="1885950" cy="455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5094269"/>
              </p:ext>
            </p:extLst>
          </p:nvPr>
        </p:nvGraphicFramePr>
        <p:xfrm>
          <a:off x="6794500" y="4083050"/>
          <a:ext cx="22574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96" name="Ecuación" r:id="rId14" imgW="1002960" imgH="228600" progId="Equation.3">
                  <p:embed/>
                </p:oleObj>
              </mc:Choice>
              <mc:Fallback>
                <p:oleObj name="Ecuación" r:id="rId14" imgW="100296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794500" y="4083050"/>
                        <a:ext cx="22574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to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1411062"/>
              </p:ext>
            </p:extLst>
          </p:nvPr>
        </p:nvGraphicFramePr>
        <p:xfrm>
          <a:off x="850900" y="2254250"/>
          <a:ext cx="714375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97" name="Ecuación" r:id="rId16" imgW="317160" imgH="203040" progId="Equation.3">
                  <p:embed/>
                </p:oleObj>
              </mc:Choice>
              <mc:Fallback>
                <p:oleObj name="Ecuación" r:id="rId16" imgW="317160" imgH="2030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50900" y="2254250"/>
                        <a:ext cx="714375" cy="455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to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9612138"/>
              </p:ext>
            </p:extLst>
          </p:nvPr>
        </p:nvGraphicFramePr>
        <p:xfrm>
          <a:off x="1139825" y="4706938"/>
          <a:ext cx="3357563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98" name="Ecuación" r:id="rId17" imgW="1384200" imgH="228600" progId="Equation.3">
                  <p:embed/>
                </p:oleObj>
              </mc:Choice>
              <mc:Fallback>
                <p:oleObj name="Ecuación" r:id="rId17" imgW="1384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139825" y="4706938"/>
                        <a:ext cx="3357563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to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1698151"/>
              </p:ext>
            </p:extLst>
          </p:nvPr>
        </p:nvGraphicFramePr>
        <p:xfrm>
          <a:off x="850900" y="1143000"/>
          <a:ext cx="5062538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99" name="Ecuación" r:id="rId19" imgW="2031840" imgH="330120" progId="Equation.3">
                  <p:embed/>
                </p:oleObj>
              </mc:Choice>
              <mc:Fallback>
                <p:oleObj name="Ecuación" r:id="rId19" imgW="203184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850900" y="1143000"/>
                        <a:ext cx="5062538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488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715904"/>
              </p:ext>
            </p:extLst>
          </p:nvPr>
        </p:nvGraphicFramePr>
        <p:xfrm>
          <a:off x="500063" y="1111250"/>
          <a:ext cx="5641975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27" name="Ecuación" r:id="rId4" imgW="2323800" imgH="228600" progId="Equation.3">
                  <p:embed/>
                </p:oleObj>
              </mc:Choice>
              <mc:Fallback>
                <p:oleObj name="Ecuación" r:id="rId4" imgW="2323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0063" y="1111250"/>
                        <a:ext cx="5641975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Imagen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710401"/>
            <a:ext cx="7543799" cy="592309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298700" y="4464050"/>
            <a:ext cx="1066800" cy="762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CuadroTexto 4"/>
          <p:cNvSpPr txBox="1"/>
          <p:nvPr/>
        </p:nvSpPr>
        <p:spPr>
          <a:xfrm>
            <a:off x="6489700" y="2025650"/>
            <a:ext cx="3962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Spectral lines: Temperature gradient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Negative gradient: absorption 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Positive gradient: emission 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Core: upper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Wings, Continuum: deeper layers  </a:t>
            </a:r>
            <a:endParaRPr lang="en-US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4828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l="15002" t="19333" r="17289" b="11332"/>
          <a:stretch/>
        </p:blipFill>
        <p:spPr>
          <a:xfrm>
            <a:off x="41274" y="349250"/>
            <a:ext cx="10596563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08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003300" y="806450"/>
            <a:ext cx="868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Inversion techniques, or Inversion methods are </a:t>
            </a:r>
            <a:r>
              <a:rPr lang="en-US" u="sng" dirty="0" smtClean="0"/>
              <a:t>numerical tools </a:t>
            </a:r>
            <a:r>
              <a:rPr lang="en-US" dirty="0" smtClean="0"/>
              <a:t>that allow us to infer some free parameters of a model  from an image</a:t>
            </a:r>
            <a:endParaRPr lang="en-US" dirty="0"/>
          </a:p>
        </p:txBody>
      </p:sp>
      <p:grpSp>
        <p:nvGrpSpPr>
          <p:cNvPr id="25" name="Grupo 24"/>
          <p:cNvGrpSpPr/>
          <p:nvPr/>
        </p:nvGrpSpPr>
        <p:grpSpPr>
          <a:xfrm>
            <a:off x="1231900" y="1873250"/>
            <a:ext cx="7848600" cy="1447800"/>
            <a:chOff x="1231900" y="2178050"/>
            <a:chExt cx="7848600" cy="1447800"/>
          </a:xfrm>
        </p:grpSpPr>
        <p:sp>
          <p:nvSpPr>
            <p:cNvPr id="5" name="Rectángulo 4"/>
            <p:cNvSpPr/>
            <p:nvPr/>
          </p:nvSpPr>
          <p:spPr>
            <a:xfrm>
              <a:off x="1231900" y="2178050"/>
              <a:ext cx="2590800" cy="14478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CuadroTexto 5"/>
            <p:cNvSpPr txBox="1"/>
            <p:nvPr/>
          </p:nvSpPr>
          <p:spPr>
            <a:xfrm>
              <a:off x="1384300" y="2473920"/>
              <a:ext cx="22860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Model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Known parameters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>
                  <a:solidFill>
                    <a:srgbClr val="FF0000"/>
                  </a:solidFill>
                </a:rPr>
                <a:t>Free parameters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2" name="Conector recto de flecha 11"/>
            <p:cNvCxnSpPr/>
            <p:nvPr/>
          </p:nvCxnSpPr>
          <p:spPr>
            <a:xfrm>
              <a:off x="4127500" y="2787650"/>
              <a:ext cx="2057400" cy="0"/>
            </a:xfrm>
            <a:prstGeom prst="straightConnector1">
              <a:avLst/>
            </a:prstGeom>
            <a:ln w="38100" cap="rnd">
              <a:headEnd type="none" w="med" len="med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ángulo 14"/>
            <p:cNvSpPr/>
            <p:nvPr/>
          </p:nvSpPr>
          <p:spPr>
            <a:xfrm>
              <a:off x="6489700" y="2178050"/>
              <a:ext cx="2590800" cy="14478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uadroTexto 16"/>
            <p:cNvSpPr txBox="1"/>
            <p:nvPr/>
          </p:nvSpPr>
          <p:spPr>
            <a:xfrm>
              <a:off x="6642100" y="2711450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Image (Observables)</a:t>
              </a:r>
            </a:p>
          </p:txBody>
        </p:sp>
        <p:cxnSp>
          <p:nvCxnSpPr>
            <p:cNvPr id="18" name="Conector recto de flecha 17"/>
            <p:cNvCxnSpPr/>
            <p:nvPr/>
          </p:nvCxnSpPr>
          <p:spPr>
            <a:xfrm flipH="1">
              <a:off x="4127500" y="3168650"/>
              <a:ext cx="2057400" cy="0"/>
            </a:xfrm>
            <a:prstGeom prst="straightConnector1">
              <a:avLst/>
            </a:prstGeom>
            <a:ln w="38100" cap="rnd">
              <a:solidFill>
                <a:srgbClr val="FF0000"/>
              </a:solidFill>
              <a:headEnd type="none" w="med" len="med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CuadroTexto 22"/>
            <p:cNvSpPr txBox="1"/>
            <p:nvPr/>
          </p:nvSpPr>
          <p:spPr>
            <a:xfrm>
              <a:off x="4127500" y="2372896"/>
              <a:ext cx="2209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tx2"/>
                  </a:solidFill>
                </a:rPr>
                <a:t>Direct: Known function</a:t>
              </a:r>
              <a:endParaRPr lang="en-US" sz="1600" dirty="0">
                <a:solidFill>
                  <a:schemeClr val="tx2"/>
                </a:solidFill>
              </a:endParaRPr>
            </a:p>
          </p:txBody>
        </p:sp>
        <p:sp>
          <p:nvSpPr>
            <p:cNvPr id="24" name="CuadroTexto 23"/>
            <p:cNvSpPr txBox="1"/>
            <p:nvPr/>
          </p:nvSpPr>
          <p:spPr>
            <a:xfrm>
              <a:off x="4044950" y="3168650"/>
              <a:ext cx="2209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</a:rPr>
                <a:t> </a:t>
              </a:r>
              <a:r>
                <a:rPr lang="en-US" sz="1600" dirty="0" smtClean="0">
                  <a:solidFill>
                    <a:schemeClr val="tx2"/>
                  </a:solidFill>
                </a:rPr>
                <a:t>            </a:t>
              </a:r>
              <a:r>
                <a:rPr lang="en-US" sz="2000" dirty="0" smtClean="0">
                  <a:solidFill>
                    <a:srgbClr val="FF0000"/>
                  </a:solidFill>
                </a:rPr>
                <a:t>Inversion</a:t>
              </a:r>
              <a:endParaRPr lang="en-US" sz="1600" dirty="0">
                <a:solidFill>
                  <a:srgbClr val="FF0000"/>
                </a:solidFill>
              </a:endParaRPr>
            </a:p>
          </p:txBody>
        </p:sp>
      </p:grpSp>
      <p:sp>
        <p:nvSpPr>
          <p:cNvPr id="26" name="CuadroTexto 25"/>
          <p:cNvSpPr txBox="1"/>
          <p:nvPr/>
        </p:nvSpPr>
        <p:spPr>
          <a:xfrm>
            <a:off x="1003300" y="3854450"/>
            <a:ext cx="8153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tx2"/>
                </a:solidFill>
              </a:rPr>
              <a:t>Inverse Problems </a:t>
            </a:r>
            <a:r>
              <a:rPr lang="en-US" dirty="0" smtClean="0"/>
              <a:t>(1995) </a:t>
            </a:r>
            <a:r>
              <a:rPr lang="en-US" dirty="0" err="1" smtClean="0"/>
              <a:t>Vol</a:t>
            </a:r>
            <a:r>
              <a:rPr lang="en-US" dirty="0" smtClean="0"/>
              <a:t> 11, number 4 : </a:t>
            </a:r>
            <a:r>
              <a:rPr lang="en-US" i="1" dirty="0" smtClean="0"/>
              <a:t>Inverse Problems in Astronomy</a:t>
            </a:r>
          </a:p>
          <a:p>
            <a:r>
              <a:rPr lang="en-US" i="1" dirty="0" smtClean="0">
                <a:solidFill>
                  <a:schemeClr val="tx2"/>
                </a:solidFill>
              </a:rPr>
              <a:t>Inverse Problems </a:t>
            </a:r>
            <a:r>
              <a:rPr lang="en-US" i="1" dirty="0">
                <a:solidFill>
                  <a:schemeClr val="tx2"/>
                </a:solidFill>
              </a:rPr>
              <a:t>i</a:t>
            </a:r>
            <a:r>
              <a:rPr lang="en-US" i="1" dirty="0" smtClean="0">
                <a:solidFill>
                  <a:schemeClr val="tx2"/>
                </a:solidFill>
              </a:rPr>
              <a:t>n Astronomy </a:t>
            </a:r>
            <a:r>
              <a:rPr lang="en-US" dirty="0"/>
              <a:t>(</a:t>
            </a:r>
            <a:r>
              <a:rPr lang="en-US" dirty="0" smtClean="0"/>
              <a:t>1986)  </a:t>
            </a:r>
            <a:r>
              <a:rPr lang="en-US" dirty="0" smtClean="0">
                <a:solidFill>
                  <a:schemeClr val="tx2"/>
                </a:solidFill>
              </a:rPr>
              <a:t>Craig &amp; Brown </a:t>
            </a:r>
            <a:r>
              <a:rPr lang="en-US" dirty="0" smtClean="0"/>
              <a:t>CRC Press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first paper: </a:t>
            </a:r>
            <a:r>
              <a:rPr lang="en-US" dirty="0" smtClean="0">
                <a:solidFill>
                  <a:schemeClr val="tx2"/>
                </a:solidFill>
              </a:rPr>
              <a:t>Victor </a:t>
            </a:r>
            <a:r>
              <a:rPr lang="en-US" dirty="0" err="1" smtClean="0">
                <a:solidFill>
                  <a:schemeClr val="tx2"/>
                </a:solidFill>
              </a:rPr>
              <a:t>Ambartsumian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(1929) </a:t>
            </a:r>
            <a:r>
              <a:rPr lang="en-US" dirty="0" err="1" smtClean="0"/>
              <a:t>Zeitschrift</a:t>
            </a:r>
            <a:r>
              <a:rPr lang="en-US" dirty="0" smtClean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 smtClean="0"/>
              <a:t>Physik</a:t>
            </a:r>
            <a:r>
              <a:rPr lang="en-US" dirty="0" smtClean="0"/>
              <a:t> 53</a:t>
            </a:r>
            <a:r>
              <a:rPr lang="en-US" dirty="0"/>
              <a:t>, </a:t>
            </a:r>
            <a:r>
              <a:rPr lang="en-US" dirty="0" smtClean="0"/>
              <a:t>690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Goncharskiy</a:t>
            </a:r>
            <a:r>
              <a:rPr lang="en-US" dirty="0" smtClean="0">
                <a:solidFill>
                  <a:schemeClr val="tx2"/>
                </a:solidFill>
              </a:rPr>
              <a:t>, </a:t>
            </a:r>
            <a:r>
              <a:rPr lang="en-US" dirty="0" err="1" smtClean="0">
                <a:solidFill>
                  <a:schemeClr val="tx2"/>
                </a:solidFill>
              </a:rPr>
              <a:t>Cherepashchuk</a:t>
            </a:r>
            <a:r>
              <a:rPr lang="en-US" dirty="0" smtClean="0">
                <a:solidFill>
                  <a:schemeClr val="tx2"/>
                </a:solidFill>
              </a:rPr>
              <a:t> and </a:t>
            </a:r>
            <a:r>
              <a:rPr lang="en-US" dirty="0" err="1" smtClean="0">
                <a:solidFill>
                  <a:schemeClr val="tx2"/>
                </a:solidFill>
              </a:rPr>
              <a:t>Yagola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/>
                </a:solidFill>
              </a:rPr>
              <a:t>(1978) </a:t>
            </a:r>
            <a:r>
              <a:rPr lang="en-US" i="1" dirty="0" smtClean="0"/>
              <a:t>Numerical </a:t>
            </a:r>
            <a:r>
              <a:rPr lang="en-US" i="1" dirty="0"/>
              <a:t>methods of solving inverse problems in </a:t>
            </a:r>
            <a:r>
              <a:rPr lang="en-US" i="1" dirty="0" smtClean="0"/>
              <a:t>astrophysics</a:t>
            </a:r>
            <a:endParaRPr lang="en-US" i="1" dirty="0"/>
          </a:p>
        </p:txBody>
      </p:sp>
      <p:grpSp>
        <p:nvGrpSpPr>
          <p:cNvPr id="29" name="Grupo 28"/>
          <p:cNvGrpSpPr/>
          <p:nvPr/>
        </p:nvGrpSpPr>
        <p:grpSpPr>
          <a:xfrm>
            <a:off x="1003300" y="5757725"/>
            <a:ext cx="7924800" cy="1754326"/>
            <a:chOff x="1003300" y="5757724"/>
            <a:chExt cx="8153400" cy="1754326"/>
          </a:xfrm>
        </p:grpSpPr>
        <p:sp>
          <p:nvSpPr>
            <p:cNvPr id="27" name="CuadroTexto 26"/>
            <p:cNvSpPr txBox="1"/>
            <p:nvPr/>
          </p:nvSpPr>
          <p:spPr>
            <a:xfrm>
              <a:off x="1003300" y="5757724"/>
              <a:ext cx="81534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                                   </a:t>
              </a:r>
            </a:p>
            <a:p>
              <a:pPr marL="2114550" lvl="4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Helioseismology</a:t>
              </a:r>
            </a:p>
            <a:p>
              <a:r>
                <a:rPr lang="en-US" i="1" dirty="0" smtClean="0"/>
                <a:t>  </a:t>
              </a:r>
              <a:r>
                <a:rPr lang="en-US" dirty="0" smtClean="0"/>
                <a:t>Solar Physics</a:t>
              </a:r>
            </a:p>
            <a:p>
              <a:pPr marL="2114550" lvl="4" indent="-285750">
                <a:buFont typeface="Arial" panose="020B0604020202020204" pitchFamily="34" charset="0"/>
                <a:buChar char="•"/>
              </a:pPr>
              <a:r>
                <a:rPr lang="en-US" u="sng" dirty="0" err="1" smtClean="0">
                  <a:solidFill>
                    <a:srgbClr val="FF0000"/>
                  </a:solidFill>
                </a:rPr>
                <a:t>Spectropolarimetry</a:t>
              </a:r>
              <a:r>
                <a:rPr lang="en-US" dirty="0" smtClean="0"/>
                <a:t> (Inversion of RTE for polarized light) </a:t>
              </a:r>
            </a:p>
            <a:p>
              <a:endParaRPr lang="en-US" i="1" dirty="0"/>
            </a:p>
            <a:p>
              <a:endParaRPr lang="en-US" i="1" dirty="0" smtClean="0"/>
            </a:p>
          </p:txBody>
        </p:sp>
        <p:sp>
          <p:nvSpPr>
            <p:cNvPr id="28" name="Abrir llave 27"/>
            <p:cNvSpPr/>
            <p:nvPr/>
          </p:nvSpPr>
          <p:spPr>
            <a:xfrm>
              <a:off x="2679700" y="6103718"/>
              <a:ext cx="152400" cy="798731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846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926" y="1339850"/>
            <a:ext cx="8263574" cy="232412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25" y="3854450"/>
            <a:ext cx="7605602" cy="17145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500" y="5683251"/>
            <a:ext cx="2068284" cy="1752599"/>
          </a:xfrm>
          <a:prstGeom prst="rect">
            <a:avLst/>
          </a:prstGeom>
        </p:spPr>
      </p:pic>
      <p:sp>
        <p:nvSpPr>
          <p:cNvPr id="8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1681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1187450"/>
            <a:ext cx="3200400" cy="453032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500" y="1129754"/>
            <a:ext cx="5177318" cy="642674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155700" y="6140450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Pieter Zeeman (1865-1943)</a:t>
            </a:r>
            <a:endParaRPr lang="en-US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7005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00"/>
            <a:ext cx="9828009" cy="7020000"/>
          </a:xfrm>
          <a:prstGeom prst="rect">
            <a:avLst/>
          </a:prstGeom>
        </p:spPr>
      </p:pic>
      <p:sp>
        <p:nvSpPr>
          <p:cNvPr id="4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2251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00"/>
            <a:ext cx="9828009" cy="70200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" y="536500"/>
            <a:ext cx="9828000" cy="702000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7480300" y="156845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            </a:t>
            </a:r>
            <a:r>
              <a:rPr lang="es-ES" sz="1400" dirty="0" smtClean="0">
                <a:solidFill>
                  <a:srgbClr val="2CF44D"/>
                </a:solidFill>
              </a:rPr>
              <a:t>2000 G, 45º</a:t>
            </a:r>
            <a:endParaRPr lang="en-US" sz="1400" dirty="0">
              <a:solidFill>
                <a:srgbClr val="2CF44D"/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>
            <a:off x="7708900" y="1720850"/>
            <a:ext cx="457200" cy="0"/>
          </a:xfrm>
          <a:prstGeom prst="line">
            <a:avLst/>
          </a:prstGeom>
          <a:ln w="19050">
            <a:solidFill>
              <a:srgbClr val="2CF4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3750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00"/>
            <a:ext cx="9828009" cy="70200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00"/>
            <a:ext cx="9828000" cy="70200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00"/>
            <a:ext cx="9828000" cy="70200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7480300" y="156845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            </a:t>
            </a:r>
            <a:r>
              <a:rPr lang="es-ES" sz="1400" dirty="0" smtClean="0">
                <a:solidFill>
                  <a:srgbClr val="2CF44D"/>
                </a:solidFill>
              </a:rPr>
              <a:t>2000 G, 45º</a:t>
            </a:r>
            <a:endParaRPr lang="en-US" sz="1400" dirty="0">
              <a:solidFill>
                <a:srgbClr val="2CF44D"/>
              </a:solidFill>
            </a:endParaRPr>
          </a:p>
        </p:txBody>
      </p:sp>
      <p:cxnSp>
        <p:nvCxnSpPr>
          <p:cNvPr id="7" name="Conector recto 6"/>
          <p:cNvCxnSpPr/>
          <p:nvPr/>
        </p:nvCxnSpPr>
        <p:spPr>
          <a:xfrm>
            <a:off x="7708900" y="1720850"/>
            <a:ext cx="457200" cy="0"/>
          </a:xfrm>
          <a:prstGeom prst="line">
            <a:avLst/>
          </a:prstGeom>
          <a:ln w="19050">
            <a:solidFill>
              <a:srgbClr val="2CF4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7745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00"/>
            <a:ext cx="9828000" cy="7020000"/>
          </a:xfrm>
          <a:prstGeom prst="rect">
            <a:avLst/>
          </a:prstGeom>
        </p:spPr>
      </p:pic>
      <p:sp>
        <p:nvSpPr>
          <p:cNvPr id="4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6440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8783297"/>
              </p:ext>
            </p:extLst>
          </p:nvPr>
        </p:nvGraphicFramePr>
        <p:xfrm>
          <a:off x="615143" y="1111250"/>
          <a:ext cx="2369358" cy="10327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84" name="Ecuación" r:id="rId4" imgW="990360" imgH="431640" progId="Equation.3">
                  <p:embed/>
                </p:oleObj>
              </mc:Choice>
              <mc:Fallback>
                <p:oleObj name="Ecuación" r:id="rId4" imgW="99036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5143" y="1111250"/>
                        <a:ext cx="2369358" cy="1032766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4804606"/>
              </p:ext>
            </p:extLst>
          </p:nvPr>
        </p:nvGraphicFramePr>
        <p:xfrm>
          <a:off x="622301" y="2025650"/>
          <a:ext cx="2025030" cy="199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85" name="Ecuación" r:id="rId6" imgW="927000" imgH="914400" progId="Equation.3">
                  <p:embed/>
                </p:oleObj>
              </mc:Choice>
              <mc:Fallback>
                <p:oleObj name="Ecuación" r:id="rId6" imgW="927000" imgH="914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2301" y="2025650"/>
                        <a:ext cx="2025030" cy="1997075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6599677"/>
              </p:ext>
            </p:extLst>
          </p:nvPr>
        </p:nvGraphicFramePr>
        <p:xfrm>
          <a:off x="5162550" y="1997075"/>
          <a:ext cx="3317875" cy="2154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86" name="Ecuación" r:id="rId8" imgW="1447560" imgH="939600" progId="Equation.3">
                  <p:embed/>
                </p:oleObj>
              </mc:Choice>
              <mc:Fallback>
                <p:oleObj name="Ecuación" r:id="rId8" imgW="1447560" imgH="93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62550" y="1997075"/>
                        <a:ext cx="3317875" cy="2154238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6854997"/>
              </p:ext>
            </p:extLst>
          </p:nvPr>
        </p:nvGraphicFramePr>
        <p:xfrm>
          <a:off x="280988" y="4672013"/>
          <a:ext cx="5470525" cy="2154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87" name="Ecuación" r:id="rId10" imgW="2387520" imgH="939600" progId="Equation.3">
                  <p:embed/>
                </p:oleObj>
              </mc:Choice>
              <mc:Fallback>
                <p:oleObj name="Ecuación" r:id="rId10" imgW="2387520" imgH="93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80988" y="4672013"/>
                        <a:ext cx="5470525" cy="2154237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/>
          <p:cNvSpPr txBox="1"/>
          <p:nvPr/>
        </p:nvSpPr>
        <p:spPr>
          <a:xfrm>
            <a:off x="5956300" y="6335296"/>
            <a:ext cx="441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Landi</a:t>
            </a:r>
            <a:r>
              <a:rPr lang="en-US" sz="1600" dirty="0" smtClean="0"/>
              <a:t> </a:t>
            </a:r>
            <a:r>
              <a:rPr lang="en-US" sz="1600" dirty="0" err="1" smtClean="0"/>
              <a:t>Degl’Innocenti</a:t>
            </a:r>
            <a:r>
              <a:rPr lang="en-US" sz="1600" dirty="0" smtClean="0"/>
              <a:t> &amp;</a:t>
            </a:r>
            <a:r>
              <a:rPr lang="en-US" sz="1600" dirty="0"/>
              <a:t> </a:t>
            </a:r>
            <a:r>
              <a:rPr lang="en-US" sz="1600" dirty="0" err="1"/>
              <a:t>Landi</a:t>
            </a:r>
            <a:r>
              <a:rPr lang="en-US" sz="1600" dirty="0"/>
              <a:t> </a:t>
            </a:r>
            <a:r>
              <a:rPr lang="en-US" sz="1600" dirty="0" err="1" smtClean="0"/>
              <a:t>Degl’Innocenti</a:t>
            </a:r>
            <a:r>
              <a:rPr lang="en-US" sz="1600" dirty="0" smtClean="0"/>
              <a:t> (1981) </a:t>
            </a:r>
            <a:endParaRPr lang="en-US" sz="1600" dirty="0"/>
          </a:p>
        </p:txBody>
      </p:sp>
      <p:sp>
        <p:nvSpPr>
          <p:cNvPr id="11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7644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138325"/>
              </p:ext>
            </p:extLst>
          </p:nvPr>
        </p:nvGraphicFramePr>
        <p:xfrm>
          <a:off x="280988" y="4672013"/>
          <a:ext cx="5470525" cy="2154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71" name="Ecuación" r:id="rId4" imgW="2387520" imgH="939600" progId="Equation.3">
                  <p:embed/>
                </p:oleObj>
              </mc:Choice>
              <mc:Fallback>
                <p:oleObj name="Ecuación" r:id="rId4" imgW="2387520" imgH="93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0988" y="4672013"/>
                        <a:ext cx="5470525" cy="2154237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Imagen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506" y="882650"/>
            <a:ext cx="4758794" cy="45720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450" y="1111250"/>
            <a:ext cx="3371850" cy="3076575"/>
          </a:xfrm>
          <a:prstGeom prst="rect">
            <a:avLst/>
          </a:prstGeom>
        </p:spPr>
      </p:pic>
      <p:sp>
        <p:nvSpPr>
          <p:cNvPr id="7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4889500" y="6851075"/>
            <a:ext cx="548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 </a:t>
            </a:r>
            <a:r>
              <a:rPr lang="en-US" sz="1600" dirty="0" err="1" smtClean="0">
                <a:solidFill>
                  <a:schemeClr val="accent1"/>
                </a:solidFill>
              </a:rPr>
              <a:t>Landi</a:t>
            </a:r>
            <a:r>
              <a:rPr lang="en-US" sz="1600" dirty="0" smtClean="0">
                <a:solidFill>
                  <a:schemeClr val="accent1"/>
                </a:solidFill>
              </a:rPr>
              <a:t> </a:t>
            </a:r>
            <a:r>
              <a:rPr lang="en-US" sz="1600" dirty="0" err="1" smtClean="0">
                <a:solidFill>
                  <a:schemeClr val="accent1"/>
                </a:solidFill>
              </a:rPr>
              <a:t>Degl’Innocenti</a:t>
            </a:r>
            <a:r>
              <a:rPr lang="en-US" sz="1600" dirty="0" smtClean="0">
                <a:solidFill>
                  <a:schemeClr val="accent1"/>
                </a:solidFill>
              </a:rPr>
              <a:t> &amp;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err="1">
                <a:solidFill>
                  <a:schemeClr val="accent1"/>
                </a:solidFill>
              </a:rPr>
              <a:t>Landi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err="1" smtClean="0">
                <a:solidFill>
                  <a:schemeClr val="accent1"/>
                </a:solidFill>
              </a:rPr>
              <a:t>Degl’Innocenti</a:t>
            </a:r>
            <a:r>
              <a:rPr lang="en-US" sz="1600" dirty="0" smtClean="0">
                <a:solidFill>
                  <a:schemeClr val="accent1"/>
                </a:solidFill>
              </a:rPr>
              <a:t> (1981)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err="1">
                <a:solidFill>
                  <a:schemeClr val="accent1"/>
                </a:solidFill>
              </a:rPr>
              <a:t>Landi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err="1">
                <a:solidFill>
                  <a:schemeClr val="accent1"/>
                </a:solidFill>
              </a:rPr>
              <a:t>Degl’Innocenti</a:t>
            </a:r>
            <a:r>
              <a:rPr lang="en-US" sz="1600" dirty="0">
                <a:solidFill>
                  <a:schemeClr val="accent1"/>
                </a:solidFill>
              </a:rPr>
              <a:t> &amp; </a:t>
            </a:r>
            <a:r>
              <a:rPr lang="en-US" sz="1600" dirty="0" err="1" smtClean="0">
                <a:solidFill>
                  <a:schemeClr val="accent1"/>
                </a:solidFill>
              </a:rPr>
              <a:t>Landolfi</a:t>
            </a:r>
            <a:r>
              <a:rPr lang="en-US" sz="1600" dirty="0" smtClean="0">
                <a:solidFill>
                  <a:schemeClr val="accent1"/>
                </a:solidFill>
              </a:rPr>
              <a:t> (2004) </a:t>
            </a:r>
            <a:r>
              <a:rPr lang="en-US" sz="1400" dirty="0" smtClean="0">
                <a:solidFill>
                  <a:schemeClr val="accent1"/>
                </a:solidFill>
              </a:rPr>
              <a:t>Polarization in Spectral lines</a:t>
            </a:r>
            <a:endParaRPr lang="en-US" sz="1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2479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889500" y="6546275"/>
            <a:ext cx="548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 </a:t>
            </a:r>
            <a:r>
              <a:rPr lang="en-US" sz="1600" dirty="0" err="1" smtClean="0">
                <a:solidFill>
                  <a:schemeClr val="accent1"/>
                </a:solidFill>
              </a:rPr>
              <a:t>Landi</a:t>
            </a:r>
            <a:r>
              <a:rPr lang="en-US" sz="1600" dirty="0" smtClean="0">
                <a:solidFill>
                  <a:schemeClr val="accent1"/>
                </a:solidFill>
              </a:rPr>
              <a:t> </a:t>
            </a:r>
            <a:r>
              <a:rPr lang="en-US" sz="1600" dirty="0" err="1" smtClean="0">
                <a:solidFill>
                  <a:schemeClr val="accent1"/>
                </a:solidFill>
              </a:rPr>
              <a:t>Degl’Innocenti</a:t>
            </a:r>
            <a:r>
              <a:rPr lang="en-US" sz="1600" dirty="0" smtClean="0">
                <a:solidFill>
                  <a:schemeClr val="accent1"/>
                </a:solidFill>
              </a:rPr>
              <a:t> &amp;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err="1">
                <a:solidFill>
                  <a:schemeClr val="accent1"/>
                </a:solidFill>
              </a:rPr>
              <a:t>Landi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err="1" smtClean="0">
                <a:solidFill>
                  <a:schemeClr val="accent1"/>
                </a:solidFill>
              </a:rPr>
              <a:t>Degl’Innocenti</a:t>
            </a:r>
            <a:r>
              <a:rPr lang="en-US" sz="1600" dirty="0" smtClean="0">
                <a:solidFill>
                  <a:schemeClr val="accent1"/>
                </a:solidFill>
              </a:rPr>
              <a:t> (1981)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err="1">
                <a:solidFill>
                  <a:schemeClr val="accent1"/>
                </a:solidFill>
              </a:rPr>
              <a:t>Landi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err="1">
                <a:solidFill>
                  <a:schemeClr val="accent1"/>
                </a:solidFill>
              </a:rPr>
              <a:t>Degl’Innocenti</a:t>
            </a:r>
            <a:r>
              <a:rPr lang="en-US" sz="1600" dirty="0">
                <a:solidFill>
                  <a:schemeClr val="accent1"/>
                </a:solidFill>
              </a:rPr>
              <a:t> &amp; </a:t>
            </a:r>
            <a:r>
              <a:rPr lang="en-US" sz="1600" dirty="0" err="1" smtClean="0">
                <a:solidFill>
                  <a:schemeClr val="accent1"/>
                </a:solidFill>
              </a:rPr>
              <a:t>Landolfi</a:t>
            </a:r>
            <a:r>
              <a:rPr lang="en-US" sz="1600" dirty="0" smtClean="0">
                <a:solidFill>
                  <a:schemeClr val="accent1"/>
                </a:solidFill>
              </a:rPr>
              <a:t> (2004) </a:t>
            </a:r>
            <a:r>
              <a:rPr lang="en-US" sz="1400" dirty="0" smtClean="0">
                <a:solidFill>
                  <a:schemeClr val="accent1"/>
                </a:solidFill>
              </a:rPr>
              <a:t>Polarization in Spectral lines</a:t>
            </a:r>
            <a:endParaRPr lang="en-US" sz="1400" dirty="0">
              <a:solidFill>
                <a:schemeClr val="accent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506" y="882650"/>
            <a:ext cx="4758794" cy="4572000"/>
          </a:xfrm>
          <a:prstGeom prst="rect">
            <a:avLst/>
          </a:prstGeom>
        </p:spPr>
      </p:pic>
      <p:sp>
        <p:nvSpPr>
          <p:cNvPr id="7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58" y="4158199"/>
            <a:ext cx="4022242" cy="1144051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0" y="5721402"/>
            <a:ext cx="3135202" cy="647648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81" y="2491227"/>
            <a:ext cx="3152619" cy="1287024"/>
          </a:xfrm>
          <a:prstGeom prst="rect">
            <a:avLst/>
          </a:prstGeom>
        </p:spPr>
      </p:pic>
      <p:grpSp>
        <p:nvGrpSpPr>
          <p:cNvPr id="17" name="Grupo 16"/>
          <p:cNvGrpSpPr/>
          <p:nvPr/>
        </p:nvGrpSpPr>
        <p:grpSpPr>
          <a:xfrm>
            <a:off x="469900" y="1111250"/>
            <a:ext cx="3160583" cy="1000029"/>
            <a:chOff x="469900" y="1111250"/>
            <a:chExt cx="3160583" cy="1000029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900" y="1111250"/>
              <a:ext cx="3160583" cy="1000029"/>
            </a:xfrm>
            <a:prstGeom prst="rect">
              <a:avLst/>
            </a:prstGeom>
          </p:spPr>
        </p:pic>
        <p:sp>
          <p:nvSpPr>
            <p:cNvPr id="15" name="CuadroTexto 14"/>
            <p:cNvSpPr txBox="1"/>
            <p:nvPr/>
          </p:nvSpPr>
          <p:spPr>
            <a:xfrm>
              <a:off x="726757" y="1655200"/>
              <a:ext cx="45720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i="1" dirty="0" err="1">
                  <a:latin typeface="Symbol" panose="05050102010706020507" pitchFamily="18" charset="2"/>
                </a:rPr>
                <a:t>r</a:t>
              </a:r>
              <a:r>
                <a:rPr lang="en-US" sz="1400" baseline="-25000" dirty="0" err="1" smtClean="0">
                  <a:latin typeface="Symbol" panose="05050102010706020507" pitchFamily="18" charset="2"/>
                </a:rPr>
                <a:t>a</a:t>
              </a:r>
              <a:r>
                <a:rPr lang="en-US" sz="1400" dirty="0" smtClean="0">
                  <a:latin typeface="Symbol" panose="05050102010706020507" pitchFamily="18" charset="2"/>
                </a:rPr>
                <a:t>=</a:t>
              </a:r>
              <a:endParaRPr lang="en-US" sz="1400" dirty="0">
                <a:latin typeface="Symbol" panose="05050102010706020507" pitchFamily="18" charset="2"/>
              </a:endParaRPr>
            </a:p>
          </p:txBody>
        </p:sp>
        <p:sp>
          <p:nvSpPr>
            <p:cNvPr id="16" name="CuadroTexto 15"/>
            <p:cNvSpPr txBox="1"/>
            <p:nvPr/>
          </p:nvSpPr>
          <p:spPr>
            <a:xfrm>
              <a:off x="698500" y="1111250"/>
              <a:ext cx="53340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i="1" dirty="0" smtClean="0">
                  <a:latin typeface="Symbol" panose="05050102010706020507" pitchFamily="18" charset="2"/>
                </a:rPr>
                <a:t>h</a:t>
              </a:r>
              <a:r>
                <a:rPr lang="en-US" sz="1400" baseline="-25000" dirty="0" smtClean="0">
                  <a:latin typeface="Symbol" panose="05050102010706020507" pitchFamily="18" charset="2"/>
                </a:rPr>
                <a:t>a</a:t>
              </a:r>
              <a:r>
                <a:rPr lang="en-US" sz="1400" dirty="0" smtClean="0">
                  <a:latin typeface="Symbol" panose="05050102010706020507" pitchFamily="18" charset="2"/>
                </a:rPr>
                <a:t>=</a:t>
              </a:r>
              <a:endParaRPr lang="en-US" sz="1400" dirty="0">
                <a:latin typeface="Symbol" panose="05050102010706020507" pitchFamily="18" charset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0361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5956300" y="6335296"/>
            <a:ext cx="441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Landi</a:t>
            </a:r>
            <a:r>
              <a:rPr lang="en-US" sz="1600" dirty="0" smtClean="0"/>
              <a:t> </a:t>
            </a:r>
            <a:r>
              <a:rPr lang="en-US" sz="1600" dirty="0" err="1" smtClean="0"/>
              <a:t>Degl’Innocenti</a:t>
            </a:r>
            <a:r>
              <a:rPr lang="en-US" sz="1600" dirty="0" smtClean="0"/>
              <a:t> &amp;</a:t>
            </a:r>
            <a:r>
              <a:rPr lang="en-US" sz="1600" dirty="0"/>
              <a:t> </a:t>
            </a:r>
            <a:r>
              <a:rPr lang="en-US" sz="1600" dirty="0" err="1"/>
              <a:t>Landi</a:t>
            </a:r>
            <a:r>
              <a:rPr lang="en-US" sz="1600" dirty="0"/>
              <a:t> </a:t>
            </a:r>
            <a:r>
              <a:rPr lang="en-US" sz="1600" dirty="0" err="1" smtClean="0"/>
              <a:t>Degl’Innocenti</a:t>
            </a:r>
            <a:r>
              <a:rPr lang="en-US" sz="1600" dirty="0" smtClean="0"/>
              <a:t> (1981) </a:t>
            </a:r>
            <a:endParaRPr lang="en-US" sz="16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506" y="882650"/>
            <a:ext cx="4758794" cy="4572000"/>
          </a:xfrm>
          <a:prstGeom prst="rect">
            <a:avLst/>
          </a:prstGeom>
        </p:spPr>
      </p:pic>
      <p:sp>
        <p:nvSpPr>
          <p:cNvPr id="7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1101821"/>
            <a:ext cx="2438095" cy="77142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00" y="5302250"/>
            <a:ext cx="3180952" cy="904762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" y="6750117"/>
            <a:ext cx="1504762" cy="533333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224" y="1587774"/>
            <a:ext cx="5180952" cy="4380952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0" y="6559602"/>
            <a:ext cx="2028571" cy="419048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43" y="2025650"/>
            <a:ext cx="2542857" cy="10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4917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615142" y="5607050"/>
            <a:ext cx="3055158" cy="381000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ángulo 5"/>
          <p:cNvSpPr/>
          <p:nvPr/>
        </p:nvSpPr>
        <p:spPr>
          <a:xfrm>
            <a:off x="615142" y="1339850"/>
            <a:ext cx="2216958" cy="381000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560"/>
              </a:spcBef>
            </a:pPr>
            <a:r>
              <a:rPr sz="3100" dirty="0">
                <a:solidFill>
                  <a:srgbClr val="FFFFFF"/>
                </a:solidFill>
              </a:rPr>
              <a:t>Outline</a:t>
            </a:r>
            <a:endParaRPr sz="3100" dirty="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15142" y="1339850"/>
            <a:ext cx="9464040" cy="46935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88290" algn="l"/>
                <a:tab pos="288925" algn="l"/>
              </a:tabLst>
            </a:pPr>
            <a:r>
              <a:rPr lang="es-ES" sz="2250" spc="15" dirty="0" smtClean="0">
                <a:solidFill>
                  <a:schemeClr val="bg1"/>
                </a:solidFill>
                <a:latin typeface="Arial"/>
                <a:cs typeface="Arial"/>
              </a:rPr>
              <a:t>PART 1: </a:t>
            </a:r>
            <a:r>
              <a:rPr lang="es-ES" sz="2250" spc="15" dirty="0" err="1" smtClean="0">
                <a:solidFill>
                  <a:schemeClr val="bg1"/>
                </a:solidFill>
                <a:latin typeface="Arial"/>
                <a:cs typeface="Arial"/>
              </a:rPr>
              <a:t>Theory</a:t>
            </a:r>
            <a:endParaRPr lang="es-ES" sz="2250" spc="15" dirty="0" smtClean="0">
              <a:solidFill>
                <a:schemeClr val="bg1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tabLst>
                <a:tab pos="288290" algn="l"/>
                <a:tab pos="288925" algn="l"/>
              </a:tabLst>
            </a:pPr>
            <a:endParaRPr lang="es-ES" sz="2250" spc="15" dirty="0" smtClean="0">
              <a:latin typeface="Arial"/>
              <a:cs typeface="Arial"/>
            </a:endParaRPr>
          </a:p>
          <a:p>
            <a:pPr marL="927100" lvl="2">
              <a:lnSpc>
                <a:spcPct val="150000"/>
              </a:lnSpc>
              <a:tabLst>
                <a:tab pos="288290" algn="l"/>
                <a:tab pos="288925" algn="l"/>
              </a:tabLst>
            </a:pPr>
            <a:r>
              <a:rPr lang="es-ES" sz="2250" spc="15" dirty="0" smtClean="0">
                <a:latin typeface="Arial"/>
                <a:cs typeface="Arial"/>
              </a:rPr>
              <a:t>1. </a:t>
            </a:r>
            <a:r>
              <a:rPr lang="es-ES" sz="2250" spc="15" dirty="0" err="1" smtClean="0">
                <a:latin typeface="Arial"/>
                <a:cs typeface="Arial"/>
              </a:rPr>
              <a:t>The</a:t>
            </a:r>
            <a:r>
              <a:rPr lang="es-ES" sz="2250" spc="15" dirty="0" smtClean="0">
                <a:latin typeface="Arial"/>
                <a:cs typeface="Arial"/>
              </a:rPr>
              <a:t> RTE: formal </a:t>
            </a:r>
            <a:r>
              <a:rPr lang="es-ES" sz="2250" spc="15" dirty="0" err="1" smtClean="0">
                <a:latin typeface="Arial"/>
                <a:cs typeface="Arial"/>
              </a:rPr>
              <a:t>solution</a:t>
            </a:r>
            <a:r>
              <a:rPr lang="es-ES" sz="2250" spc="15" dirty="0" smtClean="0">
                <a:latin typeface="Arial"/>
                <a:cs typeface="Arial"/>
              </a:rPr>
              <a:t> &amp; </a:t>
            </a:r>
            <a:r>
              <a:rPr lang="es-ES" sz="2250" spc="15" dirty="0" err="1" smtClean="0">
                <a:latin typeface="Arial"/>
                <a:cs typeface="Arial"/>
              </a:rPr>
              <a:t>approximations</a:t>
            </a:r>
            <a:endParaRPr lang="es-ES" sz="2250" spc="15" dirty="0" smtClean="0">
              <a:latin typeface="Arial"/>
              <a:cs typeface="Arial"/>
            </a:endParaRPr>
          </a:p>
          <a:p>
            <a:pPr marL="927100" lvl="2">
              <a:lnSpc>
                <a:spcPct val="150000"/>
              </a:lnSpc>
              <a:tabLst>
                <a:tab pos="288290" algn="l"/>
                <a:tab pos="288925" algn="l"/>
              </a:tabLst>
            </a:pPr>
            <a:r>
              <a:rPr lang="es-ES" sz="2250" spc="15" dirty="0" smtClean="0">
                <a:latin typeface="Arial"/>
                <a:cs typeface="Arial"/>
              </a:rPr>
              <a:t>2. </a:t>
            </a:r>
            <a:r>
              <a:rPr lang="es-ES" sz="2250" spc="15" dirty="0" err="1" smtClean="0">
                <a:latin typeface="Arial"/>
                <a:cs typeface="Arial"/>
              </a:rPr>
              <a:t>The</a:t>
            </a:r>
            <a:r>
              <a:rPr lang="es-ES" sz="2250" spc="15" dirty="0" smtClean="0">
                <a:latin typeface="Arial"/>
                <a:cs typeface="Arial"/>
              </a:rPr>
              <a:t> Response </a:t>
            </a:r>
            <a:r>
              <a:rPr lang="es-ES" sz="2250" spc="15" dirty="0" err="1" smtClean="0">
                <a:latin typeface="Arial"/>
                <a:cs typeface="Arial"/>
              </a:rPr>
              <a:t>Functions</a:t>
            </a:r>
            <a:endParaRPr lang="es-ES" sz="2250" spc="15" dirty="0" smtClean="0">
              <a:latin typeface="Arial"/>
              <a:cs typeface="Arial"/>
            </a:endParaRPr>
          </a:p>
          <a:p>
            <a:pPr marL="927100" lvl="2">
              <a:lnSpc>
                <a:spcPct val="150000"/>
              </a:lnSpc>
              <a:tabLst>
                <a:tab pos="288290" algn="l"/>
                <a:tab pos="288925" algn="l"/>
              </a:tabLst>
            </a:pPr>
            <a:r>
              <a:rPr lang="es-ES" sz="2250" spc="15" dirty="0" smtClean="0">
                <a:latin typeface="Arial"/>
                <a:cs typeface="Arial"/>
              </a:rPr>
              <a:t>3. </a:t>
            </a:r>
            <a:r>
              <a:rPr sz="2250" spc="15" dirty="0" smtClean="0">
                <a:latin typeface="Arial"/>
                <a:cs typeface="Arial"/>
              </a:rPr>
              <a:t>What </a:t>
            </a:r>
            <a:r>
              <a:rPr sz="2250" spc="5" dirty="0">
                <a:latin typeface="Arial"/>
                <a:cs typeface="Arial"/>
              </a:rPr>
              <a:t>is </a:t>
            </a:r>
            <a:r>
              <a:rPr sz="2250" spc="10" dirty="0">
                <a:latin typeface="Arial"/>
                <a:cs typeface="Arial"/>
              </a:rPr>
              <a:t>an </a:t>
            </a:r>
            <a:r>
              <a:rPr sz="2250" spc="5" dirty="0">
                <a:latin typeface="Arial"/>
                <a:cs typeface="Arial"/>
              </a:rPr>
              <a:t>inversion</a:t>
            </a:r>
            <a:r>
              <a:rPr sz="2250" spc="-40" dirty="0">
                <a:latin typeface="Arial"/>
                <a:cs typeface="Arial"/>
              </a:rPr>
              <a:t> </a:t>
            </a:r>
            <a:r>
              <a:rPr sz="2250" spc="10" dirty="0">
                <a:latin typeface="Arial"/>
                <a:cs typeface="Arial"/>
              </a:rPr>
              <a:t>technique</a:t>
            </a:r>
            <a:r>
              <a:rPr sz="2250" spc="10" dirty="0" smtClean="0">
                <a:latin typeface="Arial"/>
                <a:cs typeface="Arial"/>
              </a:rPr>
              <a:t>?</a:t>
            </a:r>
            <a:r>
              <a:rPr lang="en-US" sz="2250" spc="10" dirty="0">
                <a:latin typeface="Arial"/>
                <a:cs typeface="Arial"/>
              </a:rPr>
              <a:t> How </a:t>
            </a:r>
            <a:r>
              <a:rPr lang="en-US" sz="2250" spc="10" dirty="0" smtClean="0">
                <a:latin typeface="Arial"/>
                <a:cs typeface="Arial"/>
              </a:rPr>
              <a:t>does it</a:t>
            </a:r>
            <a:r>
              <a:rPr lang="en-US" sz="2250" spc="-55" dirty="0" smtClean="0">
                <a:latin typeface="Arial"/>
                <a:cs typeface="Arial"/>
              </a:rPr>
              <a:t> </a:t>
            </a:r>
            <a:r>
              <a:rPr lang="en-US" sz="2250" spc="5" dirty="0">
                <a:latin typeface="Arial"/>
                <a:cs typeface="Arial"/>
              </a:rPr>
              <a:t>work</a:t>
            </a:r>
            <a:r>
              <a:rPr lang="en-US" sz="2250" spc="5" dirty="0" smtClean="0">
                <a:latin typeface="Arial"/>
                <a:cs typeface="Arial"/>
              </a:rPr>
              <a:t>?</a:t>
            </a:r>
          </a:p>
          <a:p>
            <a:pPr marL="927100" lvl="2">
              <a:lnSpc>
                <a:spcPct val="150000"/>
              </a:lnSpc>
              <a:spcBef>
                <a:spcPts val="610"/>
              </a:spcBef>
              <a:tabLst>
                <a:tab pos="288290" algn="l"/>
                <a:tab pos="288925" algn="l"/>
              </a:tabLst>
            </a:pPr>
            <a:r>
              <a:rPr lang="es-ES" sz="2250" spc="10" dirty="0" smtClean="0">
                <a:latin typeface="Arial"/>
                <a:cs typeface="Arial"/>
              </a:rPr>
              <a:t>4. </a:t>
            </a:r>
            <a:r>
              <a:rPr lang="es-ES" sz="2250" spc="10" dirty="0" err="1" smtClean="0">
                <a:latin typeface="Arial"/>
                <a:cs typeface="Arial"/>
              </a:rPr>
              <a:t>The</a:t>
            </a:r>
            <a:r>
              <a:rPr lang="es-ES" sz="2250" spc="10" dirty="0" smtClean="0">
                <a:latin typeface="Arial"/>
                <a:cs typeface="Arial"/>
              </a:rPr>
              <a:t> SIR </a:t>
            </a:r>
            <a:r>
              <a:rPr lang="es-ES" sz="2250" spc="10" dirty="0" err="1" smtClean="0">
                <a:latin typeface="Arial"/>
                <a:cs typeface="Arial"/>
              </a:rPr>
              <a:t>code</a:t>
            </a:r>
            <a:r>
              <a:rPr lang="es-ES" sz="2250" spc="10" dirty="0" smtClean="0">
                <a:latin typeface="Arial"/>
                <a:cs typeface="Arial"/>
              </a:rPr>
              <a:t>.</a:t>
            </a:r>
          </a:p>
          <a:p>
            <a:pPr marL="927100" lvl="2">
              <a:lnSpc>
                <a:spcPct val="150000"/>
              </a:lnSpc>
              <a:spcBef>
                <a:spcPts val="610"/>
              </a:spcBef>
              <a:tabLst>
                <a:tab pos="288290" algn="l"/>
                <a:tab pos="288925" algn="l"/>
              </a:tabLst>
            </a:pPr>
            <a:r>
              <a:rPr lang="es-ES" sz="2250" spc="10" dirty="0" smtClean="0">
                <a:latin typeface="Arial"/>
                <a:cs typeface="Arial"/>
              </a:rPr>
              <a:t>5. </a:t>
            </a:r>
            <a:r>
              <a:rPr lang="es-ES" sz="2250" spc="10" dirty="0" err="1" smtClean="0">
                <a:latin typeface="Arial"/>
                <a:cs typeface="Arial"/>
              </a:rPr>
              <a:t>How</a:t>
            </a:r>
            <a:r>
              <a:rPr lang="es-ES" sz="2250" spc="10" dirty="0" smtClean="0">
                <a:latin typeface="Arial"/>
                <a:cs typeface="Arial"/>
              </a:rPr>
              <a:t> to </a:t>
            </a:r>
            <a:r>
              <a:rPr lang="es-ES" sz="2250" spc="10" dirty="0" err="1" smtClean="0">
                <a:latin typeface="Arial"/>
                <a:cs typeface="Arial"/>
              </a:rPr>
              <a:t>choose</a:t>
            </a:r>
            <a:r>
              <a:rPr lang="es-ES" sz="2250" spc="10" dirty="0" smtClean="0">
                <a:latin typeface="Arial"/>
                <a:cs typeface="Arial"/>
              </a:rPr>
              <a:t> </a:t>
            </a:r>
            <a:r>
              <a:rPr lang="es-ES" sz="2250" spc="10" dirty="0" err="1" smtClean="0">
                <a:latin typeface="Arial"/>
                <a:cs typeface="Arial"/>
              </a:rPr>
              <a:t>an</a:t>
            </a:r>
            <a:r>
              <a:rPr lang="es-ES" sz="2250" spc="10" dirty="0" smtClean="0">
                <a:latin typeface="Arial"/>
                <a:cs typeface="Arial"/>
              </a:rPr>
              <a:t> </a:t>
            </a:r>
            <a:r>
              <a:rPr lang="es-ES" sz="2250" spc="10" dirty="0" err="1" smtClean="0">
                <a:latin typeface="Arial"/>
                <a:cs typeface="Arial"/>
              </a:rPr>
              <a:t>inversion</a:t>
            </a:r>
            <a:r>
              <a:rPr lang="es-ES" sz="2250" spc="10" dirty="0" smtClean="0">
                <a:latin typeface="Arial"/>
                <a:cs typeface="Arial"/>
              </a:rPr>
              <a:t> </a:t>
            </a:r>
            <a:r>
              <a:rPr lang="es-ES" sz="2250" spc="10" dirty="0" err="1" smtClean="0">
                <a:latin typeface="Arial"/>
                <a:cs typeface="Arial"/>
              </a:rPr>
              <a:t>technique</a:t>
            </a:r>
            <a:r>
              <a:rPr lang="es-ES" sz="2250" spc="10" dirty="0" smtClean="0">
                <a:latin typeface="Arial"/>
                <a:cs typeface="Arial"/>
              </a:rPr>
              <a:t>?</a:t>
            </a:r>
          </a:p>
          <a:p>
            <a:pPr marL="927100" lvl="2">
              <a:lnSpc>
                <a:spcPct val="150000"/>
              </a:lnSpc>
              <a:tabLst>
                <a:tab pos="288290" algn="l"/>
                <a:tab pos="288925" algn="l"/>
              </a:tabLst>
            </a:pPr>
            <a:r>
              <a:rPr lang="es-ES" sz="2250" spc="10" dirty="0" smtClean="0">
                <a:latin typeface="Arial"/>
                <a:cs typeface="Arial"/>
              </a:rPr>
              <a:t>6. </a:t>
            </a:r>
            <a:r>
              <a:rPr sz="2250" spc="10" dirty="0" smtClean="0">
                <a:latin typeface="Arial"/>
                <a:cs typeface="Arial"/>
              </a:rPr>
              <a:t>Running</a:t>
            </a:r>
            <a:r>
              <a:rPr sz="2250" spc="-90" dirty="0" smtClean="0">
                <a:latin typeface="Arial"/>
                <a:cs typeface="Arial"/>
              </a:rPr>
              <a:t> </a:t>
            </a:r>
            <a:r>
              <a:rPr sz="2250" spc="15" dirty="0" smtClean="0">
                <a:latin typeface="Arial"/>
                <a:cs typeface="Arial"/>
              </a:rPr>
              <a:t>SIR</a:t>
            </a:r>
            <a:endParaRPr lang="es-ES" sz="2250" spc="15" dirty="0" smtClean="0">
              <a:latin typeface="Arial"/>
              <a:cs typeface="Arial"/>
            </a:endParaRPr>
          </a:p>
          <a:p>
            <a:pPr marL="927100" lvl="2">
              <a:tabLst>
                <a:tab pos="288290" algn="l"/>
                <a:tab pos="288925" algn="l"/>
              </a:tabLst>
            </a:pPr>
            <a:endParaRPr sz="18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85"/>
              </a:spcBef>
              <a:tabLst>
                <a:tab pos="288290" algn="l"/>
                <a:tab pos="288925" algn="l"/>
              </a:tabLst>
            </a:pPr>
            <a:r>
              <a:rPr lang="es-ES" sz="2400" spc="15" dirty="0">
                <a:solidFill>
                  <a:schemeClr val="bg1"/>
                </a:solidFill>
                <a:latin typeface="Arial"/>
                <a:cs typeface="Arial"/>
              </a:rPr>
              <a:t>PART </a:t>
            </a:r>
            <a:r>
              <a:rPr lang="es-ES" sz="2400" spc="15" dirty="0" smtClean="0">
                <a:solidFill>
                  <a:schemeClr val="bg1"/>
                </a:solidFill>
                <a:latin typeface="Arial"/>
                <a:cs typeface="Arial"/>
              </a:rPr>
              <a:t>2: </a:t>
            </a:r>
            <a:r>
              <a:rPr sz="2250" spc="15" dirty="0" smtClean="0">
                <a:solidFill>
                  <a:schemeClr val="bg1"/>
                </a:solidFill>
                <a:latin typeface="Arial"/>
                <a:cs typeface="Arial"/>
              </a:rPr>
              <a:t>SIR</a:t>
            </a:r>
            <a:r>
              <a:rPr sz="2250" spc="-75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sz="2250" spc="5" dirty="0">
                <a:solidFill>
                  <a:schemeClr val="bg1"/>
                </a:solidFill>
                <a:latin typeface="Arial"/>
                <a:cs typeface="Arial"/>
              </a:rPr>
              <a:t>exercises</a:t>
            </a:r>
            <a:endParaRPr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632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4440513"/>
              </p:ext>
            </p:extLst>
          </p:nvPr>
        </p:nvGraphicFramePr>
        <p:xfrm>
          <a:off x="584200" y="1081088"/>
          <a:ext cx="2430463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21" name="Ecuación" r:id="rId4" imgW="1015920" imgH="457200" progId="Equation.3">
                  <p:embed/>
                </p:oleObj>
              </mc:Choice>
              <mc:Fallback>
                <p:oleObj name="Ecuación" r:id="rId4" imgW="101592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4200" y="1081088"/>
                        <a:ext cx="2430463" cy="1093787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0433709"/>
              </p:ext>
            </p:extLst>
          </p:nvPr>
        </p:nvGraphicFramePr>
        <p:xfrm>
          <a:off x="528638" y="2322513"/>
          <a:ext cx="2033587" cy="1323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22" name="Ecuación" r:id="rId6" imgW="761760" imgH="495000" progId="Equation.3">
                  <p:embed/>
                </p:oleObj>
              </mc:Choice>
              <mc:Fallback>
                <p:oleObj name="Ecuación" r:id="rId6" imgW="761760" imgH="49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8638" y="2322513"/>
                        <a:ext cx="2033587" cy="1323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439672"/>
              </p:ext>
            </p:extLst>
          </p:nvPr>
        </p:nvGraphicFramePr>
        <p:xfrm>
          <a:off x="546100" y="5241925"/>
          <a:ext cx="5378450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23" name="Ecuación" r:id="rId8" imgW="2158920" imgH="330120" progId="Equation.3">
                  <p:embed/>
                </p:oleObj>
              </mc:Choice>
              <mc:Fallback>
                <p:oleObj name="Ecuación" r:id="rId8" imgW="215892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46100" y="5241925"/>
                        <a:ext cx="5378450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357650"/>
              </p:ext>
            </p:extLst>
          </p:nvPr>
        </p:nvGraphicFramePr>
        <p:xfrm>
          <a:off x="8394700" y="1187450"/>
          <a:ext cx="19812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24" name="Ecuación" r:id="rId10" imgW="990360" imgH="431640" progId="Equation.3">
                  <p:embed/>
                </p:oleObj>
              </mc:Choice>
              <mc:Fallback>
                <p:oleObj name="Ecuación" r:id="rId10" imgW="99036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394700" y="1187450"/>
                        <a:ext cx="1981200" cy="838200"/>
                      </a:xfrm>
                      <a:prstGeom prst="rect">
                        <a:avLst/>
                      </a:prstGeom>
                      <a:solidFill>
                        <a:schemeClr val="accent1"/>
                      </a:solidFill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0644469"/>
              </p:ext>
            </p:extLst>
          </p:nvPr>
        </p:nvGraphicFramePr>
        <p:xfrm>
          <a:off x="8470900" y="2485032"/>
          <a:ext cx="1981200" cy="9122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25" name="Ecuación" r:id="rId12" imgW="736560" imgH="431640" progId="Equation.3">
                  <p:embed/>
                </p:oleObj>
              </mc:Choice>
              <mc:Fallback>
                <p:oleObj name="Ecuación" r:id="rId12" imgW="73656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470900" y="2485032"/>
                        <a:ext cx="1981200" cy="912218"/>
                      </a:xfrm>
                      <a:prstGeom prst="rect">
                        <a:avLst/>
                      </a:prstGeom>
                      <a:solidFill>
                        <a:schemeClr val="accent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5067777"/>
              </p:ext>
            </p:extLst>
          </p:nvPr>
        </p:nvGraphicFramePr>
        <p:xfrm>
          <a:off x="8470900" y="3876948"/>
          <a:ext cx="1981200" cy="8157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26" name="Ecuación" r:id="rId14" imgW="799920" imgH="330120" progId="Equation.3">
                  <p:embed/>
                </p:oleObj>
              </mc:Choice>
              <mc:Fallback>
                <p:oleObj name="Ecuación" r:id="rId14" imgW="79992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470900" y="3876948"/>
                        <a:ext cx="1981200" cy="815702"/>
                      </a:xfrm>
                      <a:prstGeom prst="rect">
                        <a:avLst/>
                      </a:prstGeom>
                      <a:solidFill>
                        <a:schemeClr val="accent1"/>
                      </a:solidFill>
                      <a:ln>
                        <a:solidFill>
                          <a:schemeClr val="bg2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8071586"/>
              </p:ext>
            </p:extLst>
          </p:nvPr>
        </p:nvGraphicFramePr>
        <p:xfrm>
          <a:off x="484188" y="3755752"/>
          <a:ext cx="2361422" cy="9146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27" name="Ecuación" r:id="rId16" imgW="850680" imgH="330120" progId="Equation.3">
                  <p:embed/>
                </p:oleObj>
              </mc:Choice>
              <mc:Fallback>
                <p:oleObj name="Ecuación" r:id="rId16" imgW="85068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84188" y="3755752"/>
                        <a:ext cx="2361422" cy="91467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491710"/>
              </p:ext>
            </p:extLst>
          </p:nvPr>
        </p:nvGraphicFramePr>
        <p:xfrm>
          <a:off x="6534150" y="5378450"/>
          <a:ext cx="3917950" cy="617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28" name="Ecuación" r:id="rId18" imgW="2095200" imgH="330120" progId="Equation.3">
                  <p:embed/>
                </p:oleObj>
              </mc:Choice>
              <mc:Fallback>
                <p:oleObj name="Ecuación" r:id="rId18" imgW="209520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534150" y="5378450"/>
                        <a:ext cx="3917950" cy="617244"/>
                      </a:xfrm>
                      <a:prstGeom prst="rect">
                        <a:avLst/>
                      </a:prstGeom>
                      <a:solidFill>
                        <a:schemeClr val="accent1"/>
                      </a:solidFill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  <p:cxnSp>
        <p:nvCxnSpPr>
          <p:cNvPr id="3" name="Conector recto 2"/>
          <p:cNvCxnSpPr/>
          <p:nvPr/>
        </p:nvCxnSpPr>
        <p:spPr>
          <a:xfrm>
            <a:off x="6184900" y="958850"/>
            <a:ext cx="0" cy="5036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8575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to 6"/>
          <p:cNvGraphicFramePr>
            <a:graphicFrameLocks noChangeAspect="1"/>
          </p:cNvGraphicFramePr>
          <p:nvPr>
            <p:extLst/>
          </p:nvPr>
        </p:nvGraphicFramePr>
        <p:xfrm>
          <a:off x="584200" y="1081088"/>
          <a:ext cx="2430463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71" name="Ecuación" r:id="rId4" imgW="1015920" imgH="457200" progId="Equation.3">
                  <p:embed/>
                </p:oleObj>
              </mc:Choice>
              <mc:Fallback>
                <p:oleObj name="Ecuación" r:id="rId4" imgW="101592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4200" y="1081088"/>
                        <a:ext cx="2430463" cy="1093787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833854"/>
              </p:ext>
            </p:extLst>
          </p:nvPr>
        </p:nvGraphicFramePr>
        <p:xfrm>
          <a:off x="698500" y="6438900"/>
          <a:ext cx="3290887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72" name="Ecuación" r:id="rId6" imgW="1320480" imgH="330120" progId="Equation.3">
                  <p:embed/>
                </p:oleObj>
              </mc:Choice>
              <mc:Fallback>
                <p:oleObj name="Ecuación" r:id="rId6" imgW="132048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8500" y="6438900"/>
                        <a:ext cx="3290887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upo 2"/>
          <p:cNvGrpSpPr/>
          <p:nvPr/>
        </p:nvGrpSpPr>
        <p:grpSpPr>
          <a:xfrm>
            <a:off x="608012" y="2330450"/>
            <a:ext cx="7405688" cy="609600"/>
            <a:chOff x="608012" y="2330450"/>
            <a:chExt cx="7405688" cy="609600"/>
          </a:xfrm>
        </p:grpSpPr>
        <p:sp>
          <p:nvSpPr>
            <p:cNvPr id="2" name="CuadroTexto 1"/>
            <p:cNvSpPr txBox="1"/>
            <p:nvPr/>
          </p:nvSpPr>
          <p:spPr>
            <a:xfrm>
              <a:off x="1689100" y="2494518"/>
              <a:ext cx="2514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dirty="0" smtClean="0"/>
                <a:t>epend on atmosphere </a:t>
              </a:r>
              <a:endParaRPr lang="en-US" dirty="0"/>
            </a:p>
          </p:txBody>
        </p:sp>
        <p:graphicFrame>
          <p:nvGraphicFramePr>
            <p:cNvPr id="8" name="Objeto 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37626585"/>
                </p:ext>
              </p:extLst>
            </p:nvPr>
          </p:nvGraphicFramePr>
          <p:xfrm>
            <a:off x="608012" y="2330450"/>
            <a:ext cx="340291" cy="4714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273" name="Ecuación" r:id="rId8" imgW="164880" imgH="228600" progId="Equation.3">
                    <p:embed/>
                  </p:oleObj>
                </mc:Choice>
                <mc:Fallback>
                  <p:oleObj name="Ecuación" r:id="rId8" imgW="164880" imgH="2286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608012" y="2330450"/>
                          <a:ext cx="340291" cy="471487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to 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1400191"/>
                </p:ext>
              </p:extLst>
            </p:nvPr>
          </p:nvGraphicFramePr>
          <p:xfrm>
            <a:off x="1308100" y="2395561"/>
            <a:ext cx="381000" cy="54448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274" name="Ecuación" r:id="rId10" imgW="177480" imgH="253800" progId="Equation.3">
                    <p:embed/>
                  </p:oleObj>
                </mc:Choice>
                <mc:Fallback>
                  <p:oleObj name="Ecuación" r:id="rId10" imgW="177480" imgH="2538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1308100" y="2395561"/>
                          <a:ext cx="381000" cy="544489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CuadroTexto 9"/>
            <p:cNvSpPr txBox="1"/>
            <p:nvPr/>
          </p:nvSpPr>
          <p:spPr>
            <a:xfrm>
              <a:off x="1003300" y="2482850"/>
              <a:ext cx="381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&amp;</a:t>
              </a:r>
              <a:r>
                <a:rPr lang="en-US" dirty="0" smtClean="0"/>
                <a:t> </a:t>
              </a:r>
              <a:endParaRPr lang="en-US" dirty="0"/>
            </a:p>
          </p:txBody>
        </p:sp>
        <p:graphicFrame>
          <p:nvGraphicFramePr>
            <p:cNvPr id="13" name="Objeto 1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282693382"/>
                </p:ext>
              </p:extLst>
            </p:nvPr>
          </p:nvGraphicFramePr>
          <p:xfrm>
            <a:off x="4149725" y="2395538"/>
            <a:ext cx="3863975" cy="5445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275" name="Ecuación" r:id="rId12" imgW="1803240" imgH="253800" progId="Equation.3">
                    <p:embed/>
                  </p:oleObj>
                </mc:Choice>
                <mc:Fallback>
                  <p:oleObj name="Ecuación" r:id="rId12" imgW="1803240" imgH="2538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4149725" y="2395538"/>
                          <a:ext cx="3863975" cy="544512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" name="Grupo 5"/>
          <p:cNvGrpSpPr/>
          <p:nvPr/>
        </p:nvGrpSpPr>
        <p:grpSpPr>
          <a:xfrm>
            <a:off x="596900" y="3135044"/>
            <a:ext cx="8483600" cy="746979"/>
            <a:chOff x="596900" y="3135044"/>
            <a:chExt cx="7950200" cy="746979"/>
          </a:xfrm>
        </p:grpSpPr>
        <p:sp>
          <p:nvSpPr>
            <p:cNvPr id="4" name="CuadroTexto 3"/>
            <p:cNvSpPr txBox="1"/>
            <p:nvPr/>
          </p:nvSpPr>
          <p:spPr>
            <a:xfrm>
              <a:off x="596900" y="3235692"/>
              <a:ext cx="7950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Can we evaluate, in first order, how much change        when we perturb   </a:t>
              </a:r>
              <a:r>
                <a:rPr lang="en-US" i="1" dirty="0" smtClean="0"/>
                <a:t>x</a:t>
              </a:r>
              <a:r>
                <a:rPr lang="en-US" dirty="0" smtClean="0"/>
                <a:t>=                 ?</a:t>
              </a:r>
              <a:endParaRPr lang="en-US" dirty="0"/>
            </a:p>
          </p:txBody>
        </p:sp>
        <p:graphicFrame>
          <p:nvGraphicFramePr>
            <p:cNvPr id="15" name="Objeto 1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03606060"/>
                </p:ext>
              </p:extLst>
            </p:nvPr>
          </p:nvGraphicFramePr>
          <p:xfrm>
            <a:off x="5048060" y="3135044"/>
            <a:ext cx="322310" cy="49080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276" name="Ecuación" r:id="rId14" imgW="164880" imgH="253800" progId="Equation.3">
                    <p:embed/>
                  </p:oleObj>
                </mc:Choice>
                <mc:Fallback>
                  <p:oleObj name="Ecuación" r:id="rId14" imgW="164880" imgH="2538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5048060" y="3135044"/>
                          <a:ext cx="322310" cy="490806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6" name="Objeto 1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48277840"/>
                </p:ext>
              </p:extLst>
            </p:nvPr>
          </p:nvGraphicFramePr>
          <p:xfrm>
            <a:off x="7261738" y="3168650"/>
            <a:ext cx="792146" cy="4651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277" name="Ecuación" r:id="rId16" imgW="406080" imgH="241200" progId="Equation.3">
                    <p:embed/>
                  </p:oleObj>
                </mc:Choice>
                <mc:Fallback>
                  <p:oleObj name="Ecuación" r:id="rId16" imgW="406080" imgH="241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7261738" y="3168650"/>
                          <a:ext cx="792146" cy="465137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7" name="Objeto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3215729"/>
              </p:ext>
            </p:extLst>
          </p:nvPr>
        </p:nvGraphicFramePr>
        <p:xfrm>
          <a:off x="652463" y="3827463"/>
          <a:ext cx="6592887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78" name="Ecuación" r:id="rId18" imgW="2755800" imgH="457200" progId="Equation.3">
                  <p:embed/>
                </p:oleObj>
              </mc:Choice>
              <mc:Fallback>
                <p:oleObj name="Ecuación" r:id="rId18" imgW="2755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52463" y="3827463"/>
                        <a:ext cx="6592887" cy="1093787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o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7573614"/>
              </p:ext>
            </p:extLst>
          </p:nvPr>
        </p:nvGraphicFramePr>
        <p:xfrm>
          <a:off x="636588" y="5122863"/>
          <a:ext cx="3221037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79" name="Ecuación" r:id="rId20" imgW="1346040" imgH="457200" progId="Equation.3">
                  <p:embed/>
                </p:oleObj>
              </mc:Choice>
              <mc:Fallback>
                <p:oleObj name="Ecuación" r:id="rId20" imgW="134604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36588" y="5122863"/>
                        <a:ext cx="3221037" cy="1093787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to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7900329"/>
              </p:ext>
            </p:extLst>
          </p:nvPr>
        </p:nvGraphicFramePr>
        <p:xfrm>
          <a:off x="6638925" y="5227638"/>
          <a:ext cx="3889375" cy="760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80" name="Ecuación" r:id="rId22" imgW="1625400" imgH="317160" progId="Equation.3">
                  <p:embed/>
                </p:oleObj>
              </mc:Choice>
              <mc:Fallback>
                <p:oleObj name="Ecuación" r:id="rId22" imgW="1625400" imgH="3171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638925" y="5227638"/>
                        <a:ext cx="3889375" cy="760412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4" name="Grupo 33"/>
          <p:cNvGrpSpPr/>
          <p:nvPr/>
        </p:nvGrpSpPr>
        <p:grpSpPr>
          <a:xfrm>
            <a:off x="7823200" y="4311650"/>
            <a:ext cx="2628900" cy="1778773"/>
            <a:chOff x="7823200" y="4311650"/>
            <a:chExt cx="2628900" cy="1778773"/>
          </a:xfrm>
        </p:grpSpPr>
        <p:graphicFrame>
          <p:nvGraphicFramePr>
            <p:cNvPr id="19" name="Objeto 1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769726567"/>
                </p:ext>
              </p:extLst>
            </p:nvPr>
          </p:nvGraphicFramePr>
          <p:xfrm>
            <a:off x="7823200" y="4311650"/>
            <a:ext cx="1104900" cy="6635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281" name="Ecuación" r:id="rId24" imgW="761760" imgH="457200" progId="Equation.3">
                    <p:embed/>
                  </p:oleObj>
                </mc:Choice>
                <mc:Fallback>
                  <p:oleObj name="Ecuación" r:id="rId24" imgW="76176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7823200" y="4311650"/>
                          <a:ext cx="1104900" cy="663517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" name="Objeto 2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7782820"/>
                </p:ext>
              </p:extLst>
            </p:nvPr>
          </p:nvGraphicFramePr>
          <p:xfrm>
            <a:off x="9240838" y="4311650"/>
            <a:ext cx="1012825" cy="6080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282" name="Ecuación" r:id="rId26" imgW="698400" imgH="419040" progId="Equation.3">
                    <p:embed/>
                  </p:oleObj>
                </mc:Choice>
                <mc:Fallback>
                  <p:oleObj name="Ecuación" r:id="rId26" imgW="698400" imgH="41904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27"/>
                        <a:stretch>
                          <a:fillRect/>
                        </a:stretch>
                      </p:blipFill>
                      <p:spPr>
                        <a:xfrm>
                          <a:off x="9240838" y="4311650"/>
                          <a:ext cx="1012825" cy="608012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33" name="Grupo 32"/>
            <p:cNvGrpSpPr/>
            <p:nvPr/>
          </p:nvGrpSpPr>
          <p:grpSpPr>
            <a:xfrm>
              <a:off x="7977187" y="4768850"/>
              <a:ext cx="2474913" cy="1321573"/>
              <a:chOff x="7977187" y="4768850"/>
              <a:chExt cx="2474913" cy="1321573"/>
            </a:xfrm>
          </p:grpSpPr>
          <p:grpSp>
            <p:nvGrpSpPr>
              <p:cNvPr id="31" name="Grupo 30"/>
              <p:cNvGrpSpPr/>
              <p:nvPr/>
            </p:nvGrpSpPr>
            <p:grpSpPr>
              <a:xfrm>
                <a:off x="7977187" y="4841687"/>
                <a:ext cx="457200" cy="1243529"/>
                <a:chOff x="7977187" y="4841687"/>
                <a:chExt cx="457200" cy="1243529"/>
              </a:xfrm>
            </p:grpSpPr>
            <p:sp>
              <p:nvSpPr>
                <p:cNvPr id="5" name="Elipse 4"/>
                <p:cNvSpPr/>
                <p:nvPr/>
              </p:nvSpPr>
              <p:spPr>
                <a:xfrm>
                  <a:off x="7977187" y="5220843"/>
                  <a:ext cx="457200" cy="864373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2" name="Conector recto de flecha 21"/>
                <p:cNvCxnSpPr>
                  <a:stCxn id="5" idx="0"/>
                </p:cNvCxnSpPr>
                <p:nvPr/>
              </p:nvCxnSpPr>
              <p:spPr>
                <a:xfrm flipH="1" flipV="1">
                  <a:off x="8089130" y="4841687"/>
                  <a:ext cx="116657" cy="37915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Grupo 31"/>
              <p:cNvGrpSpPr/>
              <p:nvPr/>
            </p:nvGrpSpPr>
            <p:grpSpPr>
              <a:xfrm>
                <a:off x="9461500" y="4768850"/>
                <a:ext cx="990600" cy="1321573"/>
                <a:chOff x="9461500" y="4768850"/>
                <a:chExt cx="990600" cy="1321573"/>
              </a:xfrm>
            </p:grpSpPr>
            <p:sp>
              <p:nvSpPr>
                <p:cNvPr id="26" name="Elipse 25"/>
                <p:cNvSpPr/>
                <p:nvPr/>
              </p:nvSpPr>
              <p:spPr>
                <a:xfrm>
                  <a:off x="9994900" y="5226050"/>
                  <a:ext cx="457200" cy="864373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Conector recto de flecha 26"/>
                <p:cNvCxnSpPr/>
                <p:nvPr/>
              </p:nvCxnSpPr>
              <p:spPr>
                <a:xfrm flipH="1" flipV="1">
                  <a:off x="9461500" y="4768850"/>
                  <a:ext cx="762002" cy="45535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9" name="object 2"/>
          <p:cNvSpPr txBox="1">
            <a:spLocks/>
          </p:cNvSpPr>
          <p:nvPr/>
        </p:nvSpPr>
        <p:spPr>
          <a:xfrm>
            <a:off x="591809" y="188975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lvl="2" algn="just">
              <a:spcBef>
                <a:spcPts val="560"/>
              </a:spcBef>
            </a:pP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2: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Response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Functions</a:t>
            </a:r>
            <a:endParaRPr lang="es-ES" sz="2800" spc="15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3857626" y="1416050"/>
            <a:ext cx="6198224" cy="584775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 smtClean="0"/>
              <a:t>Landi</a:t>
            </a:r>
            <a:r>
              <a:rPr lang="en-US" sz="1600" dirty="0" smtClean="0"/>
              <a:t> </a:t>
            </a:r>
            <a:r>
              <a:rPr lang="en-US" sz="1600" dirty="0" err="1" smtClean="0"/>
              <a:t>Degl’Innocenti</a:t>
            </a:r>
            <a:r>
              <a:rPr lang="en-US" sz="1600" dirty="0" smtClean="0"/>
              <a:t> &amp; </a:t>
            </a:r>
            <a:r>
              <a:rPr lang="en-US" sz="1600" dirty="0" err="1"/>
              <a:t>Landi</a:t>
            </a:r>
            <a:r>
              <a:rPr lang="en-US" sz="1600" dirty="0"/>
              <a:t> </a:t>
            </a:r>
            <a:r>
              <a:rPr lang="en-US" sz="1600" dirty="0" err="1"/>
              <a:t>Degl’Innocenti</a:t>
            </a:r>
            <a:r>
              <a:rPr lang="en-US" sz="1600" dirty="0"/>
              <a:t> </a:t>
            </a:r>
            <a:r>
              <a:rPr lang="en-US" sz="1600" dirty="0" smtClean="0"/>
              <a:t> (1977) A&amp;A 56, 111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Ruiz Cobo &amp; del Toro </a:t>
            </a:r>
            <a:r>
              <a:rPr lang="en-US" sz="1600" dirty="0" err="1" smtClean="0"/>
              <a:t>Iniesta</a:t>
            </a:r>
            <a:r>
              <a:rPr lang="en-US" sz="1600" dirty="0"/>
              <a:t> </a:t>
            </a:r>
            <a:r>
              <a:rPr lang="en-US" sz="1600" dirty="0" smtClean="0"/>
              <a:t>(1994) A&amp;A 283,129</a:t>
            </a:r>
            <a:endParaRPr lang="en-US" sz="1600" dirty="0"/>
          </a:p>
        </p:txBody>
      </p:sp>
      <p:graphicFrame>
        <p:nvGraphicFramePr>
          <p:cNvPr id="12" name="Objeto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7557183"/>
              </p:ext>
            </p:extLst>
          </p:nvPr>
        </p:nvGraphicFramePr>
        <p:xfrm>
          <a:off x="5289550" y="3668713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83" name="Ecuación" r:id="rId28" imgW="114120" imgH="215640" progId="Equation.3">
                  <p:embed/>
                </p:oleObj>
              </mc:Choice>
              <mc:Fallback>
                <p:oleObj name="Ecuación" r:id="rId28" imgW="114120" imgH="215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5289550" y="3668713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8" name="Grupo 27"/>
          <p:cNvGrpSpPr/>
          <p:nvPr/>
        </p:nvGrpSpPr>
        <p:grpSpPr>
          <a:xfrm>
            <a:off x="5679036" y="6250213"/>
            <a:ext cx="4849264" cy="1308708"/>
            <a:chOff x="5679036" y="6250213"/>
            <a:chExt cx="4849264" cy="1308708"/>
          </a:xfrm>
        </p:grpSpPr>
        <p:graphicFrame>
          <p:nvGraphicFramePr>
            <p:cNvPr id="23" name="Objeto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65722530"/>
                </p:ext>
              </p:extLst>
            </p:nvPr>
          </p:nvGraphicFramePr>
          <p:xfrm>
            <a:off x="5679036" y="6273574"/>
            <a:ext cx="4849264" cy="12853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284" name="Ecuación" r:id="rId30" imgW="2108160" imgH="558720" progId="Equation.3">
                    <p:embed/>
                  </p:oleObj>
                </mc:Choice>
                <mc:Fallback>
                  <p:oleObj name="Ecuación" r:id="rId30" imgW="2108160" imgH="55872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1"/>
                        <a:stretch>
                          <a:fillRect/>
                        </a:stretch>
                      </p:blipFill>
                      <p:spPr>
                        <a:xfrm>
                          <a:off x="5679036" y="6273574"/>
                          <a:ext cx="4849264" cy="12853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5" name="Rectángulo 24"/>
            <p:cNvSpPr/>
            <p:nvPr/>
          </p:nvSpPr>
          <p:spPr>
            <a:xfrm>
              <a:off x="6719886" y="6250213"/>
              <a:ext cx="3429002" cy="12853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01464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to 6"/>
          <p:cNvGraphicFramePr>
            <a:graphicFrameLocks noChangeAspect="1"/>
          </p:cNvGraphicFramePr>
          <p:nvPr>
            <p:extLst/>
          </p:nvPr>
        </p:nvGraphicFramePr>
        <p:xfrm>
          <a:off x="584200" y="1081088"/>
          <a:ext cx="2430463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09" name="Ecuación" r:id="rId4" imgW="1015920" imgH="457200" progId="Equation.3">
                  <p:embed/>
                </p:oleObj>
              </mc:Choice>
              <mc:Fallback>
                <p:oleObj name="Ecuación" r:id="rId4" imgW="101592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4200" y="1081088"/>
                        <a:ext cx="2430463" cy="1093787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upo 2"/>
          <p:cNvGrpSpPr/>
          <p:nvPr/>
        </p:nvGrpSpPr>
        <p:grpSpPr>
          <a:xfrm>
            <a:off x="608012" y="2330450"/>
            <a:ext cx="7405688" cy="609600"/>
            <a:chOff x="608012" y="2330450"/>
            <a:chExt cx="7405688" cy="609600"/>
          </a:xfrm>
        </p:grpSpPr>
        <p:sp>
          <p:nvSpPr>
            <p:cNvPr id="2" name="CuadroTexto 1"/>
            <p:cNvSpPr txBox="1"/>
            <p:nvPr/>
          </p:nvSpPr>
          <p:spPr>
            <a:xfrm>
              <a:off x="1689100" y="2494518"/>
              <a:ext cx="2514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dirty="0" smtClean="0"/>
                <a:t>epend on atmosphere </a:t>
              </a:r>
              <a:endParaRPr lang="en-US" dirty="0"/>
            </a:p>
          </p:txBody>
        </p:sp>
        <p:graphicFrame>
          <p:nvGraphicFramePr>
            <p:cNvPr id="8" name="Objeto 7"/>
            <p:cNvGraphicFramePr>
              <a:graphicFrameLocks noChangeAspect="1"/>
            </p:cNvGraphicFramePr>
            <p:nvPr>
              <p:extLst/>
            </p:nvPr>
          </p:nvGraphicFramePr>
          <p:xfrm>
            <a:off x="608012" y="2330450"/>
            <a:ext cx="340291" cy="4714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110" name="Ecuación" r:id="rId6" imgW="164880" imgH="228600" progId="Equation.3">
                    <p:embed/>
                  </p:oleObj>
                </mc:Choice>
                <mc:Fallback>
                  <p:oleObj name="Ecuación" r:id="rId6" imgW="164880" imgH="2286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608012" y="2330450"/>
                          <a:ext cx="340291" cy="471487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to 8"/>
            <p:cNvGraphicFramePr>
              <a:graphicFrameLocks noChangeAspect="1"/>
            </p:cNvGraphicFramePr>
            <p:nvPr>
              <p:extLst/>
            </p:nvPr>
          </p:nvGraphicFramePr>
          <p:xfrm>
            <a:off x="1308100" y="2395561"/>
            <a:ext cx="381000" cy="54448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111" name="Ecuación" r:id="rId8" imgW="177480" imgH="253800" progId="Equation.3">
                    <p:embed/>
                  </p:oleObj>
                </mc:Choice>
                <mc:Fallback>
                  <p:oleObj name="Ecuación" r:id="rId8" imgW="177480" imgH="2538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1308100" y="2395561"/>
                          <a:ext cx="381000" cy="544489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CuadroTexto 9"/>
            <p:cNvSpPr txBox="1"/>
            <p:nvPr/>
          </p:nvSpPr>
          <p:spPr>
            <a:xfrm>
              <a:off x="1003300" y="2482850"/>
              <a:ext cx="381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&amp;</a:t>
              </a:r>
              <a:r>
                <a:rPr lang="en-US" dirty="0" smtClean="0"/>
                <a:t> </a:t>
              </a:r>
              <a:endParaRPr lang="en-US" dirty="0"/>
            </a:p>
          </p:txBody>
        </p:sp>
        <p:graphicFrame>
          <p:nvGraphicFramePr>
            <p:cNvPr id="13" name="Objeto 12"/>
            <p:cNvGraphicFramePr>
              <a:graphicFrameLocks noChangeAspect="1"/>
            </p:cNvGraphicFramePr>
            <p:nvPr>
              <p:extLst/>
            </p:nvPr>
          </p:nvGraphicFramePr>
          <p:xfrm>
            <a:off x="4149725" y="2395538"/>
            <a:ext cx="3863975" cy="5445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112" name="Ecuación" r:id="rId10" imgW="1803240" imgH="253800" progId="Equation.3">
                    <p:embed/>
                  </p:oleObj>
                </mc:Choice>
                <mc:Fallback>
                  <p:oleObj name="Ecuación" r:id="rId10" imgW="1803240" imgH="2538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4149725" y="2395538"/>
                          <a:ext cx="3863975" cy="544512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" name="Grupo 5"/>
          <p:cNvGrpSpPr/>
          <p:nvPr/>
        </p:nvGrpSpPr>
        <p:grpSpPr>
          <a:xfrm>
            <a:off x="596900" y="3135044"/>
            <a:ext cx="8483600" cy="746979"/>
            <a:chOff x="596900" y="3135044"/>
            <a:chExt cx="7950200" cy="746979"/>
          </a:xfrm>
        </p:grpSpPr>
        <p:sp>
          <p:nvSpPr>
            <p:cNvPr id="4" name="CuadroTexto 3"/>
            <p:cNvSpPr txBox="1"/>
            <p:nvPr/>
          </p:nvSpPr>
          <p:spPr>
            <a:xfrm>
              <a:off x="596900" y="3235692"/>
              <a:ext cx="7950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Can we evaluate, in first order, how much change        when we perturb   </a:t>
              </a:r>
              <a:r>
                <a:rPr lang="en-US" i="1" dirty="0" smtClean="0"/>
                <a:t>x</a:t>
              </a:r>
              <a:r>
                <a:rPr lang="en-US" dirty="0" smtClean="0"/>
                <a:t>=                 ?</a:t>
              </a:r>
              <a:endParaRPr lang="en-US" dirty="0"/>
            </a:p>
          </p:txBody>
        </p:sp>
        <p:graphicFrame>
          <p:nvGraphicFramePr>
            <p:cNvPr id="15" name="Objeto 14"/>
            <p:cNvGraphicFramePr>
              <a:graphicFrameLocks noChangeAspect="1"/>
            </p:cNvGraphicFramePr>
            <p:nvPr>
              <p:extLst/>
            </p:nvPr>
          </p:nvGraphicFramePr>
          <p:xfrm>
            <a:off x="5048060" y="3135044"/>
            <a:ext cx="322310" cy="49080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113" name="Ecuación" r:id="rId12" imgW="164880" imgH="253800" progId="Equation.3">
                    <p:embed/>
                  </p:oleObj>
                </mc:Choice>
                <mc:Fallback>
                  <p:oleObj name="Ecuación" r:id="rId12" imgW="164880" imgH="2538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5048060" y="3135044"/>
                          <a:ext cx="322310" cy="490806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6" name="Objeto 15"/>
            <p:cNvGraphicFramePr>
              <a:graphicFrameLocks noChangeAspect="1"/>
            </p:cNvGraphicFramePr>
            <p:nvPr>
              <p:extLst/>
            </p:nvPr>
          </p:nvGraphicFramePr>
          <p:xfrm>
            <a:off x="7261738" y="3168650"/>
            <a:ext cx="792146" cy="4651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114" name="Ecuación" r:id="rId14" imgW="406080" imgH="241200" progId="Equation.3">
                    <p:embed/>
                  </p:oleObj>
                </mc:Choice>
                <mc:Fallback>
                  <p:oleObj name="Ecuación" r:id="rId14" imgW="406080" imgH="241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7261738" y="3168650"/>
                          <a:ext cx="792146" cy="465137"/>
                        </a:xfrm>
                        <a:prstGeom prst="rect">
                          <a:avLst/>
                        </a:prstGeom>
                        <a:ln w="2857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7" name="Objeto 16"/>
          <p:cNvGraphicFramePr>
            <a:graphicFrameLocks noChangeAspect="1"/>
          </p:cNvGraphicFramePr>
          <p:nvPr>
            <p:extLst/>
          </p:nvPr>
        </p:nvGraphicFramePr>
        <p:xfrm>
          <a:off x="652463" y="3827463"/>
          <a:ext cx="6592887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15" name="Ecuación" r:id="rId16" imgW="2755800" imgH="457200" progId="Equation.3">
                  <p:embed/>
                </p:oleObj>
              </mc:Choice>
              <mc:Fallback>
                <p:oleObj name="Ecuación" r:id="rId16" imgW="2755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52463" y="3827463"/>
                        <a:ext cx="6592887" cy="1093787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o 17"/>
          <p:cNvGraphicFramePr>
            <a:graphicFrameLocks noChangeAspect="1"/>
          </p:cNvGraphicFramePr>
          <p:nvPr>
            <p:extLst/>
          </p:nvPr>
        </p:nvGraphicFramePr>
        <p:xfrm>
          <a:off x="636588" y="5122863"/>
          <a:ext cx="3221037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16" name="Ecuación" r:id="rId18" imgW="1346040" imgH="457200" progId="Equation.3">
                  <p:embed/>
                </p:oleObj>
              </mc:Choice>
              <mc:Fallback>
                <p:oleObj name="Ecuación" r:id="rId18" imgW="134604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36588" y="5122863"/>
                        <a:ext cx="3221037" cy="1093787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to 23"/>
          <p:cNvGraphicFramePr>
            <a:graphicFrameLocks noChangeAspect="1"/>
          </p:cNvGraphicFramePr>
          <p:nvPr>
            <p:extLst/>
          </p:nvPr>
        </p:nvGraphicFramePr>
        <p:xfrm>
          <a:off x="6337300" y="6207165"/>
          <a:ext cx="4038600" cy="11933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17" name="Ecuación" r:id="rId20" imgW="1892160" imgH="558720" progId="Equation.3">
                  <p:embed/>
                </p:oleObj>
              </mc:Choice>
              <mc:Fallback>
                <p:oleObj name="Ecuación" r:id="rId20" imgW="1892160" imgH="5587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337300" y="6207165"/>
                        <a:ext cx="4038600" cy="1193319"/>
                      </a:xfrm>
                      <a:prstGeom prst="rect">
                        <a:avLst/>
                      </a:prstGeom>
                      <a:ln w="571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object 2"/>
          <p:cNvSpPr txBox="1">
            <a:spLocks/>
          </p:cNvSpPr>
          <p:nvPr/>
        </p:nvSpPr>
        <p:spPr>
          <a:xfrm>
            <a:off x="591809" y="188975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lvl="2" algn="just">
              <a:spcBef>
                <a:spcPts val="560"/>
              </a:spcBef>
            </a:pP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2: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Response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Functions</a:t>
            </a:r>
            <a:endParaRPr lang="es-ES" sz="2800" spc="15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3857626" y="1416050"/>
            <a:ext cx="6198224" cy="584775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 smtClean="0"/>
              <a:t>Landi</a:t>
            </a:r>
            <a:r>
              <a:rPr lang="en-US" sz="1600" dirty="0" smtClean="0"/>
              <a:t> </a:t>
            </a:r>
            <a:r>
              <a:rPr lang="en-US" sz="1600" dirty="0" err="1" smtClean="0"/>
              <a:t>Degl’Innocenti</a:t>
            </a:r>
            <a:r>
              <a:rPr lang="en-US" sz="1600" dirty="0" smtClean="0"/>
              <a:t> &amp; </a:t>
            </a:r>
            <a:r>
              <a:rPr lang="en-US" sz="1600" dirty="0" err="1"/>
              <a:t>Landi</a:t>
            </a:r>
            <a:r>
              <a:rPr lang="en-US" sz="1600" dirty="0"/>
              <a:t> </a:t>
            </a:r>
            <a:r>
              <a:rPr lang="en-US" sz="1600" dirty="0" err="1"/>
              <a:t>Degl’Innocenti</a:t>
            </a:r>
            <a:r>
              <a:rPr lang="en-US" sz="1600" dirty="0"/>
              <a:t> </a:t>
            </a:r>
            <a:r>
              <a:rPr lang="en-US" sz="1600" dirty="0" smtClean="0"/>
              <a:t> (1977) A&amp;A 56, 111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Ruiz Cobo &amp; del Toro </a:t>
            </a:r>
            <a:r>
              <a:rPr lang="en-US" sz="1600" dirty="0" err="1" smtClean="0"/>
              <a:t>Iniesta</a:t>
            </a:r>
            <a:r>
              <a:rPr lang="en-US" sz="1600" dirty="0"/>
              <a:t> </a:t>
            </a:r>
            <a:r>
              <a:rPr lang="en-US" sz="1600" dirty="0" smtClean="0"/>
              <a:t>(1994) A&amp;A 283,129</a:t>
            </a:r>
            <a:endParaRPr lang="en-US" sz="1600" dirty="0"/>
          </a:p>
        </p:txBody>
      </p:sp>
      <p:graphicFrame>
        <p:nvGraphicFramePr>
          <p:cNvPr id="30" name="Objeto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9827818"/>
              </p:ext>
            </p:extLst>
          </p:nvPr>
        </p:nvGraphicFramePr>
        <p:xfrm>
          <a:off x="698500" y="6445250"/>
          <a:ext cx="5314950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18" name="Ecuación" r:id="rId22" imgW="2133360" imgH="330120" progId="Equation.3">
                  <p:embed/>
                </p:oleObj>
              </mc:Choice>
              <mc:Fallback>
                <p:oleObj name="Ecuación" r:id="rId22" imgW="213336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98500" y="6445250"/>
                        <a:ext cx="5314950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5" name="Grupo 34"/>
          <p:cNvGrpSpPr/>
          <p:nvPr/>
        </p:nvGrpSpPr>
        <p:grpSpPr>
          <a:xfrm>
            <a:off x="6288636" y="4942840"/>
            <a:ext cx="4163464" cy="1058518"/>
            <a:chOff x="5679036" y="6250213"/>
            <a:chExt cx="4849264" cy="1308708"/>
          </a:xfrm>
        </p:grpSpPr>
        <p:graphicFrame>
          <p:nvGraphicFramePr>
            <p:cNvPr id="36" name="Objeto 3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50363583"/>
                </p:ext>
              </p:extLst>
            </p:nvPr>
          </p:nvGraphicFramePr>
          <p:xfrm>
            <a:off x="5679036" y="6273574"/>
            <a:ext cx="4849264" cy="12853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119" name="Ecuación" r:id="rId24" imgW="2108160" imgH="558720" progId="Equation.3">
                    <p:embed/>
                  </p:oleObj>
                </mc:Choice>
                <mc:Fallback>
                  <p:oleObj name="Ecuación" r:id="rId24" imgW="2108160" imgH="55872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5679036" y="6273574"/>
                          <a:ext cx="4849264" cy="12853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7" name="Rectángulo 36"/>
            <p:cNvSpPr/>
            <p:nvPr/>
          </p:nvSpPr>
          <p:spPr>
            <a:xfrm>
              <a:off x="6719886" y="6250213"/>
              <a:ext cx="3429002" cy="12853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55148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00"/>
            <a:ext cx="9828000" cy="7020000"/>
          </a:xfrm>
          <a:prstGeom prst="rect">
            <a:avLst/>
          </a:prstGeom>
        </p:spPr>
      </p:pic>
      <p:sp>
        <p:nvSpPr>
          <p:cNvPr id="4" name="object 2"/>
          <p:cNvSpPr txBox="1">
            <a:spLocks/>
          </p:cNvSpPr>
          <p:nvPr/>
        </p:nvSpPr>
        <p:spPr>
          <a:xfrm>
            <a:off x="591809" y="188975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lvl="2" algn="just">
              <a:spcBef>
                <a:spcPts val="560"/>
              </a:spcBef>
            </a:pP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2: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Response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Functions</a:t>
            </a:r>
            <a:endParaRPr lang="es-ES" sz="2800" spc="15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9258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1700" y="440326"/>
            <a:ext cx="12039600" cy="7020000"/>
          </a:xfrm>
          <a:prstGeom prst="rect">
            <a:avLst/>
          </a:prstGeom>
        </p:spPr>
      </p:pic>
      <p:sp>
        <p:nvSpPr>
          <p:cNvPr id="4" name="object 2"/>
          <p:cNvSpPr txBox="1">
            <a:spLocks/>
          </p:cNvSpPr>
          <p:nvPr/>
        </p:nvSpPr>
        <p:spPr>
          <a:xfrm>
            <a:off x="591809" y="188975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lvl="2" algn="just">
              <a:spcBef>
                <a:spcPts val="560"/>
              </a:spcBef>
            </a:pP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2: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Response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Functions</a:t>
            </a:r>
            <a:endParaRPr lang="es-ES" sz="2800" spc="15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86924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0" y="188976"/>
            <a:ext cx="11518900" cy="7704074"/>
          </a:xfrm>
          <a:prstGeom prst="rect">
            <a:avLst/>
          </a:prstGeom>
        </p:spPr>
      </p:pic>
      <p:sp>
        <p:nvSpPr>
          <p:cNvPr id="4" name="object 2"/>
          <p:cNvSpPr txBox="1">
            <a:spLocks/>
          </p:cNvSpPr>
          <p:nvPr/>
        </p:nvSpPr>
        <p:spPr>
          <a:xfrm>
            <a:off x="591809" y="188975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lvl="2" algn="just">
              <a:spcBef>
                <a:spcPts val="560"/>
              </a:spcBef>
            </a:pP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2: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Response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Functions</a:t>
            </a:r>
            <a:endParaRPr lang="es-ES" sz="2800" spc="15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90430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00"/>
            <a:ext cx="9828000" cy="7020000"/>
          </a:xfrm>
          <a:prstGeom prst="rect">
            <a:avLst/>
          </a:prstGeom>
        </p:spPr>
      </p:pic>
      <p:sp>
        <p:nvSpPr>
          <p:cNvPr id="4" name="object 2"/>
          <p:cNvSpPr txBox="1">
            <a:spLocks/>
          </p:cNvSpPr>
          <p:nvPr/>
        </p:nvSpPr>
        <p:spPr>
          <a:xfrm>
            <a:off x="591809" y="188975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lvl="2" algn="just">
              <a:spcBef>
                <a:spcPts val="560"/>
              </a:spcBef>
            </a:pP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2: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Response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Functions</a:t>
            </a:r>
            <a:endParaRPr lang="es-ES" sz="2800" spc="15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93321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00"/>
            <a:ext cx="9828000" cy="7020000"/>
          </a:xfrm>
          <a:prstGeom prst="rect">
            <a:avLst/>
          </a:prstGeom>
        </p:spPr>
      </p:pic>
      <p:sp>
        <p:nvSpPr>
          <p:cNvPr id="5" name="object 2"/>
          <p:cNvSpPr txBox="1">
            <a:spLocks/>
          </p:cNvSpPr>
          <p:nvPr/>
        </p:nvSpPr>
        <p:spPr>
          <a:xfrm>
            <a:off x="591809" y="188975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lvl="2" algn="just">
              <a:spcBef>
                <a:spcPts val="560"/>
              </a:spcBef>
            </a:pP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2: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Response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Functions</a:t>
            </a:r>
            <a:endParaRPr lang="es-ES" sz="2800" spc="15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76926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8"/>
          <p:cNvSpPr txBox="1">
            <a:spLocks noChangeArrowheads="1"/>
          </p:cNvSpPr>
          <p:nvPr/>
        </p:nvSpPr>
        <p:spPr bwMode="auto">
          <a:xfrm>
            <a:off x="615142" y="1166586"/>
            <a:ext cx="5791568" cy="2975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GB" altLang="en-US" sz="2204" dirty="0"/>
              <a:t>Table of physical magnitudes </a:t>
            </a:r>
            <a:r>
              <a:rPr lang="en-GB" altLang="en-US" sz="2204" dirty="0" smtClean="0"/>
              <a:t> </a:t>
            </a:r>
            <a:endParaRPr lang="en-GB" altLang="en-US" sz="2204" dirty="0"/>
          </a:p>
          <a:p>
            <a:pPr eaLnBrk="0" hangingPunct="0">
              <a:spcBef>
                <a:spcPct val="50000"/>
              </a:spcBef>
            </a:pPr>
            <a:endParaRPr lang="en-GB" altLang="en-US" sz="2204" dirty="0" smtClean="0"/>
          </a:p>
          <a:p>
            <a:pPr eaLnBrk="0" hangingPunct="0">
              <a:spcBef>
                <a:spcPct val="50000"/>
              </a:spcBef>
            </a:pPr>
            <a:r>
              <a:rPr lang="en-GB" altLang="en-US" sz="2204" dirty="0" smtClean="0"/>
              <a:t>+ atomic </a:t>
            </a:r>
            <a:r>
              <a:rPr lang="en-GB" altLang="en-US" sz="2204" dirty="0"/>
              <a:t>parameters</a:t>
            </a:r>
          </a:p>
          <a:p>
            <a:pPr eaLnBrk="0" hangingPunct="0">
              <a:spcBef>
                <a:spcPct val="50000"/>
              </a:spcBef>
            </a:pPr>
            <a:r>
              <a:rPr lang="en-GB" altLang="en-US" sz="2204" dirty="0" smtClean="0"/>
              <a:t>+ scenario</a:t>
            </a:r>
            <a:endParaRPr lang="en-GB" altLang="en-US" sz="2204" dirty="0"/>
          </a:p>
          <a:p>
            <a:pPr eaLnBrk="0" hangingPunct="0">
              <a:spcBef>
                <a:spcPct val="50000"/>
              </a:spcBef>
            </a:pPr>
            <a:r>
              <a:rPr lang="en-GB" altLang="en-US" sz="2204" dirty="0" smtClean="0"/>
              <a:t>+ approximations</a:t>
            </a:r>
          </a:p>
          <a:p>
            <a:pPr eaLnBrk="0" hangingPunct="0">
              <a:spcBef>
                <a:spcPct val="50000"/>
              </a:spcBef>
            </a:pPr>
            <a:r>
              <a:rPr lang="en-GB" altLang="en-US" sz="2204" dirty="0" smtClean="0"/>
              <a:t>+ physical laws</a:t>
            </a:r>
            <a:endParaRPr lang="en-GB" altLang="en-US" sz="2204" dirty="0"/>
          </a:p>
        </p:txBody>
      </p:sp>
      <p:sp>
        <p:nvSpPr>
          <p:cNvPr id="4" name="AutoShape 9"/>
          <p:cNvSpPr>
            <a:spLocks/>
          </p:cNvSpPr>
          <p:nvPr/>
        </p:nvSpPr>
        <p:spPr bwMode="auto">
          <a:xfrm>
            <a:off x="5002247" y="1263650"/>
            <a:ext cx="335844" cy="2899295"/>
          </a:xfrm>
          <a:prstGeom prst="rightBrace">
            <a:avLst>
              <a:gd name="adj1" fmla="val 58420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s-ES_tradnl" altLang="en-US" sz="2204"/>
              <a:t>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499100" y="1873250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Synthesis</a:t>
            </a:r>
            <a:endParaRPr lang="es-ES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s-ES" dirty="0" smtClean="0"/>
              <a:t>(</a:t>
            </a:r>
            <a:r>
              <a:rPr lang="es-ES" dirty="0" err="1" smtClean="0"/>
              <a:t>solving</a:t>
            </a:r>
            <a:r>
              <a:rPr lang="es-ES" dirty="0" smtClean="0"/>
              <a:t> RTE)</a:t>
            </a:r>
            <a:endParaRPr lang="en-US" dirty="0"/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030784"/>
              </p:ext>
            </p:extLst>
          </p:nvPr>
        </p:nvGraphicFramePr>
        <p:xfrm>
          <a:off x="774700" y="1589552"/>
          <a:ext cx="3635375" cy="5122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26" name="Ecuación" r:id="rId3" imgW="1803240" imgH="253800" progId="Equation.3">
                  <p:embed/>
                </p:oleObj>
              </mc:Choice>
              <mc:Fallback>
                <p:oleObj name="Ecuación" r:id="rId3" imgW="1803240" imgH="253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4700" y="1589552"/>
                        <a:ext cx="3635375" cy="512298"/>
                      </a:xfrm>
                      <a:prstGeom prst="rect">
                        <a:avLst/>
                      </a:prstGeom>
                      <a:ln w="2857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Conector recto de flecha 8"/>
          <p:cNvCxnSpPr/>
          <p:nvPr/>
        </p:nvCxnSpPr>
        <p:spPr>
          <a:xfrm>
            <a:off x="5625463" y="2713297"/>
            <a:ext cx="147383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to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4208597"/>
              </p:ext>
            </p:extLst>
          </p:nvPr>
        </p:nvGraphicFramePr>
        <p:xfrm>
          <a:off x="7251700" y="2330450"/>
          <a:ext cx="440322" cy="677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27" name="Ecuación" r:id="rId5" imgW="164880" imgH="253800" progId="Equation.3">
                  <p:embed/>
                </p:oleObj>
              </mc:Choice>
              <mc:Fallback>
                <p:oleObj name="Ecuación" r:id="rId5" imgW="164880" imgH="253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51700" y="2330450"/>
                        <a:ext cx="440322" cy="677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3897240"/>
              </p:ext>
            </p:extLst>
          </p:nvPr>
        </p:nvGraphicFramePr>
        <p:xfrm>
          <a:off x="8039100" y="2325688"/>
          <a:ext cx="509588" cy="677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28" name="Ecuación" r:id="rId7" imgW="190440" imgH="253800" progId="Equation.3">
                  <p:embed/>
                </p:oleObj>
              </mc:Choice>
              <mc:Fallback>
                <p:oleObj name="Ecuación" r:id="rId7" imgW="190440" imgH="253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039100" y="2325688"/>
                        <a:ext cx="509588" cy="677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CuadroTexto 13"/>
          <p:cNvSpPr txBox="1"/>
          <p:nvPr/>
        </p:nvSpPr>
        <p:spPr>
          <a:xfrm>
            <a:off x="7692022" y="2570718"/>
            <a:ext cx="338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&amp;</a:t>
            </a:r>
            <a:endParaRPr lang="en-US" dirty="0"/>
          </a:p>
        </p:txBody>
      </p:sp>
      <p:pic>
        <p:nvPicPr>
          <p:cNvPr id="11" name="Picture 2" descr="t18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80" t="20903" r="11254" b="50839"/>
          <a:stretch/>
        </p:blipFill>
        <p:spPr bwMode="auto">
          <a:xfrm>
            <a:off x="2260600" y="4578658"/>
            <a:ext cx="5600700" cy="29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bject 2"/>
          <p:cNvSpPr txBox="1">
            <a:spLocks/>
          </p:cNvSpPr>
          <p:nvPr/>
        </p:nvSpPr>
        <p:spPr>
          <a:xfrm>
            <a:off x="591809" y="188975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lvl="2" algn="just">
              <a:spcBef>
                <a:spcPts val="560"/>
              </a:spcBef>
            </a:pP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2: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Response </a:t>
            </a:r>
            <a:r>
              <a:rPr lang="es-ES" sz="2800" spc="15" dirty="0" err="1" smtClean="0">
                <a:solidFill>
                  <a:schemeClr val="bg1"/>
                </a:solidFill>
                <a:latin typeface="Arial"/>
                <a:cs typeface="Arial"/>
              </a:rPr>
              <a:t>Functions</a:t>
            </a:r>
            <a:endParaRPr lang="es-ES" sz="2800" spc="15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6137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81784" y="1368908"/>
            <a:ext cx="8508315" cy="48474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marR="508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250" spc="15" dirty="0">
                <a:cs typeface="Arial"/>
              </a:rPr>
              <a:t>Any method </a:t>
            </a:r>
            <a:r>
              <a:rPr sz="2250" spc="10" dirty="0">
                <a:cs typeface="Arial"/>
              </a:rPr>
              <a:t>used to </a:t>
            </a:r>
            <a:r>
              <a:rPr sz="2250" spc="5" dirty="0">
                <a:cs typeface="Arial"/>
              </a:rPr>
              <a:t>infer </a:t>
            </a:r>
            <a:r>
              <a:rPr sz="2250" spc="10" dirty="0">
                <a:cs typeface="Arial"/>
              </a:rPr>
              <a:t>the </a:t>
            </a:r>
            <a:r>
              <a:rPr sz="2250" spc="5" dirty="0">
                <a:cs typeface="Arial"/>
              </a:rPr>
              <a:t>physical </a:t>
            </a:r>
            <a:r>
              <a:rPr sz="2250" spc="10" dirty="0">
                <a:cs typeface="Arial"/>
              </a:rPr>
              <a:t>conditions </a:t>
            </a:r>
            <a:r>
              <a:rPr sz="2250" spc="5" dirty="0">
                <a:cs typeface="Arial"/>
              </a:rPr>
              <a:t>of </a:t>
            </a:r>
            <a:r>
              <a:rPr sz="2250" spc="10" dirty="0">
                <a:cs typeface="Arial"/>
              </a:rPr>
              <a:t>the  </a:t>
            </a:r>
            <a:r>
              <a:rPr sz="2250" spc="5" dirty="0">
                <a:cs typeface="Arial"/>
              </a:rPr>
              <a:t>atmosphere </a:t>
            </a:r>
            <a:r>
              <a:rPr sz="2250" spc="10" dirty="0">
                <a:cs typeface="Arial"/>
              </a:rPr>
              <a:t>from the </a:t>
            </a:r>
            <a:r>
              <a:rPr sz="2250" spc="5" dirty="0">
                <a:cs typeface="Arial"/>
              </a:rPr>
              <a:t>interpretation of </a:t>
            </a:r>
            <a:r>
              <a:rPr sz="2250" spc="10" dirty="0">
                <a:cs typeface="Arial"/>
              </a:rPr>
              <a:t>Stokes</a:t>
            </a:r>
            <a:r>
              <a:rPr sz="2250" spc="50" dirty="0">
                <a:cs typeface="Arial"/>
              </a:rPr>
              <a:t> </a:t>
            </a:r>
            <a:r>
              <a:rPr sz="2250" spc="5" dirty="0" smtClean="0">
                <a:cs typeface="Arial"/>
              </a:rPr>
              <a:t>profile</a:t>
            </a:r>
            <a:r>
              <a:rPr lang="es-ES" sz="2250" spc="5" dirty="0" smtClean="0">
                <a:cs typeface="Arial"/>
              </a:rPr>
              <a:t>.</a:t>
            </a:r>
          </a:p>
          <a:p>
            <a:pPr marL="12700" marR="5080">
              <a:lnSpc>
                <a:spcPct val="100000"/>
              </a:lnSpc>
              <a:tabLst>
                <a:tab pos="288290" algn="l"/>
                <a:tab pos="288925" algn="l"/>
              </a:tabLst>
            </a:pPr>
            <a:r>
              <a:rPr lang="es-ES" sz="2250" dirty="0">
                <a:cs typeface="Arial"/>
              </a:rPr>
              <a:t> </a:t>
            </a:r>
            <a:r>
              <a:rPr lang="es-ES" sz="2250" dirty="0" smtClean="0">
                <a:cs typeface="Arial"/>
              </a:rPr>
              <a:t>   (in a </a:t>
            </a:r>
            <a:r>
              <a:rPr lang="es-ES" sz="2250" dirty="0" err="1" smtClean="0">
                <a:cs typeface="Arial"/>
              </a:rPr>
              <a:t>broad</a:t>
            </a:r>
            <a:r>
              <a:rPr lang="es-ES" sz="2250" dirty="0" smtClean="0">
                <a:cs typeface="Arial"/>
              </a:rPr>
              <a:t> </a:t>
            </a:r>
            <a:r>
              <a:rPr lang="es-ES" sz="2250" dirty="0" err="1" smtClean="0">
                <a:cs typeface="Arial"/>
              </a:rPr>
              <a:t>sense</a:t>
            </a:r>
            <a:r>
              <a:rPr lang="es-ES" sz="2250" dirty="0" smtClean="0">
                <a:cs typeface="Arial"/>
              </a:rPr>
              <a:t> </a:t>
            </a:r>
            <a:r>
              <a:rPr lang="es-ES" sz="2250" dirty="0" err="1" smtClean="0">
                <a:cs typeface="Arial"/>
              </a:rPr>
              <a:t>any</a:t>
            </a:r>
            <a:r>
              <a:rPr lang="es-ES" sz="2250" dirty="0" smtClean="0">
                <a:cs typeface="Arial"/>
              </a:rPr>
              <a:t> “</a:t>
            </a:r>
            <a:r>
              <a:rPr lang="es-ES" sz="2250" dirty="0" err="1" smtClean="0">
                <a:cs typeface="Arial"/>
              </a:rPr>
              <a:t>measurement</a:t>
            </a:r>
            <a:r>
              <a:rPr lang="es-ES" sz="2250" dirty="0">
                <a:cs typeface="Arial"/>
              </a:rPr>
              <a:t> </a:t>
            </a:r>
            <a:r>
              <a:rPr lang="es-ES" sz="2250" dirty="0" smtClean="0">
                <a:cs typeface="Arial"/>
              </a:rPr>
              <a:t>in </a:t>
            </a:r>
            <a:r>
              <a:rPr lang="es-ES" sz="2250" dirty="0" err="1" smtClean="0">
                <a:cs typeface="Arial"/>
              </a:rPr>
              <a:t>the</a:t>
            </a:r>
            <a:r>
              <a:rPr lang="es-ES" sz="2250" dirty="0" smtClean="0">
                <a:cs typeface="Arial"/>
              </a:rPr>
              <a:t> </a:t>
            </a:r>
            <a:r>
              <a:rPr lang="es-ES" sz="2250" dirty="0" err="1" smtClean="0">
                <a:cs typeface="Arial"/>
              </a:rPr>
              <a:t>Sun</a:t>
            </a:r>
            <a:r>
              <a:rPr lang="es-ES" sz="2250" dirty="0" smtClean="0">
                <a:cs typeface="Arial"/>
              </a:rPr>
              <a:t>” </a:t>
            </a:r>
            <a:r>
              <a:rPr lang="es-ES" sz="2250" dirty="0" err="1" smtClean="0">
                <a:cs typeface="Arial"/>
              </a:rPr>
              <a:t>is</a:t>
            </a:r>
            <a:r>
              <a:rPr lang="es-ES" sz="2250" dirty="0">
                <a:cs typeface="Arial"/>
              </a:rPr>
              <a:t> </a:t>
            </a:r>
            <a:r>
              <a:rPr lang="es-ES" sz="2250" dirty="0" err="1" smtClean="0">
                <a:cs typeface="Arial"/>
              </a:rPr>
              <a:t>an</a:t>
            </a:r>
            <a:r>
              <a:rPr lang="es-ES" sz="2250" dirty="0" smtClean="0">
                <a:cs typeface="Arial"/>
              </a:rPr>
              <a:t> inversión)</a:t>
            </a:r>
          </a:p>
          <a:p>
            <a:pPr marL="12700" marR="5080">
              <a:lnSpc>
                <a:spcPct val="100000"/>
              </a:lnSpc>
              <a:tabLst>
                <a:tab pos="288290" algn="l"/>
                <a:tab pos="288925" algn="l"/>
              </a:tabLst>
            </a:pPr>
            <a:endParaRPr lang="es-ES" sz="2250" dirty="0">
              <a:cs typeface="Arial"/>
            </a:endParaRPr>
          </a:p>
          <a:p>
            <a:pPr marL="355600" marR="5080" indent="-342900">
              <a:buFont typeface="Arial" panose="020B0604020202020204" pitchFamily="34" charset="0"/>
              <a:buChar char="•"/>
              <a:tabLst>
                <a:tab pos="288290" algn="l"/>
                <a:tab pos="288925" algn="l"/>
              </a:tabLst>
            </a:pPr>
            <a:r>
              <a:rPr lang="en-US" sz="2250" spc="15" dirty="0" smtClean="0">
                <a:cs typeface="Arial"/>
              </a:rPr>
              <a:t>W</a:t>
            </a:r>
            <a:r>
              <a:rPr lang="en-US" sz="2250" spc="10" dirty="0" smtClean="0">
                <a:cs typeface="Arial"/>
              </a:rPr>
              <a:t>e </a:t>
            </a:r>
            <a:r>
              <a:rPr lang="en-US" sz="2250" spc="5" dirty="0">
                <a:cs typeface="Arial"/>
              </a:rPr>
              <a:t>want: </a:t>
            </a:r>
            <a:r>
              <a:rPr lang="en-US" sz="2250" spc="10" dirty="0">
                <a:cs typeface="Arial"/>
              </a:rPr>
              <a:t>vector magnetic </a:t>
            </a:r>
            <a:r>
              <a:rPr lang="en-US" sz="2250" spc="5" dirty="0">
                <a:cs typeface="Arial"/>
              </a:rPr>
              <a:t>field, </a:t>
            </a:r>
            <a:r>
              <a:rPr lang="en-US" sz="2250" spc="10" dirty="0">
                <a:cs typeface="Arial"/>
              </a:rPr>
              <a:t>gas temperature, gas  </a:t>
            </a:r>
            <a:r>
              <a:rPr lang="en-US" sz="2250" spc="10" dirty="0" smtClean="0">
                <a:cs typeface="Arial"/>
              </a:rPr>
              <a:t>velocity, </a:t>
            </a:r>
            <a:r>
              <a:rPr lang="en-US" sz="2250" spc="10" dirty="0" err="1" smtClean="0">
                <a:cs typeface="Arial"/>
              </a:rPr>
              <a:t>etc</a:t>
            </a:r>
            <a:r>
              <a:rPr lang="en-US" sz="2250" spc="10" dirty="0" smtClean="0">
                <a:cs typeface="Arial"/>
              </a:rPr>
              <a:t>, at some layers in the Sun</a:t>
            </a:r>
          </a:p>
          <a:p>
            <a:pPr marL="355600" marR="5080" indent="-342900">
              <a:buFont typeface="Arial" panose="020B0604020202020204" pitchFamily="34" charset="0"/>
              <a:buChar char="•"/>
              <a:tabLst>
                <a:tab pos="288290" algn="l"/>
                <a:tab pos="288925" algn="l"/>
              </a:tabLst>
            </a:pPr>
            <a:endParaRPr lang="en-US" sz="2250" spc="10" dirty="0">
              <a:cs typeface="Arial"/>
            </a:endParaRPr>
          </a:p>
          <a:p>
            <a:pPr marL="355600" marR="5080" indent="-342900">
              <a:buFont typeface="Arial" panose="020B0604020202020204" pitchFamily="34" charset="0"/>
              <a:buChar char="•"/>
              <a:tabLst>
                <a:tab pos="288290" algn="l"/>
                <a:tab pos="288925" algn="l"/>
              </a:tabLst>
            </a:pPr>
            <a:r>
              <a:rPr lang="en-US" sz="2250" spc="10" dirty="0" smtClean="0">
                <a:cs typeface="Arial"/>
              </a:rPr>
              <a:t>We need: assume some approximations. We will only be able to find some free parameters values such that we can reproduce the observations.</a:t>
            </a:r>
          </a:p>
          <a:p>
            <a:pPr marL="12700" marR="5080">
              <a:tabLst>
                <a:tab pos="288290" algn="l"/>
                <a:tab pos="288925" algn="l"/>
              </a:tabLst>
            </a:pPr>
            <a:endParaRPr lang="en-US" sz="2250" dirty="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tabLst>
                <a:tab pos="288290" algn="l"/>
                <a:tab pos="288925" algn="l"/>
              </a:tabLst>
            </a:pPr>
            <a:endParaRPr lang="es-ES" sz="2250" dirty="0" smtClean="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tabLst>
                <a:tab pos="288290" algn="l"/>
                <a:tab pos="288925" algn="l"/>
              </a:tabLst>
            </a:pPr>
            <a:endParaRPr lang="es-ES" sz="2250" spc="5" dirty="0">
              <a:latin typeface="Arial"/>
              <a:cs typeface="Arial"/>
            </a:endParaRPr>
          </a:p>
          <a:p>
            <a:pPr marL="355600" marR="5080" indent="-3429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288290" algn="l"/>
                <a:tab pos="288925" algn="l"/>
              </a:tabLst>
            </a:pPr>
            <a:endParaRPr lang="es-ES" sz="2250" spc="5" dirty="0">
              <a:latin typeface="Arial"/>
              <a:cs typeface="Arial"/>
            </a:endParaRPr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>
              <a:spcBef>
                <a:spcPts val="560"/>
              </a:spcBef>
            </a:pPr>
            <a:r>
              <a:rPr lang="en-US" sz="2800" spc="15" dirty="0">
                <a:solidFill>
                  <a:schemeClr val="bg1"/>
                </a:solidFill>
                <a:latin typeface="Arial"/>
                <a:cs typeface="Arial"/>
              </a:rPr>
              <a:t>3. What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is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an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inversion</a:t>
            </a:r>
            <a:r>
              <a:rPr lang="en-US" sz="2800" spc="-4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technique? How does it</a:t>
            </a:r>
            <a:r>
              <a:rPr lang="en-US" sz="2800" spc="-55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work</a:t>
            </a:r>
            <a:r>
              <a:rPr lang="en-US" sz="2800" spc="5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677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26871" y="6923417"/>
            <a:ext cx="520849" cy="4042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15142" y="6854397"/>
            <a:ext cx="9464040" cy="4737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 marL="786130">
              <a:lnSpc>
                <a:spcPct val="100000"/>
              </a:lnSpc>
              <a:spcBef>
                <a:spcPts val="630"/>
              </a:spcBef>
              <a:tabLst>
                <a:tab pos="7883525" algn="l"/>
              </a:tabLst>
            </a:pPr>
            <a:r>
              <a:rPr sz="1000" spc="10" dirty="0">
                <a:latin typeface="Arial"/>
                <a:cs typeface="Arial"/>
              </a:rPr>
              <a:t>3rd </a:t>
            </a:r>
            <a:r>
              <a:rPr sz="1000" spc="20" dirty="0">
                <a:latin typeface="Arial"/>
                <a:cs typeface="Arial"/>
              </a:rPr>
              <a:t>SOLARNET </a:t>
            </a:r>
            <a:r>
              <a:rPr sz="1000" spc="15" dirty="0">
                <a:latin typeface="Arial"/>
                <a:cs typeface="Arial"/>
              </a:rPr>
              <a:t>School, </a:t>
            </a:r>
            <a:r>
              <a:rPr sz="1000" spc="10" dirty="0">
                <a:latin typeface="Arial"/>
                <a:cs typeface="Arial"/>
              </a:rPr>
              <a:t>18-23 </a:t>
            </a:r>
            <a:r>
              <a:rPr sz="1000" spc="20" dirty="0">
                <a:latin typeface="Arial"/>
                <a:cs typeface="Arial"/>
              </a:rPr>
              <a:t>May </a:t>
            </a:r>
            <a:r>
              <a:rPr sz="1000" spc="10" dirty="0">
                <a:latin typeface="Arial"/>
                <a:cs typeface="Arial"/>
              </a:rPr>
              <a:t>2015,</a:t>
            </a:r>
            <a:r>
              <a:rPr sz="1000" spc="40" dirty="0">
                <a:latin typeface="Arial"/>
                <a:cs typeface="Arial"/>
              </a:rPr>
              <a:t> </a:t>
            </a:r>
            <a:r>
              <a:rPr sz="1000" spc="15" dirty="0">
                <a:latin typeface="Arial"/>
                <a:cs typeface="Arial"/>
              </a:rPr>
              <a:t>Granada,</a:t>
            </a:r>
            <a:r>
              <a:rPr sz="1000" spc="20" dirty="0">
                <a:latin typeface="Arial"/>
                <a:cs typeface="Arial"/>
              </a:rPr>
              <a:t> </a:t>
            </a:r>
            <a:r>
              <a:rPr sz="1000" spc="15" dirty="0">
                <a:latin typeface="Arial"/>
                <a:cs typeface="Arial"/>
              </a:rPr>
              <a:t>Spain	</a:t>
            </a:r>
            <a:r>
              <a:rPr sz="1000" spc="10" dirty="0">
                <a:latin typeface="Arial"/>
                <a:cs typeface="Arial"/>
              </a:rPr>
              <a:t>Luis Bellot</a:t>
            </a:r>
            <a:r>
              <a:rPr sz="1000" spc="-45" dirty="0">
                <a:latin typeface="Arial"/>
                <a:cs typeface="Arial"/>
              </a:rPr>
              <a:t> </a:t>
            </a:r>
            <a:r>
              <a:rPr sz="1000" spc="10" dirty="0">
                <a:latin typeface="Arial"/>
                <a:cs typeface="Arial"/>
              </a:rPr>
              <a:t>Rubio</a:t>
            </a:r>
            <a:endParaRPr sz="1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643771" y="6921779"/>
            <a:ext cx="271104" cy="3894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548868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4445" algn="ctr">
              <a:lnSpc>
                <a:spcPct val="100000"/>
              </a:lnSpc>
              <a:spcBef>
                <a:spcPts val="560"/>
              </a:spcBef>
            </a:pPr>
            <a:r>
              <a:rPr lang="es-ES" sz="3100" dirty="0" err="1">
                <a:solidFill>
                  <a:srgbClr val="FFFFFF"/>
                </a:solidFill>
              </a:rPr>
              <a:t>D</a:t>
            </a:r>
            <a:r>
              <a:rPr lang="es-ES" sz="3100" dirty="0" err="1" smtClean="0">
                <a:solidFill>
                  <a:srgbClr val="FFFFFF"/>
                </a:solidFill>
              </a:rPr>
              <a:t>ownload</a:t>
            </a:r>
            <a:endParaRPr sz="3100" dirty="0"/>
          </a:p>
        </p:txBody>
      </p:sp>
      <p:sp>
        <p:nvSpPr>
          <p:cNvPr id="6" name="object 6"/>
          <p:cNvSpPr txBox="1"/>
          <p:nvPr/>
        </p:nvSpPr>
        <p:spPr>
          <a:xfrm>
            <a:off x="1249150" y="1538676"/>
            <a:ext cx="7297949" cy="303929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47040" indent="-434975">
              <a:lnSpc>
                <a:spcPct val="100000"/>
              </a:lnSpc>
            </a:pPr>
            <a:r>
              <a:rPr sz="2800" spc="-5" dirty="0">
                <a:latin typeface="Arial"/>
                <a:cs typeface="Arial"/>
              </a:rPr>
              <a:t>Download </a:t>
            </a:r>
            <a:r>
              <a:rPr lang="es-ES" sz="2800" spc="-5" dirty="0" smtClean="0">
                <a:latin typeface="Arial"/>
                <a:cs typeface="Arial"/>
              </a:rPr>
              <a:t>SIR </a:t>
            </a:r>
            <a:r>
              <a:rPr lang="es-ES" sz="2800" spc="-5" dirty="0" err="1" smtClean="0">
                <a:latin typeface="Arial"/>
                <a:cs typeface="Arial"/>
              </a:rPr>
              <a:t>code</a:t>
            </a:r>
            <a:r>
              <a:rPr lang="es-ES" sz="2800" spc="-5" dirty="0" smtClean="0">
                <a:latin typeface="Arial"/>
                <a:cs typeface="Arial"/>
              </a:rPr>
              <a:t> </a:t>
            </a:r>
            <a:r>
              <a:rPr lang="es-ES" sz="2800" spc="-5" dirty="0" err="1" smtClean="0">
                <a:latin typeface="Arial"/>
                <a:cs typeface="Arial"/>
              </a:rPr>
              <a:t>from</a:t>
            </a:r>
            <a:r>
              <a:rPr lang="es-ES" sz="2800" dirty="0" smtClean="0">
                <a:latin typeface="Arial"/>
                <a:cs typeface="Arial"/>
              </a:rPr>
              <a:t>:</a:t>
            </a:r>
            <a:endParaRPr lang="es-ES" sz="2800" dirty="0">
              <a:latin typeface="Arial"/>
              <a:cs typeface="Arial"/>
            </a:endParaRPr>
          </a:p>
          <a:p>
            <a:pPr marL="447040" indent="-434975">
              <a:lnSpc>
                <a:spcPct val="100000"/>
              </a:lnSpc>
            </a:pPr>
            <a:r>
              <a:rPr lang="en-US" sz="2800" dirty="0" smtClean="0">
                <a:hlinkClick r:id="rId4"/>
              </a:rPr>
              <a:t>https</a:t>
            </a:r>
            <a:r>
              <a:rPr lang="en-US" sz="2800" dirty="0">
                <a:hlinkClick r:id="rId4"/>
              </a:rPr>
              <a:t>://</a:t>
            </a:r>
            <a:r>
              <a:rPr lang="en-US" sz="2800" dirty="0" smtClean="0">
                <a:hlinkClick r:id="rId4"/>
              </a:rPr>
              <a:t>github.com/BasilioRuiz/SIR-code</a:t>
            </a:r>
            <a:endParaRPr lang="en-US" sz="2800" dirty="0" smtClean="0"/>
          </a:p>
          <a:p>
            <a:pPr marL="447040" indent="-434975">
              <a:lnSpc>
                <a:spcPct val="100000"/>
              </a:lnSpc>
            </a:pPr>
            <a:endParaRPr lang="en-US" sz="2800" dirty="0"/>
          </a:p>
          <a:p>
            <a:pPr marL="447040" indent="-434975">
              <a:lnSpc>
                <a:spcPct val="100000"/>
              </a:lnSpc>
            </a:pPr>
            <a:r>
              <a:rPr lang="en-US" sz="3200" dirty="0" smtClean="0"/>
              <a:t>And these slides and exercises from:</a:t>
            </a:r>
          </a:p>
          <a:p>
            <a:pPr marL="447040" indent="-434975">
              <a:lnSpc>
                <a:spcPct val="100000"/>
              </a:lnSpc>
            </a:pPr>
            <a:r>
              <a:rPr lang="en-US" sz="2800" dirty="0" smtClean="0">
                <a:hlinkClick r:id="rId5"/>
              </a:rPr>
              <a:t>https</a:t>
            </a:r>
            <a:r>
              <a:rPr lang="en-US" sz="2800" dirty="0">
                <a:hlinkClick r:id="rId5"/>
              </a:rPr>
              <a:t>://github.com/BasilioRuiz/SIR-course</a:t>
            </a:r>
            <a:endParaRPr lang="en-US" sz="2800" dirty="0">
              <a:latin typeface="Arial"/>
              <a:cs typeface="Arial"/>
            </a:endParaRPr>
          </a:p>
          <a:p>
            <a:pPr marL="447040">
              <a:lnSpc>
                <a:spcPct val="100000"/>
              </a:lnSpc>
            </a:pPr>
            <a:endParaRPr lang="en-US" sz="2800" dirty="0" smtClean="0">
              <a:latin typeface="Arial"/>
              <a:cs typeface="Arial"/>
            </a:endParaRPr>
          </a:p>
          <a:p>
            <a:pPr marL="447040">
              <a:lnSpc>
                <a:spcPct val="100000"/>
              </a:lnSpc>
            </a:pPr>
            <a:endParaRPr sz="2550" dirty="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15142" y="6854397"/>
            <a:ext cx="9464040" cy="473709"/>
          </a:xfrm>
          <a:custGeom>
            <a:avLst/>
            <a:gdLst/>
            <a:ahLst/>
            <a:cxnLst/>
            <a:rect l="l" t="t" r="r" b="b"/>
            <a:pathLst>
              <a:path w="9464040" h="473709">
                <a:moveTo>
                  <a:pt x="0" y="0"/>
                </a:moveTo>
                <a:lnTo>
                  <a:pt x="9464040" y="0"/>
                </a:lnTo>
                <a:lnTo>
                  <a:pt x="9464040" y="473265"/>
                </a:lnTo>
                <a:lnTo>
                  <a:pt x="0" y="47326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5155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667" name="Group 19"/>
          <p:cNvGrpSpPr>
            <a:grpSpLocks/>
          </p:cNvGrpSpPr>
          <p:nvPr/>
        </p:nvGrpSpPr>
        <p:grpSpPr bwMode="auto">
          <a:xfrm>
            <a:off x="1012469" y="1715956"/>
            <a:ext cx="9599553" cy="5721600"/>
            <a:chOff x="816" y="864"/>
            <a:chExt cx="5488" cy="3271"/>
          </a:xfrm>
        </p:grpSpPr>
        <p:sp>
          <p:nvSpPr>
            <p:cNvPr id="283658" name="Rectangle 10"/>
            <p:cNvSpPr>
              <a:spLocks noChangeArrowheads="1"/>
            </p:cNvSpPr>
            <p:nvPr/>
          </p:nvSpPr>
          <p:spPr bwMode="auto">
            <a:xfrm>
              <a:off x="928" y="864"/>
              <a:ext cx="5376" cy="3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s-ES_tradnl" altLang="en-US" sz="2204" smtClean="0"/>
                <a:t>Inhomogeneous</a:t>
              </a:r>
              <a:r>
                <a:rPr lang="es-ES_tradnl" altLang="en-US" sz="2204" dirty="0" smtClean="0"/>
                <a:t> </a:t>
              </a:r>
              <a:r>
                <a:rPr lang="es-ES_tradnl" altLang="en-US" sz="2204" dirty="0" err="1" smtClean="0"/>
                <a:t>Fredholm’s</a:t>
              </a:r>
              <a:r>
                <a:rPr lang="es-ES_tradnl" altLang="en-US" sz="2204" dirty="0" smtClean="0"/>
                <a:t> </a:t>
              </a:r>
              <a:r>
                <a:rPr lang="es-ES_tradnl" altLang="en-US" sz="2204" dirty="0" err="1"/>
                <a:t>ec</a:t>
              </a:r>
              <a:r>
                <a:rPr lang="es-ES_tradnl" altLang="en-US" sz="2204" dirty="0"/>
                <a:t>. o</a:t>
              </a:r>
              <a:r>
                <a:rPr lang="es-ES_tradnl" altLang="en-US" sz="2204" dirty="0" smtClean="0"/>
                <a:t>f </a:t>
              </a:r>
              <a:r>
                <a:rPr lang="es-ES_tradnl" altLang="en-US" sz="2204" dirty="0" err="1" smtClean="0"/>
                <a:t>the</a:t>
              </a:r>
              <a:r>
                <a:rPr lang="es-ES_tradnl" altLang="en-US" sz="2204" dirty="0" smtClean="0"/>
                <a:t> </a:t>
              </a:r>
              <a:r>
                <a:rPr lang="es-ES_tradnl" altLang="en-US" sz="2204" dirty="0" err="1" smtClean="0"/>
                <a:t>first</a:t>
              </a:r>
              <a:r>
                <a:rPr lang="es-ES_tradnl" altLang="en-US" sz="2204" dirty="0" smtClean="0"/>
                <a:t> </a:t>
              </a:r>
              <a:r>
                <a:rPr lang="en-GB" altLang="en-US" sz="2204" dirty="0"/>
                <a:t>kind</a:t>
              </a:r>
              <a:r>
                <a:rPr lang="es-ES_tradnl" altLang="en-US" sz="2204" dirty="0">
                  <a:latin typeface="Comic Sans MS" panose="030F0702030302020204" pitchFamily="66" charset="0"/>
                </a:rPr>
                <a:t>:       </a:t>
              </a:r>
            </a:p>
            <a:p>
              <a:pPr eaLnBrk="0" hangingPunct="0">
                <a:spcBef>
                  <a:spcPct val="50000"/>
                </a:spcBef>
              </a:pPr>
              <a:r>
                <a:rPr lang="es-ES_tradnl" altLang="en-US" sz="2204" dirty="0">
                  <a:latin typeface="Comic Sans MS" panose="030F0702030302020204" pitchFamily="66" charset="0"/>
                </a:rPr>
                <a:t>                                                    </a:t>
              </a:r>
              <a:r>
                <a:rPr lang="es-ES_tradnl" altLang="en-US" sz="3085" i="1" dirty="0">
                  <a:solidFill>
                    <a:srgbClr val="0066FF"/>
                  </a:solidFill>
                </a:rPr>
                <a:t>g(t)</a:t>
              </a:r>
              <a:r>
                <a:rPr lang="es-ES_tradnl" altLang="en-US" sz="2204" dirty="0">
                  <a:latin typeface="Comic Sans MS" panose="030F0702030302020204" pitchFamily="66" charset="0"/>
                </a:rPr>
                <a:t>     </a:t>
              </a:r>
              <a:r>
                <a:rPr lang="es-ES_tradnl" altLang="en-US" sz="2204" dirty="0"/>
                <a:t>data</a:t>
              </a:r>
            </a:p>
            <a:p>
              <a:pPr eaLnBrk="0" hangingPunct="0">
                <a:spcBef>
                  <a:spcPct val="50000"/>
                </a:spcBef>
              </a:pPr>
              <a:r>
                <a:rPr lang="es-ES_tradnl" altLang="en-US" sz="2204" dirty="0">
                  <a:latin typeface="Comic Sans MS" panose="030F0702030302020204" pitchFamily="66" charset="0"/>
                </a:rPr>
                <a:t>                                                    </a:t>
              </a:r>
              <a:r>
                <a:rPr lang="es-ES_tradnl" altLang="en-US" sz="3085" i="1" dirty="0">
                  <a:solidFill>
                    <a:srgbClr val="0066FF"/>
                  </a:solidFill>
                </a:rPr>
                <a:t>K(</a:t>
              </a:r>
              <a:r>
                <a:rPr lang="es-ES_tradnl" altLang="en-US" sz="3085" i="1" dirty="0" err="1">
                  <a:solidFill>
                    <a:srgbClr val="0066FF"/>
                  </a:solidFill>
                </a:rPr>
                <a:t>t,s</a:t>
              </a:r>
              <a:r>
                <a:rPr lang="es-ES_tradnl" altLang="en-US" sz="3085" i="1" dirty="0">
                  <a:solidFill>
                    <a:srgbClr val="0066FF"/>
                  </a:solidFill>
                </a:rPr>
                <a:t>)</a:t>
              </a:r>
              <a:r>
                <a:rPr lang="es-ES_tradnl" altLang="en-US" sz="2204" dirty="0">
                  <a:latin typeface="Comic Sans MS" panose="030F0702030302020204" pitchFamily="66" charset="0"/>
                </a:rPr>
                <a:t>  </a:t>
              </a:r>
              <a:r>
                <a:rPr lang="es-ES_tradnl" altLang="en-US" sz="2204" dirty="0" err="1"/>
                <a:t>kernel</a:t>
              </a:r>
              <a:r>
                <a:rPr lang="es-ES_tradnl" altLang="en-US" sz="2204" dirty="0"/>
                <a:t> </a:t>
              </a:r>
            </a:p>
            <a:p>
              <a:pPr eaLnBrk="0" hangingPunct="0">
                <a:spcBef>
                  <a:spcPct val="50000"/>
                </a:spcBef>
              </a:pPr>
              <a:r>
                <a:rPr lang="es-ES_tradnl" altLang="en-US" sz="2204" dirty="0">
                  <a:latin typeface="Comic Sans MS" panose="030F0702030302020204" pitchFamily="66" charset="0"/>
                </a:rPr>
                <a:t>                                                    </a:t>
              </a:r>
              <a:r>
                <a:rPr lang="es-ES_tradnl" altLang="en-US" sz="3085" i="1" dirty="0">
                  <a:solidFill>
                    <a:srgbClr val="FF3300"/>
                  </a:solidFill>
                </a:rPr>
                <a:t>f(s)</a:t>
              </a:r>
              <a:r>
                <a:rPr lang="es-ES_tradnl" altLang="en-US" sz="2204" dirty="0">
                  <a:latin typeface="Comic Sans MS" panose="030F0702030302020204" pitchFamily="66" charset="0"/>
                </a:rPr>
                <a:t>     </a:t>
              </a:r>
              <a:r>
                <a:rPr lang="es-ES_tradnl" altLang="en-US" sz="2204" dirty="0" err="1"/>
                <a:t>unknown</a:t>
              </a:r>
              <a:endParaRPr lang="es-ES_tradnl" altLang="en-US" sz="2204" dirty="0"/>
            </a:p>
            <a:p>
              <a:pPr eaLnBrk="0" hangingPunct="0">
                <a:spcBef>
                  <a:spcPct val="50000"/>
                </a:spcBef>
              </a:pPr>
              <a:r>
                <a:rPr lang="es-ES_tradnl" altLang="en-US" sz="2204" dirty="0" err="1"/>
                <a:t>This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equation</a:t>
              </a:r>
              <a:r>
                <a:rPr lang="es-ES_tradnl" altLang="en-US" sz="2204" dirty="0"/>
                <a:t>, </a:t>
              </a:r>
              <a:r>
                <a:rPr lang="es-ES_tradnl" altLang="en-US" sz="2204" dirty="0" err="1"/>
                <a:t>through</a:t>
              </a:r>
              <a:r>
                <a:rPr lang="es-ES_tradnl" altLang="en-US" sz="2204" dirty="0"/>
                <a:t> a </a:t>
              </a:r>
              <a:r>
                <a:rPr lang="es-ES_tradnl" altLang="en-US" sz="2204" dirty="0" err="1"/>
                <a:t>quadrature</a:t>
              </a:r>
              <a:r>
                <a:rPr lang="es-ES_tradnl" altLang="en-US" sz="2204" dirty="0"/>
                <a:t>, </a:t>
              </a:r>
              <a:r>
                <a:rPr lang="es-ES_tradnl" altLang="en-US" sz="2204" dirty="0" err="1"/>
                <a:t>becomes</a:t>
              </a:r>
              <a:r>
                <a:rPr lang="es-ES_tradnl" altLang="en-US" sz="2204" dirty="0"/>
                <a:t>:</a:t>
              </a:r>
            </a:p>
            <a:p>
              <a:pPr eaLnBrk="0" hangingPunct="0">
                <a:spcBef>
                  <a:spcPct val="50000"/>
                </a:spcBef>
              </a:pPr>
              <a:r>
                <a:rPr lang="es-ES_tradnl" altLang="en-US" sz="2204" dirty="0"/>
                <a:t>                                 </a:t>
              </a:r>
              <a:r>
                <a:rPr lang="en-GB" altLang="en-US" sz="3085" i="1" dirty="0">
                  <a:solidFill>
                    <a:srgbClr val="0066FF"/>
                  </a:solidFill>
                </a:rPr>
                <a:t>K</a:t>
              </a:r>
              <a:r>
                <a:rPr lang="en-GB" altLang="en-US" sz="2645" i="1" dirty="0">
                  <a:solidFill>
                    <a:srgbClr val="0066FF"/>
                  </a:solidFill>
                  <a:sym typeface="Wingdings" panose="05000000000000000000" pitchFamily="2" charset="2"/>
                </a:rPr>
                <a:t></a:t>
              </a:r>
              <a:r>
                <a:rPr lang="es-ES_tradnl" altLang="en-US" sz="2645" i="1" dirty="0">
                  <a:solidFill>
                    <a:srgbClr val="0066FF"/>
                  </a:solidFill>
                  <a:sym typeface="Wingdings" panose="05000000000000000000" pitchFamily="2" charset="2"/>
                </a:rPr>
                <a:t> </a:t>
              </a:r>
              <a:r>
                <a:rPr lang="es-ES_tradnl" altLang="en-US" sz="3085" i="1" dirty="0">
                  <a:solidFill>
                    <a:srgbClr val="FF3300"/>
                  </a:solidFill>
                </a:rPr>
                <a:t>f = </a:t>
              </a:r>
              <a:r>
                <a:rPr lang="es-ES_tradnl" altLang="en-US" sz="3085" i="1" dirty="0">
                  <a:solidFill>
                    <a:srgbClr val="0066FF"/>
                  </a:solidFill>
                </a:rPr>
                <a:t>g</a:t>
              </a:r>
            </a:p>
            <a:p>
              <a:pPr eaLnBrk="0" hangingPunct="0">
                <a:spcBef>
                  <a:spcPct val="50000"/>
                </a:spcBef>
              </a:pPr>
              <a:r>
                <a:rPr lang="es-ES_tradnl" altLang="en-US" sz="2204" dirty="0"/>
                <a:t>           as</a:t>
              </a:r>
              <a:r>
                <a:rPr lang="es-ES_tradnl" altLang="en-US" sz="3085" i="1" dirty="0">
                  <a:solidFill>
                    <a:srgbClr val="0066FF"/>
                  </a:solidFill>
                </a:rPr>
                <a:t> g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is</a:t>
              </a:r>
              <a:r>
                <a:rPr lang="es-ES_tradnl" altLang="en-US" sz="2204" dirty="0"/>
                <a:t> no </a:t>
              </a:r>
              <a:r>
                <a:rPr lang="es-ES_tradnl" altLang="en-US" sz="2204" dirty="0" err="1"/>
                <a:t>null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if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we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could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evaluate</a:t>
              </a:r>
              <a:r>
                <a:rPr lang="es-ES_tradnl" altLang="en-US" sz="2204" dirty="0"/>
                <a:t> </a:t>
              </a:r>
              <a:r>
                <a:rPr lang="es-ES_tradnl" altLang="en-US" sz="3085" i="1" dirty="0">
                  <a:solidFill>
                    <a:srgbClr val="0066FF"/>
                  </a:solidFill>
                </a:rPr>
                <a:t>K </a:t>
              </a:r>
              <a:r>
                <a:rPr lang="es-ES_tradnl" altLang="en-US" sz="3085" i="1" baseline="40000" dirty="0">
                  <a:solidFill>
                    <a:srgbClr val="0066FF"/>
                  </a:solidFill>
                </a:rPr>
                <a:t>-1 </a:t>
              </a:r>
            </a:p>
            <a:p>
              <a:pPr eaLnBrk="0" hangingPunct="0">
                <a:spcBef>
                  <a:spcPct val="50000"/>
                </a:spcBef>
              </a:pPr>
              <a:r>
                <a:rPr lang="es-ES_tradnl" altLang="en-US" sz="2204" dirty="0" err="1"/>
                <a:t>the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solution</a:t>
              </a:r>
              <a:r>
                <a:rPr lang="es-ES_tradnl" altLang="en-US" sz="2204" dirty="0"/>
                <a:t>:</a:t>
              </a:r>
              <a:r>
                <a:rPr lang="es-ES_tradnl" altLang="en-US" sz="2645" dirty="0"/>
                <a:t>  </a:t>
              </a:r>
              <a:r>
                <a:rPr lang="es-ES_tradnl" altLang="en-US" sz="3085" i="1" dirty="0">
                  <a:solidFill>
                    <a:srgbClr val="FF3300"/>
                  </a:solidFill>
                </a:rPr>
                <a:t>f</a:t>
              </a:r>
              <a:r>
                <a:rPr lang="es-ES_tradnl" altLang="en-US" sz="3085" i="1" dirty="0">
                  <a:solidFill>
                    <a:srgbClr val="0066FF"/>
                  </a:solidFill>
                </a:rPr>
                <a:t> </a:t>
              </a:r>
              <a:r>
                <a:rPr lang="es-ES_tradnl" altLang="en-US" sz="2645" i="1" dirty="0">
                  <a:solidFill>
                    <a:srgbClr val="0066FF"/>
                  </a:solidFill>
                </a:rPr>
                <a:t>= </a:t>
              </a:r>
              <a:r>
                <a:rPr lang="es-ES_tradnl" altLang="en-US" sz="3085" i="1" dirty="0">
                  <a:solidFill>
                    <a:srgbClr val="0066FF"/>
                  </a:solidFill>
                </a:rPr>
                <a:t>K </a:t>
              </a:r>
              <a:r>
                <a:rPr lang="es-ES_tradnl" altLang="en-US" sz="3085" b="1" i="1" baseline="30000" dirty="0">
                  <a:solidFill>
                    <a:srgbClr val="0066FF"/>
                  </a:solidFill>
                </a:rPr>
                <a:t>-1</a:t>
              </a:r>
              <a:r>
                <a:rPr lang="es-ES_tradnl" altLang="en-US" sz="3085" i="1" dirty="0">
                  <a:solidFill>
                    <a:srgbClr val="0066FF"/>
                  </a:solidFill>
                  <a:sym typeface="Wingdings" panose="05000000000000000000" pitchFamily="2" charset="2"/>
                </a:rPr>
                <a:t> </a:t>
              </a:r>
              <a:r>
                <a:rPr lang="es-ES_tradnl" altLang="en-US" sz="3085" i="1" dirty="0">
                  <a:solidFill>
                    <a:srgbClr val="0066FF"/>
                  </a:solidFill>
                </a:rPr>
                <a:t>g</a:t>
              </a:r>
              <a:r>
                <a:rPr lang="es-ES_tradnl" altLang="en-US" sz="2645" i="1" dirty="0">
                  <a:solidFill>
                    <a:srgbClr val="0066FF"/>
                  </a:solidFill>
                </a:rPr>
                <a:t>  </a:t>
              </a:r>
              <a:r>
                <a:rPr lang="es-ES_tradnl" altLang="en-US" sz="2204" dirty="0" err="1"/>
                <a:t>but</a:t>
              </a:r>
              <a:r>
                <a:rPr lang="es-ES_tradnl" altLang="en-US" sz="2204" i="1" dirty="0">
                  <a:solidFill>
                    <a:srgbClr val="0066FF"/>
                  </a:solidFill>
                </a:rPr>
                <a:t>…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this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is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not</a:t>
              </a:r>
              <a:r>
                <a:rPr lang="es-ES_tradnl" altLang="en-US" sz="2204" dirty="0"/>
                <a:t> </a:t>
              </a:r>
              <a:r>
                <a:rPr lang="es-ES_tradnl" altLang="en-US" sz="2204" dirty="0" err="1"/>
                <a:t>the</a:t>
              </a:r>
              <a:r>
                <a:rPr lang="es-ES_tradnl" altLang="en-US" sz="2204" dirty="0"/>
                <a:t> general case</a:t>
              </a:r>
            </a:p>
            <a:p>
              <a:pPr eaLnBrk="0" hangingPunct="0">
                <a:spcBef>
                  <a:spcPct val="50000"/>
                </a:spcBef>
              </a:pPr>
              <a:endParaRPr lang="es-ES_tradnl" altLang="en-US" sz="2204" dirty="0">
                <a:solidFill>
                  <a:srgbClr val="FF0000"/>
                </a:solidFill>
                <a:latin typeface="Comic Sans MS" panose="030F0702030302020204" pitchFamily="66" charset="0"/>
              </a:endParaRPr>
            </a:p>
          </p:txBody>
        </p:sp>
        <p:pic>
          <p:nvPicPr>
            <p:cNvPr id="283664" name="Picture 16" descr="fredhol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188" t="18053" r="28859" b="70546"/>
            <a:stretch>
              <a:fillRect/>
            </a:stretch>
          </p:blipFill>
          <p:spPr bwMode="auto">
            <a:xfrm>
              <a:off x="816" y="1390"/>
              <a:ext cx="2304" cy="8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83666" name="Rectangle 18"/>
          <p:cNvSpPr>
            <a:spLocks noChangeArrowheads="1"/>
          </p:cNvSpPr>
          <p:nvPr/>
        </p:nvSpPr>
        <p:spPr bwMode="auto">
          <a:xfrm>
            <a:off x="644878" y="1080999"/>
            <a:ext cx="9403644" cy="940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s-ES_tradnl" altLang="en-US" sz="2204" i="1" u="sng" dirty="0">
                <a:solidFill>
                  <a:srgbClr val="FF0000"/>
                </a:solidFill>
                <a:latin typeface="Comic Sans MS" panose="030F0702030302020204" pitchFamily="66" charset="0"/>
              </a:rPr>
              <a:t>-</a:t>
            </a:r>
            <a:r>
              <a:rPr lang="en-GB" altLang="en-US" sz="2204" b="1" i="1" u="sng" dirty="0">
                <a:solidFill>
                  <a:srgbClr val="FF0000"/>
                </a:solidFill>
              </a:rPr>
              <a:t>What</a:t>
            </a:r>
            <a:r>
              <a:rPr lang="es-ES_tradnl" altLang="en-US" sz="2204" b="1" i="1" u="sng" dirty="0">
                <a:solidFill>
                  <a:srgbClr val="FF0000"/>
                </a:solidFill>
              </a:rPr>
              <a:t>’s </a:t>
            </a:r>
            <a:r>
              <a:rPr lang="es-ES_tradnl" altLang="en-US" sz="2204" b="1" i="1" u="sng" dirty="0" err="1">
                <a:solidFill>
                  <a:srgbClr val="FF0000"/>
                </a:solidFill>
              </a:rPr>
              <a:t>an</a:t>
            </a:r>
            <a:r>
              <a:rPr lang="es-ES_tradnl" altLang="en-US" sz="2204" b="1" i="1" u="sng" dirty="0">
                <a:solidFill>
                  <a:srgbClr val="FF0000"/>
                </a:solidFill>
              </a:rPr>
              <a:t> </a:t>
            </a:r>
            <a:r>
              <a:rPr lang="es-ES_tradnl" altLang="en-US" sz="2204" b="1" i="1" u="sng" dirty="0" smtClean="0">
                <a:solidFill>
                  <a:srgbClr val="FF0000"/>
                </a:solidFill>
              </a:rPr>
              <a:t>IT?</a:t>
            </a:r>
            <a:endParaRPr lang="es-ES_tradnl" altLang="en-US" sz="2204" b="1" i="1" u="sng" dirty="0">
              <a:solidFill>
                <a:srgbClr val="FF0000"/>
              </a:solidFill>
            </a:endParaRPr>
          </a:p>
          <a:p>
            <a:pPr eaLnBrk="0" hangingPunct="0">
              <a:spcBef>
                <a:spcPct val="50000"/>
              </a:spcBef>
            </a:pPr>
            <a:endParaRPr lang="es-ES_tradnl" altLang="en-US" sz="2204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>
              <a:spcBef>
                <a:spcPts val="560"/>
              </a:spcBef>
            </a:pPr>
            <a:r>
              <a:rPr lang="en-US" sz="2800" spc="15" dirty="0">
                <a:solidFill>
                  <a:schemeClr val="bg1"/>
                </a:solidFill>
                <a:latin typeface="Arial"/>
                <a:cs typeface="Arial"/>
              </a:rPr>
              <a:t>3. What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is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an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inversion</a:t>
            </a:r>
            <a:r>
              <a:rPr lang="en-US" sz="2800" spc="-4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technique? How does it</a:t>
            </a:r>
            <a:r>
              <a:rPr lang="en-US" sz="2800" spc="-55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work</a:t>
            </a:r>
            <a:r>
              <a:rPr lang="en-US" sz="2800" spc="5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81063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092" name="Rectangle 4"/>
          <p:cNvSpPr>
            <a:spLocks noChangeArrowheads="1"/>
          </p:cNvSpPr>
          <p:nvPr/>
        </p:nvSpPr>
        <p:spPr bwMode="auto">
          <a:xfrm>
            <a:off x="665868" y="2667515"/>
            <a:ext cx="9718499" cy="3280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s-ES_tradnl" altLang="en-US" sz="3085" i="1" dirty="0">
                <a:solidFill>
                  <a:srgbClr val="FF3300"/>
                </a:solidFill>
              </a:rPr>
              <a:t>f(s)</a:t>
            </a:r>
            <a:r>
              <a:rPr lang="es-ES_tradnl" altLang="en-US" sz="2204" dirty="0"/>
              <a:t>  </a:t>
            </a:r>
            <a:r>
              <a:rPr lang="es-ES_tradnl" altLang="en-US" sz="2204" dirty="0" err="1"/>
              <a:t>become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smoothed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by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the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kernel</a:t>
            </a:r>
            <a:r>
              <a:rPr lang="es-ES_tradnl" altLang="en-US" sz="2645" dirty="0"/>
              <a:t> </a:t>
            </a:r>
            <a:r>
              <a:rPr lang="es-ES_tradnl" altLang="en-US" sz="3085" i="1" dirty="0">
                <a:solidFill>
                  <a:srgbClr val="0066FF"/>
                </a:solidFill>
              </a:rPr>
              <a:t>K(</a:t>
            </a:r>
            <a:r>
              <a:rPr lang="es-ES_tradnl" altLang="en-US" sz="3085" i="1" dirty="0" err="1">
                <a:solidFill>
                  <a:srgbClr val="0066FF"/>
                </a:solidFill>
              </a:rPr>
              <a:t>t,s</a:t>
            </a:r>
            <a:r>
              <a:rPr lang="es-ES_tradnl" altLang="en-US" sz="3085" i="1" dirty="0">
                <a:solidFill>
                  <a:srgbClr val="0066FF"/>
                </a:solidFill>
              </a:rPr>
              <a:t>)</a:t>
            </a:r>
            <a:r>
              <a:rPr lang="es-ES_tradnl" altLang="en-US" sz="2645" dirty="0"/>
              <a:t> </a:t>
            </a:r>
            <a:endParaRPr lang="es-ES_tradnl" altLang="en-US" sz="2204" dirty="0"/>
          </a:p>
          <a:p>
            <a:pPr eaLnBrk="0" hangingPunct="0">
              <a:spcBef>
                <a:spcPct val="50000"/>
              </a:spcBef>
            </a:pPr>
            <a:r>
              <a:rPr lang="es-ES_tradnl" altLang="en-US" sz="2204" dirty="0"/>
              <a:t>1) Small </a:t>
            </a:r>
            <a:r>
              <a:rPr lang="es-ES_tradnl" altLang="en-US" sz="3085" i="1" dirty="0">
                <a:solidFill>
                  <a:srgbClr val="0066FF"/>
                </a:solidFill>
              </a:rPr>
              <a:t>g(t)</a:t>
            </a:r>
            <a:r>
              <a:rPr lang="es-ES_tradnl" altLang="en-US" sz="2645" dirty="0"/>
              <a:t> </a:t>
            </a:r>
            <a:r>
              <a:rPr lang="es-ES_tradnl" altLang="en-US" sz="2204" dirty="0" err="1"/>
              <a:t>perturbations</a:t>
            </a:r>
            <a:r>
              <a:rPr lang="es-ES_tradnl" altLang="en-US" sz="2204" dirty="0"/>
              <a:t> are compatible </a:t>
            </a:r>
            <a:r>
              <a:rPr lang="es-ES_tradnl" altLang="en-US" sz="2204" dirty="0" err="1"/>
              <a:t>with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huge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changes</a:t>
            </a:r>
            <a:r>
              <a:rPr lang="es-ES_tradnl" altLang="en-US" sz="2204" dirty="0"/>
              <a:t> in </a:t>
            </a:r>
            <a:r>
              <a:rPr lang="es-ES_tradnl" altLang="en-US" sz="3085" i="1" dirty="0">
                <a:solidFill>
                  <a:srgbClr val="FF3300"/>
                </a:solidFill>
              </a:rPr>
              <a:t>f(s)</a:t>
            </a:r>
            <a:r>
              <a:rPr lang="es-ES_tradnl" altLang="en-US" sz="2204" dirty="0"/>
              <a:t> </a:t>
            </a:r>
          </a:p>
          <a:p>
            <a:pPr eaLnBrk="0" hangingPunct="0">
              <a:spcBef>
                <a:spcPct val="50000"/>
              </a:spcBef>
            </a:pPr>
            <a:r>
              <a:rPr lang="es-ES_tradnl" altLang="en-US" sz="2204" dirty="0"/>
              <a:t>2) </a:t>
            </a:r>
            <a:r>
              <a:rPr lang="es-ES_tradnl" altLang="en-US" sz="2204" dirty="0" err="1"/>
              <a:t>Smoothing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means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lost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information</a:t>
            </a:r>
            <a:r>
              <a:rPr lang="es-ES_tradnl" altLang="en-US" sz="2204" dirty="0"/>
              <a:t>, </a:t>
            </a:r>
            <a:r>
              <a:rPr lang="es-ES_tradnl" altLang="en-US" sz="2204" dirty="0" err="1"/>
              <a:t>then</a:t>
            </a:r>
            <a:r>
              <a:rPr lang="es-ES_tradnl" altLang="en-US" sz="2204" dirty="0"/>
              <a:t> “</a:t>
            </a:r>
            <a:r>
              <a:rPr lang="es-ES_tradnl" altLang="en-US" sz="2204" dirty="0" err="1"/>
              <a:t>recover</a:t>
            </a:r>
            <a:r>
              <a:rPr lang="es-ES_tradnl" altLang="en-US" sz="2204" dirty="0"/>
              <a:t>” </a:t>
            </a:r>
            <a:r>
              <a:rPr lang="es-ES_tradnl" altLang="en-US" sz="3085" i="1" dirty="0">
                <a:solidFill>
                  <a:srgbClr val="FF3300"/>
                </a:solidFill>
              </a:rPr>
              <a:t>f(s)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is</a:t>
            </a:r>
            <a:r>
              <a:rPr lang="es-ES_tradnl" altLang="en-US" sz="2204" dirty="0"/>
              <a:t> imposible</a:t>
            </a:r>
            <a:r>
              <a:rPr lang="es-ES_tradnl" altLang="en-US" sz="2645" dirty="0"/>
              <a:t> </a:t>
            </a:r>
          </a:p>
          <a:p>
            <a:pPr eaLnBrk="0" hangingPunct="0">
              <a:spcBef>
                <a:spcPct val="50000"/>
              </a:spcBef>
            </a:pPr>
            <a:r>
              <a:rPr lang="es-ES_tradnl" altLang="en-US" sz="2204" dirty="0"/>
              <a:t>3) </a:t>
            </a:r>
            <a:r>
              <a:rPr lang="es-ES_tradnl" altLang="en-US" sz="2204" dirty="0" err="1"/>
              <a:t>We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have</a:t>
            </a:r>
            <a:r>
              <a:rPr lang="es-ES_tradnl" altLang="en-US" sz="2204" dirty="0"/>
              <a:t> a </a:t>
            </a:r>
            <a:r>
              <a:rPr lang="es-ES_tradnl" altLang="en-US" sz="2204" dirty="0" err="1"/>
              <a:t>discrete</a:t>
            </a:r>
            <a:r>
              <a:rPr lang="es-ES_tradnl" altLang="en-US" sz="2204" dirty="0"/>
              <a:t> set of </a:t>
            </a:r>
            <a:r>
              <a:rPr lang="es-ES_tradnl" altLang="en-US" sz="3085" i="1" dirty="0">
                <a:solidFill>
                  <a:srgbClr val="0066FF"/>
                </a:solidFill>
              </a:rPr>
              <a:t>g(t)</a:t>
            </a:r>
            <a:r>
              <a:rPr lang="es-ES_tradnl" altLang="en-US" sz="2645" dirty="0"/>
              <a:t> </a:t>
            </a:r>
            <a:r>
              <a:rPr lang="es-ES_tradnl" altLang="en-US" sz="2204" dirty="0" err="1"/>
              <a:t>values</a:t>
            </a:r>
            <a:r>
              <a:rPr lang="es-ES_tradnl" altLang="en-US" sz="2204" dirty="0"/>
              <a:t> and </a:t>
            </a:r>
            <a:r>
              <a:rPr lang="es-ES_tradnl" altLang="en-US" sz="2204" dirty="0" err="1"/>
              <a:t>we’d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wish</a:t>
            </a:r>
            <a:r>
              <a:rPr lang="es-ES_tradnl" altLang="en-US" sz="2204" dirty="0"/>
              <a:t> a </a:t>
            </a:r>
            <a:r>
              <a:rPr lang="es-ES_tradnl" altLang="en-US" sz="2204" dirty="0" err="1"/>
              <a:t>function</a:t>
            </a:r>
            <a:r>
              <a:rPr lang="es-ES_tradnl" altLang="en-US" sz="2204" dirty="0"/>
              <a:t> </a:t>
            </a:r>
            <a:r>
              <a:rPr lang="es-ES_tradnl" altLang="en-US" sz="3085" i="1" dirty="0">
                <a:solidFill>
                  <a:srgbClr val="FF0000"/>
                </a:solidFill>
              </a:rPr>
              <a:t>f(s)</a:t>
            </a:r>
            <a:endParaRPr lang="es-ES_tradnl" altLang="en-US" sz="3085" dirty="0"/>
          </a:p>
          <a:p>
            <a:pPr eaLnBrk="0" hangingPunct="0">
              <a:lnSpc>
                <a:spcPct val="30000"/>
              </a:lnSpc>
              <a:spcBef>
                <a:spcPct val="50000"/>
              </a:spcBef>
            </a:pPr>
            <a:endParaRPr lang="es-ES_tradnl" altLang="en-US" sz="2204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eaLnBrk="0" hangingPunct="0">
              <a:lnSpc>
                <a:spcPct val="40000"/>
              </a:lnSpc>
              <a:spcBef>
                <a:spcPct val="50000"/>
              </a:spcBef>
            </a:pPr>
            <a:endParaRPr lang="es-ES_tradnl" altLang="en-US" sz="2204" dirty="0">
              <a:latin typeface="Comic Sans MS" panose="030F0702030302020204" pitchFamily="66" charset="0"/>
            </a:endParaRPr>
          </a:p>
        </p:txBody>
      </p:sp>
      <p:pic>
        <p:nvPicPr>
          <p:cNvPr id="473094" name="Picture 6" descr="fredhol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8" t="18053" r="28859" b="70546"/>
          <a:stretch>
            <a:fillRect/>
          </a:stretch>
        </p:blipFill>
        <p:spPr bwMode="auto">
          <a:xfrm>
            <a:off x="812800" y="1175456"/>
            <a:ext cx="4030133" cy="151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>
              <a:spcBef>
                <a:spcPts val="560"/>
              </a:spcBef>
            </a:pPr>
            <a:r>
              <a:rPr lang="en-US" sz="2800" spc="15" dirty="0">
                <a:solidFill>
                  <a:schemeClr val="bg1"/>
                </a:solidFill>
                <a:latin typeface="Arial"/>
                <a:cs typeface="Arial"/>
              </a:rPr>
              <a:t>3. What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is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an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inversion</a:t>
            </a:r>
            <a:r>
              <a:rPr lang="en-US" sz="2800" spc="-4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technique? How does it</a:t>
            </a:r>
            <a:r>
              <a:rPr lang="en-US" sz="2800" spc="-55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work</a:t>
            </a:r>
            <a:r>
              <a:rPr lang="en-US" sz="2800" spc="5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1241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0" name="Picture 1034" descr="cindyc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81" y="925322"/>
            <a:ext cx="3566597" cy="35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17" name="Picture 1041" descr="asp_p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899" y="2350912"/>
            <a:ext cx="2935141" cy="523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0816" name="AutoShape 1040"/>
          <p:cNvSpPr>
            <a:spLocks noChangeArrowheads="1"/>
          </p:cNvSpPr>
          <p:nvPr/>
        </p:nvSpPr>
        <p:spPr bwMode="auto">
          <a:xfrm rot="16469216" flipH="1">
            <a:off x="2263754" y="2257172"/>
            <a:ext cx="1427339" cy="4045875"/>
          </a:xfrm>
          <a:custGeom>
            <a:avLst/>
            <a:gdLst>
              <a:gd name="G0" fmla="+- 0 0 0"/>
              <a:gd name="G1" fmla="+- -8540589 0 0"/>
              <a:gd name="G2" fmla="+- 0 0 -8540589"/>
              <a:gd name="G3" fmla="+- 10800 0 0"/>
              <a:gd name="G4" fmla="+- 0 0 0"/>
              <a:gd name="T0" fmla="*/ 360 256 1"/>
              <a:gd name="T1" fmla="*/ 0 256 1"/>
              <a:gd name="G5" fmla="+- G2 T0 T1"/>
              <a:gd name="G6" fmla="?: G2 G2 G5"/>
              <a:gd name="G7" fmla="+- 0 0 G6"/>
              <a:gd name="G8" fmla="+- 5400 0 0"/>
              <a:gd name="G9" fmla="+- 0 0 -8540589"/>
              <a:gd name="G10" fmla="+- 5400 0 2700"/>
              <a:gd name="G11" fmla="cos G10 0"/>
              <a:gd name="G12" fmla="sin G10 0"/>
              <a:gd name="G13" fmla="cos 13500 0"/>
              <a:gd name="G14" fmla="sin 13500 0"/>
              <a:gd name="G15" fmla="+- G11 10800 0"/>
              <a:gd name="G16" fmla="+- G12 10800 0"/>
              <a:gd name="G17" fmla="+- G13 10800 0"/>
              <a:gd name="G18" fmla="+- G14 10800 0"/>
              <a:gd name="G19" fmla="*/ 5400 1 2"/>
              <a:gd name="G20" fmla="+- G19 5400 0"/>
              <a:gd name="G21" fmla="cos G20 0"/>
              <a:gd name="G22" fmla="sin G20 0"/>
              <a:gd name="G23" fmla="+- G21 10800 0"/>
              <a:gd name="G24" fmla="+- G12 G23 G22"/>
              <a:gd name="G25" fmla="+- G22 G23 G11"/>
              <a:gd name="G26" fmla="cos 10800 0"/>
              <a:gd name="G27" fmla="sin 10800 0"/>
              <a:gd name="G28" fmla="cos 5400 0"/>
              <a:gd name="G29" fmla="sin 5400 0"/>
              <a:gd name="G30" fmla="+- G26 10800 0"/>
              <a:gd name="G31" fmla="+- G27 10800 0"/>
              <a:gd name="G32" fmla="+- G28 10800 0"/>
              <a:gd name="G33" fmla="+- G29 10800 0"/>
              <a:gd name="G34" fmla="+- G19 5400 0"/>
              <a:gd name="G35" fmla="cos G34 -8540589"/>
              <a:gd name="G36" fmla="sin G34 -8540589"/>
              <a:gd name="G37" fmla="+/ -8540589 0 2"/>
              <a:gd name="T2" fmla="*/ 180 256 1"/>
              <a:gd name="T3" fmla="*/ 0 256 1"/>
              <a:gd name="G38" fmla="+- G37 T2 T3"/>
              <a:gd name="G39" fmla="?: G2 G37 G38"/>
              <a:gd name="G40" fmla="cos 10800 G39"/>
              <a:gd name="G41" fmla="sin 10800 G39"/>
              <a:gd name="G42" fmla="cos 5400 G39"/>
              <a:gd name="G43" fmla="sin 5400 G39"/>
              <a:gd name="G44" fmla="+- G40 10800 0"/>
              <a:gd name="G45" fmla="+- G41 10800 0"/>
              <a:gd name="G46" fmla="+- G42 10800 0"/>
              <a:gd name="G47" fmla="+- G43 10800 0"/>
              <a:gd name="G48" fmla="+- G35 10800 0"/>
              <a:gd name="G49" fmla="+- G36 10800 0"/>
              <a:gd name="T4" fmla="*/ 15337 w 21600"/>
              <a:gd name="T5" fmla="*/ 999 h 21600"/>
              <a:gd name="T6" fmla="*/ 5558 w 21600"/>
              <a:gd name="T7" fmla="*/ 4624 h 21600"/>
              <a:gd name="T8" fmla="*/ 13068 w 21600"/>
              <a:gd name="T9" fmla="*/ 5899 h 21600"/>
              <a:gd name="T10" fmla="*/ 24300 w 21600"/>
              <a:gd name="T11" fmla="*/ 10800 h 21600"/>
              <a:gd name="T12" fmla="*/ 18900 w 21600"/>
              <a:gd name="T13" fmla="*/ 16200 h 21600"/>
              <a:gd name="T14" fmla="*/ 13500 w 21600"/>
              <a:gd name="T15" fmla="*/ 10800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16200" y="10800"/>
                </a:moveTo>
                <a:cubicBezTo>
                  <a:pt x="16200" y="7817"/>
                  <a:pt x="13782" y="5400"/>
                  <a:pt x="10800" y="5400"/>
                </a:cubicBezTo>
                <a:cubicBezTo>
                  <a:pt x="9520" y="5400"/>
                  <a:pt x="8281" y="5854"/>
                  <a:pt x="7305" y="6682"/>
                </a:cubicBezTo>
                <a:lnTo>
                  <a:pt x="3811" y="2565"/>
                </a:lnTo>
                <a:cubicBezTo>
                  <a:pt x="5763" y="909"/>
                  <a:pt x="8240" y="0"/>
                  <a:pt x="10800" y="0"/>
                </a:cubicBezTo>
                <a:cubicBezTo>
                  <a:pt x="16764" y="0"/>
                  <a:pt x="21600" y="4835"/>
                  <a:pt x="21600" y="10800"/>
                </a:cubicBezTo>
                <a:lnTo>
                  <a:pt x="24300" y="10800"/>
                </a:lnTo>
                <a:lnTo>
                  <a:pt x="18900" y="16200"/>
                </a:lnTo>
                <a:lnTo>
                  <a:pt x="13500" y="10800"/>
                </a:lnTo>
                <a:lnTo>
                  <a:pt x="16200" y="1080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eaVert" wrap="none" anchor="ctr"/>
          <a:lstStyle/>
          <a:p>
            <a:pPr algn="ctr"/>
            <a:endParaRPr lang="en-GB" altLang="en-US" sz="2645">
              <a:solidFill>
                <a:schemeClr val="accent1"/>
              </a:solidFill>
            </a:endParaRPr>
          </a:p>
        </p:txBody>
      </p:sp>
      <p:sp>
        <p:nvSpPr>
          <p:cNvPr id="460815" name="Text Box 1039"/>
          <p:cNvSpPr txBox="1">
            <a:spLocks noChangeArrowheads="1"/>
          </p:cNvSpPr>
          <p:nvPr/>
        </p:nvSpPr>
        <p:spPr bwMode="auto">
          <a:xfrm rot="462714">
            <a:off x="2093208" y="4644152"/>
            <a:ext cx="1570772" cy="329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altLang="en-US" sz="1543" b="1" dirty="0">
                <a:solidFill>
                  <a:srgbClr val="FF0000"/>
                </a:solidFill>
              </a:rPr>
              <a:t>Observation</a:t>
            </a:r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>
              <a:spcBef>
                <a:spcPts val="560"/>
              </a:spcBef>
            </a:pPr>
            <a:r>
              <a:rPr lang="en-US" sz="2800" spc="15" dirty="0">
                <a:solidFill>
                  <a:schemeClr val="bg1"/>
                </a:solidFill>
                <a:latin typeface="Arial"/>
                <a:cs typeface="Arial"/>
              </a:rPr>
              <a:t>3. What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is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an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inversion</a:t>
            </a:r>
            <a:r>
              <a:rPr lang="en-US" sz="2800" spc="-4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technique? How does it</a:t>
            </a:r>
            <a:r>
              <a:rPr lang="en-US" sz="2800" spc="-55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work</a:t>
            </a:r>
            <a:r>
              <a:rPr lang="en-US" sz="2800" spc="5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48287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7" name="Picture 1041" descr="asp_p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899" y="2350912"/>
            <a:ext cx="2935141" cy="523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11" name="Picture 1035" descr="ima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05"/>
          <a:stretch>
            <a:fillRect/>
          </a:stretch>
        </p:blipFill>
        <p:spPr bwMode="auto">
          <a:xfrm>
            <a:off x="6854502" y="2350911"/>
            <a:ext cx="3491383" cy="539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60827" name="Group 1051"/>
          <p:cNvGrpSpPr>
            <a:grpSpLocks/>
          </p:cNvGrpSpPr>
          <p:nvPr/>
        </p:nvGrpSpPr>
        <p:grpSpPr bwMode="auto">
          <a:xfrm>
            <a:off x="6854502" y="871220"/>
            <a:ext cx="3789216" cy="2789687"/>
            <a:chOff x="3213" y="226"/>
            <a:chExt cx="3072" cy="1934"/>
          </a:xfrm>
        </p:grpSpPr>
        <p:sp>
          <p:nvSpPr>
            <p:cNvPr id="460825" name="Oval 1049"/>
            <p:cNvSpPr>
              <a:spLocks noChangeArrowheads="1"/>
            </p:cNvSpPr>
            <p:nvPr/>
          </p:nvSpPr>
          <p:spPr bwMode="auto">
            <a:xfrm rot="712201">
              <a:off x="3213" y="255"/>
              <a:ext cx="2835" cy="1497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  <p:grpSp>
          <p:nvGrpSpPr>
            <p:cNvPr id="460822" name="Group 1046"/>
            <p:cNvGrpSpPr>
              <a:grpSpLocks/>
            </p:cNvGrpSpPr>
            <p:nvPr/>
          </p:nvGrpSpPr>
          <p:grpSpPr bwMode="auto">
            <a:xfrm rot="712201">
              <a:off x="3646" y="226"/>
              <a:ext cx="2639" cy="1865"/>
              <a:chOff x="3243" y="88"/>
              <a:chExt cx="2639" cy="1865"/>
            </a:xfrm>
          </p:grpSpPr>
          <p:sp>
            <p:nvSpPr>
              <p:cNvPr id="460818" name="Text Box 1042"/>
              <p:cNvSpPr txBox="1">
                <a:spLocks noChangeArrowheads="1"/>
              </p:cNvSpPr>
              <p:nvPr/>
            </p:nvSpPr>
            <p:spPr bwMode="auto">
              <a:xfrm>
                <a:off x="3243" y="88"/>
                <a:ext cx="2449" cy="18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endParaRPr lang="es-ES" altLang="en-US" sz="1322" dirty="0">
                  <a:solidFill>
                    <a:srgbClr val="FF0000"/>
                  </a:solidFill>
                </a:endParaRPr>
              </a:p>
              <a:p>
                <a:pPr>
                  <a:spcBef>
                    <a:spcPct val="50000"/>
                  </a:spcBef>
                </a:pPr>
                <a:r>
                  <a:rPr lang="es-ES" altLang="en-US" sz="1983" b="1" u="sng" dirty="0"/>
                  <a:t>MODEL</a:t>
                </a:r>
              </a:p>
              <a:p>
                <a:pPr>
                  <a:spcBef>
                    <a:spcPct val="50000"/>
                  </a:spcBef>
                  <a:buFontTx/>
                  <a:buChar char="•"/>
                </a:pPr>
                <a:r>
                  <a:rPr lang="es-ES" altLang="en-US" sz="1400" dirty="0" err="1"/>
                  <a:t>Approximations</a:t>
                </a:r>
                <a:r>
                  <a:rPr lang="es-ES" altLang="en-US" sz="1400" dirty="0"/>
                  <a:t>:</a:t>
                </a:r>
              </a:p>
              <a:p>
                <a:pPr>
                  <a:spcBef>
                    <a:spcPct val="50000"/>
                  </a:spcBef>
                </a:pPr>
                <a:endParaRPr lang="es-ES" altLang="en-US" sz="1543" dirty="0"/>
              </a:p>
              <a:p>
                <a:pPr>
                  <a:spcBef>
                    <a:spcPct val="50000"/>
                  </a:spcBef>
                  <a:buFontTx/>
                  <a:buChar char="•"/>
                </a:pPr>
                <a:r>
                  <a:rPr lang="es-ES" altLang="en-US" sz="1400" dirty="0" err="1"/>
                  <a:t>Atomic</a:t>
                </a:r>
                <a:r>
                  <a:rPr lang="es-ES" altLang="en-US" sz="1400" dirty="0"/>
                  <a:t> </a:t>
                </a:r>
                <a:r>
                  <a:rPr lang="es-ES" altLang="en-US" sz="1400" dirty="0" err="1"/>
                  <a:t>parameters</a:t>
                </a:r>
                <a:r>
                  <a:rPr lang="es-ES" altLang="en-US" sz="1400" dirty="0"/>
                  <a:t>  </a:t>
                </a:r>
              </a:p>
              <a:p>
                <a:pPr>
                  <a:spcBef>
                    <a:spcPct val="50000"/>
                  </a:spcBef>
                  <a:buFontTx/>
                  <a:buChar char="•"/>
                </a:pPr>
                <a:r>
                  <a:rPr lang="es-ES" altLang="en-US" sz="1400" dirty="0"/>
                  <a:t>Plasma </a:t>
                </a:r>
                <a:r>
                  <a:rPr lang="es-ES" altLang="en-US" sz="1400" dirty="0" err="1"/>
                  <a:t>Physics</a:t>
                </a:r>
                <a:r>
                  <a:rPr lang="es-ES" altLang="en-US" sz="1400" dirty="0"/>
                  <a:t> </a:t>
                </a:r>
                <a:r>
                  <a:rPr lang="es-ES" altLang="en-US" sz="1400" dirty="0" err="1"/>
                  <a:t>ecs</a:t>
                </a:r>
                <a:endParaRPr lang="es-ES" altLang="en-US" sz="1400" dirty="0"/>
              </a:p>
              <a:p>
                <a:pPr>
                  <a:spcBef>
                    <a:spcPct val="50000"/>
                  </a:spcBef>
                </a:pPr>
                <a:endParaRPr lang="es-ES" altLang="en-US" sz="2645" dirty="0"/>
              </a:p>
            </p:txBody>
          </p:sp>
          <p:sp>
            <p:nvSpPr>
              <p:cNvPr id="460819" name="AutoShape 1043"/>
              <p:cNvSpPr>
                <a:spLocks/>
              </p:cNvSpPr>
              <p:nvPr/>
            </p:nvSpPr>
            <p:spPr bwMode="auto">
              <a:xfrm>
                <a:off x="4423" y="416"/>
                <a:ext cx="91" cy="726"/>
              </a:xfrm>
              <a:prstGeom prst="leftBrace">
                <a:avLst>
                  <a:gd name="adj1" fmla="val 66484"/>
                  <a:gd name="adj2" fmla="val 50000"/>
                </a:avLst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GB" altLang="en-US" sz="2645"/>
              </a:p>
            </p:txBody>
          </p:sp>
          <p:sp>
            <p:nvSpPr>
              <p:cNvPr id="460820" name="Text Box 1044"/>
              <p:cNvSpPr txBox="1">
                <a:spLocks noChangeArrowheads="1"/>
              </p:cNvSpPr>
              <p:nvPr/>
            </p:nvSpPr>
            <p:spPr bwMode="auto">
              <a:xfrm>
                <a:off x="4593" y="396"/>
                <a:ext cx="1289" cy="76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s-ES" altLang="en-US" sz="1200" dirty="0" err="1"/>
                  <a:t>stationary</a:t>
                </a:r>
                <a:r>
                  <a:rPr lang="es-ES" altLang="en-US" sz="1200" dirty="0"/>
                  <a:t> </a:t>
                </a:r>
              </a:p>
              <a:p>
                <a:pPr>
                  <a:spcBef>
                    <a:spcPct val="50000"/>
                  </a:spcBef>
                </a:pPr>
                <a:r>
                  <a:rPr lang="es-ES" altLang="en-US" sz="1200" dirty="0" err="1"/>
                  <a:t>plane-paralel</a:t>
                </a:r>
                <a:endParaRPr lang="es-ES" altLang="en-US" sz="1200" dirty="0"/>
              </a:p>
              <a:p>
                <a:pPr>
                  <a:spcBef>
                    <a:spcPct val="50000"/>
                  </a:spcBef>
                </a:pPr>
                <a:r>
                  <a:rPr lang="es-ES" altLang="en-US" sz="1200" dirty="0"/>
                  <a:t>LTE </a:t>
                </a:r>
              </a:p>
              <a:p>
                <a:pPr>
                  <a:spcBef>
                    <a:spcPct val="50000"/>
                  </a:spcBef>
                </a:pPr>
                <a:r>
                  <a:rPr lang="es-ES" altLang="en-US" sz="1200" dirty="0"/>
                  <a:t>HE…</a:t>
                </a:r>
              </a:p>
            </p:txBody>
          </p:sp>
        </p:grpSp>
        <p:sp>
          <p:nvSpPr>
            <p:cNvPr id="460824" name="Text Box 1048"/>
            <p:cNvSpPr txBox="1">
              <a:spLocks noChangeArrowheads="1"/>
            </p:cNvSpPr>
            <p:nvPr/>
          </p:nvSpPr>
          <p:spPr bwMode="auto">
            <a:xfrm rot="712201">
              <a:off x="4411" y="1526"/>
              <a:ext cx="347" cy="6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s-ES" altLang="en-US" sz="6611" dirty="0"/>
                <a:t>+</a:t>
              </a:r>
            </a:p>
          </p:txBody>
        </p:sp>
      </p:grpSp>
      <p:sp>
        <p:nvSpPr>
          <p:cNvPr id="2" name="CuadroTexto 1"/>
          <p:cNvSpPr txBox="1"/>
          <p:nvPr/>
        </p:nvSpPr>
        <p:spPr>
          <a:xfrm>
            <a:off x="6854502" y="4921250"/>
            <a:ext cx="778198" cy="5334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>
              <a:spcBef>
                <a:spcPts val="560"/>
              </a:spcBef>
            </a:pPr>
            <a:r>
              <a:rPr lang="en-US" sz="2800" spc="15" dirty="0">
                <a:solidFill>
                  <a:schemeClr val="bg1"/>
                </a:solidFill>
                <a:latin typeface="Arial"/>
                <a:cs typeface="Arial"/>
              </a:rPr>
              <a:t>3. What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is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an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inversion</a:t>
            </a:r>
            <a:r>
              <a:rPr lang="en-US" sz="2800" spc="-4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technique? How does it</a:t>
            </a:r>
            <a:r>
              <a:rPr lang="en-US" sz="2800" spc="-55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work</a:t>
            </a:r>
            <a:r>
              <a:rPr lang="en-US" sz="2800" spc="5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08167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522" name="Picture 2" descr="cindyc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81" y="925322"/>
            <a:ext cx="3566597" cy="35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9523" name="Picture 3" descr="asp_p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899" y="2350912"/>
            <a:ext cx="2935141" cy="523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9524" name="AutoShape 4"/>
          <p:cNvSpPr>
            <a:spLocks noChangeArrowheads="1"/>
          </p:cNvSpPr>
          <p:nvPr/>
        </p:nvSpPr>
        <p:spPr bwMode="auto">
          <a:xfrm rot="16469216" flipH="1">
            <a:off x="2285999" y="2340034"/>
            <a:ext cx="1427339" cy="4045875"/>
          </a:xfrm>
          <a:custGeom>
            <a:avLst/>
            <a:gdLst>
              <a:gd name="G0" fmla="+- 0 0 0"/>
              <a:gd name="G1" fmla="+- -8540589 0 0"/>
              <a:gd name="G2" fmla="+- 0 0 -8540589"/>
              <a:gd name="G3" fmla="+- 10800 0 0"/>
              <a:gd name="G4" fmla="+- 0 0 0"/>
              <a:gd name="T0" fmla="*/ 360 256 1"/>
              <a:gd name="T1" fmla="*/ 0 256 1"/>
              <a:gd name="G5" fmla="+- G2 T0 T1"/>
              <a:gd name="G6" fmla="?: G2 G2 G5"/>
              <a:gd name="G7" fmla="+- 0 0 G6"/>
              <a:gd name="G8" fmla="+- 5400 0 0"/>
              <a:gd name="G9" fmla="+- 0 0 -8540589"/>
              <a:gd name="G10" fmla="+- 5400 0 2700"/>
              <a:gd name="G11" fmla="cos G10 0"/>
              <a:gd name="G12" fmla="sin G10 0"/>
              <a:gd name="G13" fmla="cos 13500 0"/>
              <a:gd name="G14" fmla="sin 13500 0"/>
              <a:gd name="G15" fmla="+- G11 10800 0"/>
              <a:gd name="G16" fmla="+- G12 10800 0"/>
              <a:gd name="G17" fmla="+- G13 10800 0"/>
              <a:gd name="G18" fmla="+- G14 10800 0"/>
              <a:gd name="G19" fmla="*/ 5400 1 2"/>
              <a:gd name="G20" fmla="+- G19 5400 0"/>
              <a:gd name="G21" fmla="cos G20 0"/>
              <a:gd name="G22" fmla="sin G20 0"/>
              <a:gd name="G23" fmla="+- G21 10800 0"/>
              <a:gd name="G24" fmla="+- G12 G23 G22"/>
              <a:gd name="G25" fmla="+- G22 G23 G11"/>
              <a:gd name="G26" fmla="cos 10800 0"/>
              <a:gd name="G27" fmla="sin 10800 0"/>
              <a:gd name="G28" fmla="cos 5400 0"/>
              <a:gd name="G29" fmla="sin 5400 0"/>
              <a:gd name="G30" fmla="+- G26 10800 0"/>
              <a:gd name="G31" fmla="+- G27 10800 0"/>
              <a:gd name="G32" fmla="+- G28 10800 0"/>
              <a:gd name="G33" fmla="+- G29 10800 0"/>
              <a:gd name="G34" fmla="+- G19 5400 0"/>
              <a:gd name="G35" fmla="cos G34 -8540589"/>
              <a:gd name="G36" fmla="sin G34 -8540589"/>
              <a:gd name="G37" fmla="+/ -8540589 0 2"/>
              <a:gd name="T2" fmla="*/ 180 256 1"/>
              <a:gd name="T3" fmla="*/ 0 256 1"/>
              <a:gd name="G38" fmla="+- G37 T2 T3"/>
              <a:gd name="G39" fmla="?: G2 G37 G38"/>
              <a:gd name="G40" fmla="cos 10800 G39"/>
              <a:gd name="G41" fmla="sin 10800 G39"/>
              <a:gd name="G42" fmla="cos 5400 G39"/>
              <a:gd name="G43" fmla="sin 5400 G39"/>
              <a:gd name="G44" fmla="+- G40 10800 0"/>
              <a:gd name="G45" fmla="+- G41 10800 0"/>
              <a:gd name="G46" fmla="+- G42 10800 0"/>
              <a:gd name="G47" fmla="+- G43 10800 0"/>
              <a:gd name="G48" fmla="+- G35 10800 0"/>
              <a:gd name="G49" fmla="+- G36 10800 0"/>
              <a:gd name="T4" fmla="*/ 15337 w 21600"/>
              <a:gd name="T5" fmla="*/ 999 h 21600"/>
              <a:gd name="T6" fmla="*/ 5558 w 21600"/>
              <a:gd name="T7" fmla="*/ 4624 h 21600"/>
              <a:gd name="T8" fmla="*/ 13068 w 21600"/>
              <a:gd name="T9" fmla="*/ 5899 h 21600"/>
              <a:gd name="T10" fmla="*/ 24300 w 21600"/>
              <a:gd name="T11" fmla="*/ 10800 h 21600"/>
              <a:gd name="T12" fmla="*/ 18900 w 21600"/>
              <a:gd name="T13" fmla="*/ 16200 h 21600"/>
              <a:gd name="T14" fmla="*/ 13500 w 21600"/>
              <a:gd name="T15" fmla="*/ 10800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16200" y="10800"/>
                </a:moveTo>
                <a:cubicBezTo>
                  <a:pt x="16200" y="7817"/>
                  <a:pt x="13782" y="5400"/>
                  <a:pt x="10800" y="5400"/>
                </a:cubicBezTo>
                <a:cubicBezTo>
                  <a:pt x="9520" y="5400"/>
                  <a:pt x="8281" y="5854"/>
                  <a:pt x="7305" y="6682"/>
                </a:cubicBezTo>
                <a:lnTo>
                  <a:pt x="3811" y="2565"/>
                </a:lnTo>
                <a:cubicBezTo>
                  <a:pt x="5763" y="909"/>
                  <a:pt x="8240" y="0"/>
                  <a:pt x="10800" y="0"/>
                </a:cubicBezTo>
                <a:cubicBezTo>
                  <a:pt x="16764" y="0"/>
                  <a:pt x="21600" y="4835"/>
                  <a:pt x="21600" y="10800"/>
                </a:cubicBezTo>
                <a:lnTo>
                  <a:pt x="24300" y="10800"/>
                </a:lnTo>
                <a:lnTo>
                  <a:pt x="18900" y="16200"/>
                </a:lnTo>
                <a:lnTo>
                  <a:pt x="13500" y="10800"/>
                </a:lnTo>
                <a:lnTo>
                  <a:pt x="16200" y="1080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eaVert" wrap="none" anchor="ctr"/>
          <a:lstStyle/>
          <a:p>
            <a:pPr algn="ctr"/>
            <a:endParaRPr lang="en-GB" altLang="en-US" sz="2645">
              <a:solidFill>
                <a:schemeClr val="accent1"/>
              </a:solidFill>
            </a:endParaRPr>
          </a:p>
        </p:txBody>
      </p:sp>
      <p:pic>
        <p:nvPicPr>
          <p:cNvPr id="619526" name="Picture 6" descr="ima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05"/>
          <a:stretch>
            <a:fillRect/>
          </a:stretch>
        </p:blipFill>
        <p:spPr bwMode="auto">
          <a:xfrm>
            <a:off x="6854502" y="2350911"/>
            <a:ext cx="3491383" cy="539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9527" name="Line 7"/>
          <p:cNvSpPr>
            <a:spLocks noChangeShapeType="1"/>
          </p:cNvSpPr>
          <p:nvPr/>
        </p:nvSpPr>
        <p:spPr bwMode="auto">
          <a:xfrm>
            <a:off x="1458252" y="4729809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 sz="1983"/>
          </a:p>
        </p:txBody>
      </p:sp>
      <p:grpSp>
        <p:nvGrpSpPr>
          <p:cNvPr id="619540" name="Group 20"/>
          <p:cNvGrpSpPr>
            <a:grpSpLocks/>
          </p:cNvGrpSpPr>
          <p:nvPr/>
        </p:nvGrpSpPr>
        <p:grpSpPr bwMode="auto">
          <a:xfrm>
            <a:off x="4508749" y="1295832"/>
            <a:ext cx="5886081" cy="845254"/>
            <a:chOff x="3231" y="727"/>
            <a:chExt cx="2763" cy="768"/>
          </a:xfrm>
        </p:grpSpPr>
        <p:sp>
          <p:nvSpPr>
            <p:cNvPr id="619536" name="Text Box 16"/>
            <p:cNvSpPr txBox="1">
              <a:spLocks noChangeArrowheads="1"/>
            </p:cNvSpPr>
            <p:nvPr/>
          </p:nvSpPr>
          <p:spPr bwMode="auto">
            <a:xfrm>
              <a:off x="3289" y="769"/>
              <a:ext cx="2585" cy="4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GB" altLang="en-US" sz="1543" dirty="0"/>
                <a:t> </a:t>
              </a:r>
              <a:r>
                <a:rPr lang="en-GB" altLang="en-US" sz="1400" dirty="0"/>
                <a:t>The model </a:t>
              </a:r>
              <a:r>
                <a:rPr lang="en-GB" altLang="en-US" sz="1400" dirty="0" smtClean="0"/>
                <a:t>(except free parameters values ) must </a:t>
              </a:r>
              <a:r>
                <a:rPr lang="en-GB" altLang="en-US" sz="1400" dirty="0"/>
                <a:t>be known a priori</a:t>
              </a: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GB" altLang="en-US" sz="1543" dirty="0"/>
                <a:t> </a:t>
              </a:r>
              <a:r>
                <a:rPr lang="en-GB" altLang="en-US" sz="1400" dirty="0"/>
                <a:t>We only fit the free parameters</a:t>
              </a:r>
            </a:p>
          </p:txBody>
        </p:sp>
        <p:sp>
          <p:nvSpPr>
            <p:cNvPr id="619539" name="Rectangle 19"/>
            <p:cNvSpPr>
              <a:spLocks noChangeArrowheads="1"/>
            </p:cNvSpPr>
            <p:nvPr/>
          </p:nvSpPr>
          <p:spPr bwMode="auto">
            <a:xfrm>
              <a:off x="3231" y="727"/>
              <a:ext cx="2763" cy="768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tx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</p:grpSp>
      <p:grpSp>
        <p:nvGrpSpPr>
          <p:cNvPr id="619553" name="Group 33"/>
          <p:cNvGrpSpPr>
            <a:grpSpLocks/>
          </p:cNvGrpSpPr>
          <p:nvPr/>
        </p:nvGrpSpPr>
        <p:grpSpPr bwMode="auto">
          <a:xfrm>
            <a:off x="-287441" y="5021924"/>
            <a:ext cx="5209087" cy="3043590"/>
            <a:chOff x="-341" y="2871"/>
            <a:chExt cx="2978" cy="1740"/>
          </a:xfrm>
        </p:grpSpPr>
        <p:sp>
          <p:nvSpPr>
            <p:cNvPr id="619546" name="Oval 26"/>
            <p:cNvSpPr>
              <a:spLocks noChangeArrowheads="1"/>
            </p:cNvSpPr>
            <p:nvPr/>
          </p:nvSpPr>
          <p:spPr bwMode="auto">
            <a:xfrm rot="77458">
              <a:off x="-341" y="2904"/>
              <a:ext cx="2835" cy="1497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  <p:grpSp>
          <p:nvGrpSpPr>
            <p:cNvPr id="619547" name="Group 27"/>
            <p:cNvGrpSpPr>
              <a:grpSpLocks/>
            </p:cNvGrpSpPr>
            <p:nvPr/>
          </p:nvGrpSpPr>
          <p:grpSpPr bwMode="auto">
            <a:xfrm rot="77458">
              <a:off x="115" y="2871"/>
              <a:ext cx="2449" cy="1740"/>
              <a:chOff x="3243" y="150"/>
              <a:chExt cx="2449" cy="1740"/>
            </a:xfrm>
          </p:grpSpPr>
          <p:sp>
            <p:nvSpPr>
              <p:cNvPr id="619548" name="Text Box 28"/>
              <p:cNvSpPr txBox="1">
                <a:spLocks noChangeArrowheads="1"/>
              </p:cNvSpPr>
              <p:nvPr/>
            </p:nvSpPr>
            <p:spPr bwMode="auto">
              <a:xfrm>
                <a:off x="3243" y="150"/>
                <a:ext cx="2449" cy="174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endParaRPr lang="es-ES" altLang="en-US" sz="1322" dirty="0">
                  <a:solidFill>
                    <a:srgbClr val="FF0000"/>
                  </a:solidFill>
                </a:endParaRPr>
              </a:p>
              <a:p>
                <a:pPr>
                  <a:spcBef>
                    <a:spcPct val="50000"/>
                  </a:spcBef>
                </a:pPr>
                <a:r>
                  <a:rPr lang="es-ES" altLang="en-US" sz="1983" b="1" u="sng" dirty="0"/>
                  <a:t>MODEL</a:t>
                </a:r>
              </a:p>
              <a:p>
                <a:pPr>
                  <a:spcBef>
                    <a:spcPct val="50000"/>
                  </a:spcBef>
                  <a:buFontTx/>
                  <a:buChar char="•"/>
                </a:pPr>
                <a:r>
                  <a:rPr lang="es-ES" altLang="en-US" sz="1543" dirty="0" err="1"/>
                  <a:t>Approximations</a:t>
                </a:r>
                <a:r>
                  <a:rPr lang="es-ES" altLang="en-US" sz="1543" dirty="0"/>
                  <a:t>:</a:t>
                </a:r>
              </a:p>
              <a:p>
                <a:pPr>
                  <a:spcBef>
                    <a:spcPct val="50000"/>
                  </a:spcBef>
                </a:pPr>
                <a:endParaRPr lang="es-ES" altLang="en-US" sz="1543" dirty="0"/>
              </a:p>
              <a:p>
                <a:pPr>
                  <a:spcBef>
                    <a:spcPct val="50000"/>
                  </a:spcBef>
                  <a:buFontTx/>
                  <a:buChar char="•"/>
                </a:pPr>
                <a:r>
                  <a:rPr lang="es-ES" altLang="en-US" sz="1543" dirty="0" err="1"/>
                  <a:t>Atomic</a:t>
                </a:r>
                <a:r>
                  <a:rPr lang="es-ES" altLang="en-US" sz="1543" dirty="0"/>
                  <a:t> </a:t>
                </a:r>
                <a:r>
                  <a:rPr lang="es-ES" altLang="en-US" sz="1543" dirty="0" err="1"/>
                  <a:t>parameters</a:t>
                </a:r>
                <a:r>
                  <a:rPr lang="es-ES" altLang="en-US" sz="2645" dirty="0"/>
                  <a:t>  </a:t>
                </a:r>
              </a:p>
              <a:p>
                <a:pPr>
                  <a:spcBef>
                    <a:spcPct val="50000"/>
                  </a:spcBef>
                  <a:buFontTx/>
                  <a:buChar char="•"/>
                </a:pPr>
                <a:r>
                  <a:rPr lang="es-ES" altLang="en-US" sz="1543" dirty="0"/>
                  <a:t>Plasma </a:t>
                </a:r>
                <a:r>
                  <a:rPr lang="es-ES" altLang="en-US" sz="1543" dirty="0" err="1"/>
                  <a:t>Physics</a:t>
                </a:r>
                <a:r>
                  <a:rPr lang="es-ES" altLang="en-US" sz="1543" dirty="0"/>
                  <a:t> </a:t>
                </a:r>
                <a:r>
                  <a:rPr lang="es-ES" altLang="en-US" sz="1543" dirty="0" err="1"/>
                  <a:t>ecs</a:t>
                </a:r>
                <a:endParaRPr lang="es-ES" altLang="en-US" sz="1543" dirty="0"/>
              </a:p>
              <a:p>
                <a:pPr>
                  <a:spcBef>
                    <a:spcPct val="50000"/>
                  </a:spcBef>
                </a:pPr>
                <a:endParaRPr lang="es-ES" altLang="en-US" sz="2645" dirty="0"/>
              </a:p>
            </p:txBody>
          </p:sp>
          <p:sp>
            <p:nvSpPr>
              <p:cNvPr id="619549" name="AutoShape 29"/>
              <p:cNvSpPr>
                <a:spLocks/>
              </p:cNvSpPr>
              <p:nvPr/>
            </p:nvSpPr>
            <p:spPr bwMode="auto">
              <a:xfrm>
                <a:off x="4331" y="346"/>
                <a:ext cx="91" cy="726"/>
              </a:xfrm>
              <a:prstGeom prst="leftBrace">
                <a:avLst>
                  <a:gd name="adj1" fmla="val 66484"/>
                  <a:gd name="adj2" fmla="val 50000"/>
                </a:avLst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GB" altLang="en-US" sz="2645"/>
              </a:p>
            </p:txBody>
          </p:sp>
          <p:sp>
            <p:nvSpPr>
              <p:cNvPr id="619550" name="Text Box 30"/>
              <p:cNvSpPr txBox="1">
                <a:spLocks noChangeArrowheads="1"/>
              </p:cNvSpPr>
              <p:nvPr/>
            </p:nvSpPr>
            <p:spPr bwMode="auto">
              <a:xfrm>
                <a:off x="4454" y="300"/>
                <a:ext cx="1238" cy="79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s-ES" altLang="en-US" sz="1543"/>
                  <a:t>stationary </a:t>
                </a:r>
              </a:p>
              <a:p>
                <a:pPr>
                  <a:spcBef>
                    <a:spcPct val="50000"/>
                  </a:spcBef>
                </a:pPr>
                <a:r>
                  <a:rPr lang="es-ES" altLang="en-US" sz="1543"/>
                  <a:t>plane-paralel</a:t>
                </a:r>
              </a:p>
              <a:p>
                <a:pPr>
                  <a:spcBef>
                    <a:spcPct val="50000"/>
                  </a:spcBef>
                </a:pPr>
                <a:r>
                  <a:rPr lang="es-ES" altLang="en-US" sz="1543"/>
                  <a:t>LTE </a:t>
                </a:r>
              </a:p>
              <a:p>
                <a:pPr>
                  <a:spcBef>
                    <a:spcPct val="50000"/>
                  </a:spcBef>
                </a:pPr>
                <a:r>
                  <a:rPr lang="es-ES" altLang="en-US" sz="1543"/>
                  <a:t>HE…</a:t>
                </a:r>
              </a:p>
            </p:txBody>
          </p:sp>
        </p:grpSp>
        <p:sp>
          <p:nvSpPr>
            <p:cNvPr id="619551" name="Text Box 31"/>
            <p:cNvSpPr txBox="1">
              <a:spLocks noChangeArrowheads="1"/>
            </p:cNvSpPr>
            <p:nvPr/>
          </p:nvSpPr>
          <p:spPr bwMode="auto">
            <a:xfrm>
              <a:off x="2290" y="2931"/>
              <a:ext cx="347" cy="6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s-ES" altLang="en-US" sz="6611"/>
                <a:t>+</a:t>
              </a:r>
            </a:p>
          </p:txBody>
        </p:sp>
      </p:grpSp>
      <p:sp>
        <p:nvSpPr>
          <p:cNvPr id="619528" name="Text Box 8"/>
          <p:cNvSpPr txBox="1">
            <a:spLocks noChangeArrowheads="1"/>
          </p:cNvSpPr>
          <p:nvPr/>
        </p:nvSpPr>
        <p:spPr bwMode="auto">
          <a:xfrm rot="462714">
            <a:off x="2093208" y="4654133"/>
            <a:ext cx="1570772" cy="329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altLang="en-US" sz="1543" b="1">
                <a:solidFill>
                  <a:srgbClr val="FF0000"/>
                </a:solidFill>
              </a:rPr>
              <a:t>Observation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6849285" y="4235450"/>
            <a:ext cx="762896" cy="6096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>
              <a:spcBef>
                <a:spcPts val="560"/>
              </a:spcBef>
            </a:pPr>
            <a:r>
              <a:rPr lang="en-US" sz="2800" spc="15" dirty="0">
                <a:solidFill>
                  <a:schemeClr val="bg1"/>
                </a:solidFill>
                <a:latin typeface="Arial"/>
                <a:cs typeface="Arial"/>
              </a:rPr>
              <a:t>3. What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is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an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inversion</a:t>
            </a:r>
            <a:r>
              <a:rPr lang="en-US" sz="2800" spc="-4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technique? How does it</a:t>
            </a:r>
            <a:r>
              <a:rPr lang="en-US" sz="2800" spc="-55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2800" spc="5" dirty="0">
                <a:solidFill>
                  <a:schemeClr val="bg1"/>
                </a:solidFill>
                <a:latin typeface="Arial"/>
                <a:cs typeface="Arial"/>
              </a:rPr>
              <a:t>work</a:t>
            </a:r>
            <a:r>
              <a:rPr lang="en-US" sz="2800" spc="5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52676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530" name="Picture 2" descr="esquema3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66" r="55025" b="31830"/>
          <a:stretch>
            <a:fillRect/>
          </a:stretch>
        </p:blipFill>
        <p:spPr bwMode="auto">
          <a:xfrm>
            <a:off x="1580695" y="2984118"/>
            <a:ext cx="3209763" cy="230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2532" name="Group 4"/>
          <p:cNvGrpSpPr>
            <a:grpSpLocks/>
          </p:cNvGrpSpPr>
          <p:nvPr/>
        </p:nvGrpSpPr>
        <p:grpSpPr bwMode="auto">
          <a:xfrm>
            <a:off x="1855317" y="1000537"/>
            <a:ext cx="3015603" cy="1191199"/>
            <a:chOff x="884" y="572"/>
            <a:chExt cx="1724" cy="681"/>
          </a:xfrm>
        </p:grpSpPr>
        <p:sp>
          <p:nvSpPr>
            <p:cNvPr id="662533" name="Oval 5"/>
            <p:cNvSpPr>
              <a:spLocks noChangeArrowheads="1"/>
            </p:cNvSpPr>
            <p:nvPr/>
          </p:nvSpPr>
          <p:spPr bwMode="auto">
            <a:xfrm>
              <a:off x="884" y="572"/>
              <a:ext cx="1542" cy="681"/>
            </a:xfrm>
            <a:prstGeom prst="ellipse">
              <a:avLst/>
            </a:prstGeom>
            <a:noFill/>
            <a:ln w="38100">
              <a:solidFill>
                <a:srgbClr val="03030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  <p:sp>
          <p:nvSpPr>
            <p:cNvPr id="662534" name="Text Box 6"/>
            <p:cNvSpPr txBox="1">
              <a:spLocks noChangeArrowheads="1"/>
            </p:cNvSpPr>
            <p:nvPr/>
          </p:nvSpPr>
          <p:spPr bwMode="auto">
            <a:xfrm>
              <a:off x="1156" y="715"/>
              <a:ext cx="1452" cy="5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GB" altLang="en-US" sz="2204">
                  <a:solidFill>
                    <a:srgbClr val="0066CC"/>
                  </a:solidFill>
                </a:rPr>
                <a:t>Initial model                                </a:t>
              </a:r>
            </a:p>
            <a:p>
              <a:pPr>
                <a:spcBef>
                  <a:spcPct val="50000"/>
                </a:spcBef>
              </a:pPr>
              <a:r>
                <a:rPr lang="en-GB" altLang="en-US" sz="2204">
                  <a:solidFill>
                    <a:srgbClr val="0066CC"/>
                  </a:solidFill>
                </a:rPr>
                <a:t>        T</a:t>
              </a:r>
            </a:p>
          </p:txBody>
        </p:sp>
      </p:grpSp>
      <p:grpSp>
        <p:nvGrpSpPr>
          <p:cNvPr id="662535" name="Group 7"/>
          <p:cNvGrpSpPr>
            <a:grpSpLocks/>
          </p:cNvGrpSpPr>
          <p:nvPr/>
        </p:nvGrpSpPr>
        <p:grpSpPr bwMode="auto">
          <a:xfrm>
            <a:off x="1935780" y="6078435"/>
            <a:ext cx="2697251" cy="1112485"/>
            <a:chOff x="930" y="3475"/>
            <a:chExt cx="1542" cy="636"/>
          </a:xfrm>
        </p:grpSpPr>
        <p:sp>
          <p:nvSpPr>
            <p:cNvPr id="662536" name="Oval 8"/>
            <p:cNvSpPr>
              <a:spLocks noChangeArrowheads="1"/>
            </p:cNvSpPr>
            <p:nvPr/>
          </p:nvSpPr>
          <p:spPr bwMode="auto">
            <a:xfrm>
              <a:off x="930" y="3475"/>
              <a:ext cx="1542" cy="636"/>
            </a:xfrm>
            <a:prstGeom prst="ellipse">
              <a:avLst/>
            </a:prstGeom>
            <a:noFill/>
            <a:ln w="38100">
              <a:solidFill>
                <a:srgbClr val="03030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  <p:sp>
          <p:nvSpPr>
            <p:cNvPr id="662537" name="Text Box 9"/>
            <p:cNvSpPr txBox="1">
              <a:spLocks noChangeArrowheads="1"/>
            </p:cNvSpPr>
            <p:nvPr/>
          </p:nvSpPr>
          <p:spPr bwMode="auto">
            <a:xfrm>
              <a:off x="1111" y="3612"/>
              <a:ext cx="1179" cy="2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GB" altLang="en-US" sz="2645">
                  <a:solidFill>
                    <a:srgbClr val="00FF00"/>
                  </a:solidFill>
                </a:rPr>
                <a:t>Observation</a:t>
              </a:r>
            </a:p>
          </p:txBody>
        </p:sp>
      </p:grpSp>
      <p:grpSp>
        <p:nvGrpSpPr>
          <p:cNvPr id="662538" name="Group 10"/>
          <p:cNvGrpSpPr>
            <a:grpSpLocks/>
          </p:cNvGrpSpPr>
          <p:nvPr/>
        </p:nvGrpSpPr>
        <p:grpSpPr bwMode="auto">
          <a:xfrm>
            <a:off x="2014494" y="2270448"/>
            <a:ext cx="2300184" cy="3729273"/>
            <a:chOff x="975" y="1298"/>
            <a:chExt cx="1315" cy="2132"/>
          </a:xfrm>
        </p:grpSpPr>
        <p:grpSp>
          <p:nvGrpSpPr>
            <p:cNvPr id="662539" name="Group 11"/>
            <p:cNvGrpSpPr>
              <a:grpSpLocks/>
            </p:cNvGrpSpPr>
            <p:nvPr/>
          </p:nvGrpSpPr>
          <p:grpSpPr bwMode="auto">
            <a:xfrm>
              <a:off x="975" y="1298"/>
              <a:ext cx="1315" cy="408"/>
              <a:chOff x="975" y="1298"/>
              <a:chExt cx="1315" cy="408"/>
            </a:xfrm>
          </p:grpSpPr>
          <p:sp>
            <p:nvSpPr>
              <p:cNvPr id="662540" name="AutoShape 12"/>
              <p:cNvSpPr>
                <a:spLocks noChangeArrowheads="1"/>
              </p:cNvSpPr>
              <p:nvPr/>
            </p:nvSpPr>
            <p:spPr bwMode="auto">
              <a:xfrm>
                <a:off x="1565" y="1298"/>
                <a:ext cx="182" cy="408"/>
              </a:xfrm>
              <a:prstGeom prst="downArrow">
                <a:avLst>
                  <a:gd name="adj1" fmla="val 50000"/>
                  <a:gd name="adj2" fmla="val 56044"/>
                </a:avLst>
              </a:prstGeom>
              <a:solidFill>
                <a:srgbClr val="3366FF"/>
              </a:solidFill>
              <a:ln w="9525">
                <a:solidFill>
                  <a:srgbClr val="030305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983"/>
              </a:p>
            </p:txBody>
          </p:sp>
          <p:sp>
            <p:nvSpPr>
              <p:cNvPr id="662541" name="Text Box 13"/>
              <p:cNvSpPr txBox="1">
                <a:spLocks noChangeArrowheads="1"/>
              </p:cNvSpPr>
              <p:nvPr/>
            </p:nvSpPr>
            <p:spPr bwMode="auto">
              <a:xfrm>
                <a:off x="975" y="1358"/>
                <a:ext cx="1315" cy="24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GB" altLang="en-US" sz="1983">
                    <a:solidFill>
                      <a:srgbClr val="0066CC"/>
                    </a:solidFill>
                  </a:rPr>
                  <a:t>Synthesis      </a:t>
                </a:r>
                <a:r>
                  <a:rPr lang="en-GB" altLang="en-US" sz="2204" b="1">
                    <a:solidFill>
                      <a:srgbClr val="0066CC"/>
                    </a:solidFill>
                  </a:rPr>
                  <a:t>I</a:t>
                </a:r>
                <a:r>
                  <a:rPr lang="en-GB" altLang="en-US" sz="2204" b="1" baseline="54000">
                    <a:solidFill>
                      <a:srgbClr val="0066CC"/>
                    </a:solidFill>
                  </a:rPr>
                  <a:t>syn</a:t>
                </a:r>
              </a:p>
            </p:txBody>
          </p:sp>
        </p:grpSp>
        <p:grpSp>
          <p:nvGrpSpPr>
            <p:cNvPr id="662542" name="Group 14"/>
            <p:cNvGrpSpPr>
              <a:grpSpLocks/>
            </p:cNvGrpSpPr>
            <p:nvPr/>
          </p:nvGrpSpPr>
          <p:grpSpPr bwMode="auto">
            <a:xfrm>
              <a:off x="1564" y="3022"/>
              <a:ext cx="590" cy="408"/>
              <a:chOff x="1564" y="3022"/>
              <a:chExt cx="590" cy="408"/>
            </a:xfrm>
          </p:grpSpPr>
          <p:sp>
            <p:nvSpPr>
              <p:cNvPr id="662543" name="AutoShape 15"/>
              <p:cNvSpPr>
                <a:spLocks noChangeArrowheads="1"/>
              </p:cNvSpPr>
              <p:nvPr/>
            </p:nvSpPr>
            <p:spPr bwMode="auto">
              <a:xfrm rot="10800000">
                <a:off x="1564" y="3022"/>
                <a:ext cx="182" cy="408"/>
              </a:xfrm>
              <a:prstGeom prst="downArrow">
                <a:avLst>
                  <a:gd name="adj1" fmla="val 50000"/>
                  <a:gd name="adj2" fmla="val 56044"/>
                </a:avLst>
              </a:prstGeom>
              <a:solidFill>
                <a:srgbClr val="00FF00"/>
              </a:solidFill>
              <a:ln w="9525">
                <a:solidFill>
                  <a:srgbClr val="030305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/>
              <a:p>
                <a:pPr algn="ctr"/>
                <a:endParaRPr lang="en-GB" altLang="en-US" sz="2645">
                  <a:solidFill>
                    <a:srgbClr val="00FF00"/>
                  </a:solidFill>
                </a:endParaRPr>
              </a:p>
            </p:txBody>
          </p:sp>
          <p:sp>
            <p:nvSpPr>
              <p:cNvPr id="662544" name="Text Box 16"/>
              <p:cNvSpPr txBox="1">
                <a:spLocks noChangeArrowheads="1"/>
              </p:cNvSpPr>
              <p:nvPr/>
            </p:nvSpPr>
            <p:spPr bwMode="auto">
              <a:xfrm>
                <a:off x="1701" y="3158"/>
                <a:ext cx="453" cy="24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GB" altLang="en-US" sz="2204" b="1">
                    <a:solidFill>
                      <a:srgbClr val="00FF00"/>
                    </a:solidFill>
                  </a:rPr>
                  <a:t>I</a:t>
                </a:r>
                <a:r>
                  <a:rPr lang="en-GB" altLang="en-US" sz="2204" b="1" baseline="56000">
                    <a:solidFill>
                      <a:srgbClr val="00FF00"/>
                    </a:solidFill>
                  </a:rPr>
                  <a:t>obs</a:t>
                </a:r>
              </a:p>
            </p:txBody>
          </p:sp>
        </p:grpSp>
      </p:grpSp>
      <p:grpSp>
        <p:nvGrpSpPr>
          <p:cNvPr id="662545" name="Group 17"/>
          <p:cNvGrpSpPr>
            <a:grpSpLocks/>
          </p:cNvGrpSpPr>
          <p:nvPr/>
        </p:nvGrpSpPr>
        <p:grpSpPr bwMode="auto">
          <a:xfrm>
            <a:off x="6219546" y="1000537"/>
            <a:ext cx="2777713" cy="1191199"/>
            <a:chOff x="3379" y="572"/>
            <a:chExt cx="1588" cy="681"/>
          </a:xfrm>
        </p:grpSpPr>
        <p:sp>
          <p:nvSpPr>
            <p:cNvPr id="662546" name="Oval 18"/>
            <p:cNvSpPr>
              <a:spLocks noChangeArrowheads="1"/>
            </p:cNvSpPr>
            <p:nvPr/>
          </p:nvSpPr>
          <p:spPr bwMode="auto">
            <a:xfrm>
              <a:off x="3379" y="572"/>
              <a:ext cx="1542" cy="681"/>
            </a:xfrm>
            <a:prstGeom prst="ellipse">
              <a:avLst/>
            </a:prstGeom>
            <a:noFill/>
            <a:ln w="38100">
              <a:solidFill>
                <a:srgbClr val="03030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  <p:sp>
          <p:nvSpPr>
            <p:cNvPr id="662547" name="Text Box 19"/>
            <p:cNvSpPr txBox="1">
              <a:spLocks noChangeArrowheads="1"/>
            </p:cNvSpPr>
            <p:nvPr/>
          </p:nvSpPr>
          <p:spPr bwMode="auto">
            <a:xfrm>
              <a:off x="3424" y="715"/>
              <a:ext cx="1543" cy="5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GB" altLang="en-US" sz="2204">
                  <a:solidFill>
                    <a:srgbClr val="FF0000"/>
                  </a:solidFill>
                </a:rPr>
                <a:t>Model perturbation</a:t>
              </a:r>
            </a:p>
            <a:p>
              <a:pPr>
                <a:spcBef>
                  <a:spcPct val="50000"/>
                </a:spcBef>
              </a:pPr>
              <a:r>
                <a:rPr lang="en-GB" altLang="en-US" sz="2204">
                  <a:solidFill>
                    <a:srgbClr val="FF0000"/>
                  </a:solidFill>
                </a:rPr>
                <a:t>            </a:t>
              </a:r>
              <a:r>
                <a:rPr lang="en-GB" altLang="en-US" sz="2204" b="1">
                  <a:solidFill>
                    <a:srgbClr val="FF0000"/>
                  </a:solidFill>
                  <a:latin typeface="Symbol" panose="05050102010706020507" pitchFamily="18" charset="2"/>
                </a:rPr>
                <a:t>d</a:t>
              </a:r>
              <a:r>
                <a:rPr lang="en-GB" altLang="en-US" sz="2204">
                  <a:solidFill>
                    <a:srgbClr val="FF0000"/>
                  </a:solidFill>
                </a:rPr>
                <a:t>T</a:t>
              </a:r>
            </a:p>
          </p:txBody>
        </p:sp>
      </p:grpSp>
      <p:grpSp>
        <p:nvGrpSpPr>
          <p:cNvPr id="662548" name="Group 20"/>
          <p:cNvGrpSpPr>
            <a:grpSpLocks/>
          </p:cNvGrpSpPr>
          <p:nvPr/>
        </p:nvGrpSpPr>
        <p:grpSpPr bwMode="auto">
          <a:xfrm>
            <a:off x="6219546" y="2270449"/>
            <a:ext cx="3650559" cy="3965414"/>
            <a:chOff x="3379" y="1298"/>
            <a:chExt cx="2087" cy="2267"/>
          </a:xfrm>
        </p:grpSpPr>
        <p:grpSp>
          <p:nvGrpSpPr>
            <p:cNvPr id="662549" name="Group 21"/>
            <p:cNvGrpSpPr>
              <a:grpSpLocks/>
            </p:cNvGrpSpPr>
            <p:nvPr/>
          </p:nvGrpSpPr>
          <p:grpSpPr bwMode="auto">
            <a:xfrm>
              <a:off x="3379" y="1298"/>
              <a:ext cx="2087" cy="1406"/>
              <a:chOff x="3379" y="1253"/>
              <a:chExt cx="2087" cy="1406"/>
            </a:xfrm>
          </p:grpSpPr>
          <p:grpSp>
            <p:nvGrpSpPr>
              <p:cNvPr id="662550" name="Group 22"/>
              <p:cNvGrpSpPr>
                <a:grpSpLocks/>
              </p:cNvGrpSpPr>
              <p:nvPr/>
            </p:nvGrpSpPr>
            <p:grpSpPr bwMode="auto">
              <a:xfrm>
                <a:off x="4059" y="1253"/>
                <a:ext cx="1407" cy="635"/>
                <a:chOff x="4059" y="1253"/>
                <a:chExt cx="1407" cy="635"/>
              </a:xfrm>
            </p:grpSpPr>
            <p:pic>
              <p:nvPicPr>
                <p:cNvPr id="662551" name="Picture 23" descr="esquema3"/>
                <p:cNvPicPr preferRelativeResize="0">
                  <a:picLocks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540" t="21519" r="-563" b="64134"/>
                <a:stretch>
                  <a:fillRect/>
                </a:stretch>
              </p:blipFill>
              <p:spPr bwMode="auto">
                <a:xfrm>
                  <a:off x="4241" y="1253"/>
                  <a:ext cx="1225" cy="5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2552" name="AutoShape 24"/>
                <p:cNvSpPr>
                  <a:spLocks noChangeArrowheads="1"/>
                </p:cNvSpPr>
                <p:nvPr/>
              </p:nvSpPr>
              <p:spPr bwMode="auto">
                <a:xfrm>
                  <a:off x="4059" y="1298"/>
                  <a:ext cx="182" cy="590"/>
                </a:xfrm>
                <a:prstGeom prst="downArrow">
                  <a:avLst>
                    <a:gd name="adj1" fmla="val 50000"/>
                    <a:gd name="adj2" fmla="val 81044"/>
                  </a:avLst>
                </a:prstGeom>
                <a:solidFill>
                  <a:srgbClr val="FF0000"/>
                </a:solidFill>
                <a:ln w="9525">
                  <a:solidFill>
                    <a:srgbClr val="030305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/>
                  <a:endParaRPr lang="en-GB" altLang="en-US" sz="2645">
                    <a:solidFill>
                      <a:srgbClr val="00FF00"/>
                    </a:solidFill>
                  </a:endParaRPr>
                </a:p>
              </p:txBody>
            </p:sp>
          </p:grpSp>
          <p:grpSp>
            <p:nvGrpSpPr>
              <p:cNvPr id="662553" name="Group 25"/>
              <p:cNvGrpSpPr>
                <a:grpSpLocks/>
              </p:cNvGrpSpPr>
              <p:nvPr/>
            </p:nvGrpSpPr>
            <p:grpSpPr bwMode="auto">
              <a:xfrm>
                <a:off x="3379" y="1978"/>
                <a:ext cx="1633" cy="681"/>
                <a:chOff x="3379" y="1978"/>
                <a:chExt cx="1633" cy="681"/>
              </a:xfrm>
            </p:grpSpPr>
            <p:sp>
              <p:nvSpPr>
                <p:cNvPr id="662554" name="Oval 26"/>
                <p:cNvSpPr>
                  <a:spLocks noChangeArrowheads="1"/>
                </p:cNvSpPr>
                <p:nvPr/>
              </p:nvSpPr>
              <p:spPr bwMode="auto">
                <a:xfrm>
                  <a:off x="3379" y="1978"/>
                  <a:ext cx="1542" cy="681"/>
                </a:xfrm>
                <a:prstGeom prst="ellipse">
                  <a:avLst/>
                </a:prstGeom>
                <a:noFill/>
                <a:ln w="38100">
                  <a:solidFill>
                    <a:srgbClr val="030305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983"/>
                </a:p>
              </p:txBody>
            </p:sp>
            <p:pic>
              <p:nvPicPr>
                <p:cNvPr id="662555" name="Picture 27" descr="esquema3"/>
                <p:cNvPicPr preferRelativeResize="0">
                  <a:picLocks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540" t="21519" r="22794" b="66534"/>
                <a:stretch>
                  <a:fillRect/>
                </a:stretch>
              </p:blipFill>
              <p:spPr bwMode="auto">
                <a:xfrm>
                  <a:off x="4014" y="2160"/>
                  <a:ext cx="272" cy="4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2556" name="Text Box 28"/>
                <p:cNvSpPr txBox="1">
                  <a:spLocks noChangeArrowheads="1"/>
                </p:cNvSpPr>
                <p:nvPr/>
              </p:nvSpPr>
              <p:spPr bwMode="auto">
                <a:xfrm>
                  <a:off x="3424" y="2115"/>
                  <a:ext cx="1588" cy="24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GB" altLang="en-US" sz="2204">
                      <a:solidFill>
                        <a:srgbClr val="FF0000"/>
                      </a:solidFill>
                    </a:rPr>
                    <a:t>Profile perturbation            </a:t>
                  </a:r>
                </a:p>
              </p:txBody>
            </p:sp>
          </p:grpSp>
        </p:grpSp>
        <p:pic>
          <p:nvPicPr>
            <p:cNvPr id="662557" name="Picture 29" descr="esquema3"/>
            <p:cNvPicPr preferRelativeResize="0"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382" t="82094" r="17720"/>
            <a:stretch>
              <a:fillRect/>
            </a:stretch>
          </p:blipFill>
          <p:spPr bwMode="auto">
            <a:xfrm>
              <a:off x="3833" y="2886"/>
              <a:ext cx="771" cy="6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1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369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578" name="Picture 2" descr="esquema3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66" r="55025" b="31830"/>
          <a:stretch>
            <a:fillRect/>
          </a:stretch>
        </p:blipFill>
        <p:spPr bwMode="auto">
          <a:xfrm>
            <a:off x="1580695" y="2984118"/>
            <a:ext cx="3209763" cy="230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4580" name="Group 4"/>
          <p:cNvGrpSpPr>
            <a:grpSpLocks/>
          </p:cNvGrpSpPr>
          <p:nvPr/>
        </p:nvGrpSpPr>
        <p:grpSpPr bwMode="auto">
          <a:xfrm>
            <a:off x="1855317" y="1000537"/>
            <a:ext cx="3015603" cy="1191199"/>
            <a:chOff x="884" y="572"/>
            <a:chExt cx="1724" cy="681"/>
          </a:xfrm>
        </p:grpSpPr>
        <p:sp>
          <p:nvSpPr>
            <p:cNvPr id="664581" name="Oval 5"/>
            <p:cNvSpPr>
              <a:spLocks noChangeArrowheads="1"/>
            </p:cNvSpPr>
            <p:nvPr/>
          </p:nvSpPr>
          <p:spPr bwMode="auto">
            <a:xfrm>
              <a:off x="884" y="572"/>
              <a:ext cx="1542" cy="681"/>
            </a:xfrm>
            <a:prstGeom prst="ellipse">
              <a:avLst/>
            </a:prstGeom>
            <a:noFill/>
            <a:ln w="38100">
              <a:solidFill>
                <a:srgbClr val="03030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  <p:sp>
          <p:nvSpPr>
            <p:cNvPr id="664582" name="Text Box 6"/>
            <p:cNvSpPr txBox="1">
              <a:spLocks noChangeArrowheads="1"/>
            </p:cNvSpPr>
            <p:nvPr/>
          </p:nvSpPr>
          <p:spPr bwMode="auto">
            <a:xfrm>
              <a:off x="1156" y="715"/>
              <a:ext cx="1452" cy="5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GB" altLang="en-US" sz="2204" dirty="0">
                  <a:solidFill>
                    <a:srgbClr val="0066CC"/>
                  </a:solidFill>
                </a:rPr>
                <a:t>Initial model                                </a:t>
              </a:r>
            </a:p>
            <a:p>
              <a:pPr>
                <a:spcBef>
                  <a:spcPct val="50000"/>
                </a:spcBef>
              </a:pPr>
              <a:r>
                <a:rPr lang="en-GB" altLang="en-US" sz="2204" dirty="0">
                  <a:solidFill>
                    <a:srgbClr val="0066CC"/>
                  </a:solidFill>
                </a:rPr>
                <a:t>        </a:t>
              </a:r>
              <a:r>
                <a:rPr lang="en-GB" altLang="en-US" sz="2204" dirty="0" smtClean="0">
                  <a:solidFill>
                    <a:srgbClr val="0066CC"/>
                  </a:solidFill>
                </a:rPr>
                <a:t>   </a:t>
              </a:r>
              <a:r>
                <a:rPr lang="en-GB" altLang="en-US" sz="2204" b="1" dirty="0" smtClean="0">
                  <a:solidFill>
                    <a:srgbClr val="0066CC"/>
                  </a:solidFill>
                </a:rPr>
                <a:t>T</a:t>
              </a:r>
              <a:endParaRPr lang="en-GB" altLang="en-US" sz="2204" b="1" dirty="0">
                <a:solidFill>
                  <a:srgbClr val="0066CC"/>
                </a:solidFill>
              </a:endParaRPr>
            </a:p>
          </p:txBody>
        </p:sp>
      </p:grpSp>
      <p:grpSp>
        <p:nvGrpSpPr>
          <p:cNvPr id="664583" name="Group 7"/>
          <p:cNvGrpSpPr>
            <a:grpSpLocks/>
          </p:cNvGrpSpPr>
          <p:nvPr/>
        </p:nvGrpSpPr>
        <p:grpSpPr bwMode="auto">
          <a:xfrm>
            <a:off x="1935780" y="6078435"/>
            <a:ext cx="2697251" cy="1112485"/>
            <a:chOff x="930" y="3475"/>
            <a:chExt cx="1542" cy="636"/>
          </a:xfrm>
        </p:grpSpPr>
        <p:sp>
          <p:nvSpPr>
            <p:cNvPr id="664584" name="Oval 8"/>
            <p:cNvSpPr>
              <a:spLocks noChangeArrowheads="1"/>
            </p:cNvSpPr>
            <p:nvPr/>
          </p:nvSpPr>
          <p:spPr bwMode="auto">
            <a:xfrm>
              <a:off x="930" y="3475"/>
              <a:ext cx="1542" cy="636"/>
            </a:xfrm>
            <a:prstGeom prst="ellipse">
              <a:avLst/>
            </a:prstGeom>
            <a:noFill/>
            <a:ln w="38100">
              <a:solidFill>
                <a:srgbClr val="03030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  <p:sp>
          <p:nvSpPr>
            <p:cNvPr id="664585" name="Text Box 9"/>
            <p:cNvSpPr txBox="1">
              <a:spLocks noChangeArrowheads="1"/>
            </p:cNvSpPr>
            <p:nvPr/>
          </p:nvSpPr>
          <p:spPr bwMode="auto">
            <a:xfrm>
              <a:off x="1111" y="3612"/>
              <a:ext cx="1179" cy="2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GB" altLang="en-US" sz="2645">
                  <a:solidFill>
                    <a:srgbClr val="00FF00"/>
                  </a:solidFill>
                </a:rPr>
                <a:t>Observation</a:t>
              </a:r>
            </a:p>
          </p:txBody>
        </p:sp>
      </p:grpSp>
      <p:grpSp>
        <p:nvGrpSpPr>
          <p:cNvPr id="664586" name="Group 10"/>
          <p:cNvGrpSpPr>
            <a:grpSpLocks/>
          </p:cNvGrpSpPr>
          <p:nvPr/>
        </p:nvGrpSpPr>
        <p:grpSpPr bwMode="auto">
          <a:xfrm>
            <a:off x="2014494" y="2270448"/>
            <a:ext cx="2300184" cy="3729273"/>
            <a:chOff x="975" y="1298"/>
            <a:chExt cx="1315" cy="2132"/>
          </a:xfrm>
        </p:grpSpPr>
        <p:grpSp>
          <p:nvGrpSpPr>
            <p:cNvPr id="664587" name="Group 11"/>
            <p:cNvGrpSpPr>
              <a:grpSpLocks/>
            </p:cNvGrpSpPr>
            <p:nvPr/>
          </p:nvGrpSpPr>
          <p:grpSpPr bwMode="auto">
            <a:xfrm>
              <a:off x="975" y="1298"/>
              <a:ext cx="1315" cy="408"/>
              <a:chOff x="975" y="1298"/>
              <a:chExt cx="1315" cy="408"/>
            </a:xfrm>
          </p:grpSpPr>
          <p:sp>
            <p:nvSpPr>
              <p:cNvPr id="664588" name="AutoShape 12"/>
              <p:cNvSpPr>
                <a:spLocks noChangeArrowheads="1"/>
              </p:cNvSpPr>
              <p:nvPr/>
            </p:nvSpPr>
            <p:spPr bwMode="auto">
              <a:xfrm>
                <a:off x="1565" y="1298"/>
                <a:ext cx="182" cy="408"/>
              </a:xfrm>
              <a:prstGeom prst="downArrow">
                <a:avLst>
                  <a:gd name="adj1" fmla="val 50000"/>
                  <a:gd name="adj2" fmla="val 56044"/>
                </a:avLst>
              </a:prstGeom>
              <a:solidFill>
                <a:srgbClr val="3366FF"/>
              </a:solidFill>
              <a:ln w="9525">
                <a:solidFill>
                  <a:srgbClr val="030305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983"/>
              </a:p>
            </p:txBody>
          </p:sp>
          <p:sp>
            <p:nvSpPr>
              <p:cNvPr id="664589" name="Text Box 13"/>
              <p:cNvSpPr txBox="1">
                <a:spLocks noChangeArrowheads="1"/>
              </p:cNvSpPr>
              <p:nvPr/>
            </p:nvSpPr>
            <p:spPr bwMode="auto">
              <a:xfrm>
                <a:off x="975" y="1358"/>
                <a:ext cx="1315" cy="24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GB" altLang="en-US" sz="1983">
                    <a:solidFill>
                      <a:srgbClr val="0066CC"/>
                    </a:solidFill>
                  </a:rPr>
                  <a:t>Synthesis      </a:t>
                </a:r>
                <a:r>
                  <a:rPr lang="en-GB" altLang="en-US" sz="2204" b="1">
                    <a:solidFill>
                      <a:srgbClr val="0066CC"/>
                    </a:solidFill>
                  </a:rPr>
                  <a:t>I</a:t>
                </a:r>
                <a:r>
                  <a:rPr lang="en-GB" altLang="en-US" sz="2204" b="1" baseline="54000">
                    <a:solidFill>
                      <a:srgbClr val="0066CC"/>
                    </a:solidFill>
                  </a:rPr>
                  <a:t>syn</a:t>
                </a:r>
              </a:p>
            </p:txBody>
          </p:sp>
        </p:grpSp>
        <p:grpSp>
          <p:nvGrpSpPr>
            <p:cNvPr id="664590" name="Group 14"/>
            <p:cNvGrpSpPr>
              <a:grpSpLocks/>
            </p:cNvGrpSpPr>
            <p:nvPr/>
          </p:nvGrpSpPr>
          <p:grpSpPr bwMode="auto">
            <a:xfrm>
              <a:off x="1564" y="3022"/>
              <a:ext cx="590" cy="408"/>
              <a:chOff x="1564" y="3022"/>
              <a:chExt cx="590" cy="408"/>
            </a:xfrm>
          </p:grpSpPr>
          <p:sp>
            <p:nvSpPr>
              <p:cNvPr id="664591" name="AutoShape 15"/>
              <p:cNvSpPr>
                <a:spLocks noChangeArrowheads="1"/>
              </p:cNvSpPr>
              <p:nvPr/>
            </p:nvSpPr>
            <p:spPr bwMode="auto">
              <a:xfrm rot="10800000">
                <a:off x="1564" y="3022"/>
                <a:ext cx="182" cy="408"/>
              </a:xfrm>
              <a:prstGeom prst="downArrow">
                <a:avLst>
                  <a:gd name="adj1" fmla="val 50000"/>
                  <a:gd name="adj2" fmla="val 56044"/>
                </a:avLst>
              </a:prstGeom>
              <a:solidFill>
                <a:srgbClr val="00FF00"/>
              </a:solidFill>
              <a:ln w="9525">
                <a:solidFill>
                  <a:srgbClr val="030305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/>
              <a:p>
                <a:pPr algn="ctr"/>
                <a:endParaRPr lang="en-GB" altLang="en-US" sz="2645">
                  <a:solidFill>
                    <a:srgbClr val="00FF00"/>
                  </a:solidFill>
                </a:endParaRPr>
              </a:p>
            </p:txBody>
          </p:sp>
          <p:sp>
            <p:nvSpPr>
              <p:cNvPr id="664592" name="Text Box 16"/>
              <p:cNvSpPr txBox="1">
                <a:spLocks noChangeArrowheads="1"/>
              </p:cNvSpPr>
              <p:nvPr/>
            </p:nvSpPr>
            <p:spPr bwMode="auto">
              <a:xfrm>
                <a:off x="1701" y="3158"/>
                <a:ext cx="453" cy="24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GB" altLang="en-US" sz="2204" b="1">
                    <a:solidFill>
                      <a:srgbClr val="00FF00"/>
                    </a:solidFill>
                  </a:rPr>
                  <a:t>I</a:t>
                </a:r>
                <a:r>
                  <a:rPr lang="en-GB" altLang="en-US" sz="2204" b="1" baseline="56000">
                    <a:solidFill>
                      <a:srgbClr val="00FF00"/>
                    </a:solidFill>
                  </a:rPr>
                  <a:t>obs</a:t>
                </a:r>
              </a:p>
            </p:txBody>
          </p:sp>
        </p:grpSp>
      </p:grpSp>
      <p:grpSp>
        <p:nvGrpSpPr>
          <p:cNvPr id="664593" name="Group 17"/>
          <p:cNvGrpSpPr>
            <a:grpSpLocks/>
          </p:cNvGrpSpPr>
          <p:nvPr/>
        </p:nvGrpSpPr>
        <p:grpSpPr bwMode="auto">
          <a:xfrm>
            <a:off x="6219546" y="1000537"/>
            <a:ext cx="2777713" cy="1191199"/>
            <a:chOff x="3379" y="572"/>
            <a:chExt cx="1588" cy="681"/>
          </a:xfrm>
        </p:grpSpPr>
        <p:sp>
          <p:nvSpPr>
            <p:cNvPr id="664594" name="Oval 18"/>
            <p:cNvSpPr>
              <a:spLocks noChangeArrowheads="1"/>
            </p:cNvSpPr>
            <p:nvPr/>
          </p:nvSpPr>
          <p:spPr bwMode="auto">
            <a:xfrm>
              <a:off x="3379" y="572"/>
              <a:ext cx="1542" cy="681"/>
            </a:xfrm>
            <a:prstGeom prst="ellipse">
              <a:avLst/>
            </a:prstGeom>
            <a:noFill/>
            <a:ln w="38100">
              <a:solidFill>
                <a:srgbClr val="03030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  <p:sp>
          <p:nvSpPr>
            <p:cNvPr id="664595" name="Text Box 19"/>
            <p:cNvSpPr txBox="1">
              <a:spLocks noChangeArrowheads="1"/>
            </p:cNvSpPr>
            <p:nvPr/>
          </p:nvSpPr>
          <p:spPr bwMode="auto">
            <a:xfrm>
              <a:off x="3424" y="715"/>
              <a:ext cx="1543" cy="5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GB" altLang="en-US" sz="2204">
                  <a:solidFill>
                    <a:srgbClr val="FF0000"/>
                  </a:solidFill>
                </a:rPr>
                <a:t>Model perturbation</a:t>
              </a:r>
            </a:p>
            <a:p>
              <a:pPr>
                <a:spcBef>
                  <a:spcPct val="50000"/>
                </a:spcBef>
              </a:pPr>
              <a:r>
                <a:rPr lang="en-GB" altLang="en-US" sz="2204">
                  <a:solidFill>
                    <a:srgbClr val="FF0000"/>
                  </a:solidFill>
                </a:rPr>
                <a:t>            </a:t>
              </a:r>
              <a:r>
                <a:rPr lang="en-GB" altLang="en-US" sz="2204" b="1">
                  <a:solidFill>
                    <a:srgbClr val="FF0000"/>
                  </a:solidFill>
                  <a:latin typeface="Symbol" panose="05050102010706020507" pitchFamily="18" charset="2"/>
                </a:rPr>
                <a:t>d</a:t>
              </a:r>
              <a:r>
                <a:rPr lang="en-GB" altLang="en-US" sz="2204" b="1">
                  <a:solidFill>
                    <a:srgbClr val="FF0000"/>
                  </a:solidFill>
                </a:rPr>
                <a:t>T</a:t>
              </a:r>
            </a:p>
          </p:txBody>
        </p:sp>
      </p:grpSp>
      <p:pic>
        <p:nvPicPr>
          <p:cNvPr id="664596" name="Picture 20" descr="esquema3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0" t="21519" r="-563" b="64134"/>
          <a:stretch>
            <a:fillRect/>
          </a:stretch>
        </p:blipFill>
        <p:spPr bwMode="auto">
          <a:xfrm>
            <a:off x="7727348" y="2270449"/>
            <a:ext cx="2142757" cy="951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4597" name="AutoShape 21"/>
          <p:cNvSpPr>
            <a:spLocks noChangeArrowheads="1"/>
          </p:cNvSpPr>
          <p:nvPr/>
        </p:nvSpPr>
        <p:spPr bwMode="auto">
          <a:xfrm rot="10800000">
            <a:off x="7408996" y="2349163"/>
            <a:ext cx="318353" cy="1032022"/>
          </a:xfrm>
          <a:prstGeom prst="downArrow">
            <a:avLst>
              <a:gd name="adj1" fmla="val 50000"/>
              <a:gd name="adj2" fmla="val 81044"/>
            </a:avLst>
          </a:prstGeom>
          <a:solidFill>
            <a:srgbClr val="FF0000"/>
          </a:solidFill>
          <a:ln w="9525">
            <a:solidFill>
              <a:srgbClr val="030305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wrap="none" anchor="ctr"/>
          <a:lstStyle/>
          <a:p>
            <a:pPr algn="ctr"/>
            <a:endParaRPr lang="en-GB" altLang="en-US" sz="2645">
              <a:solidFill>
                <a:srgbClr val="00FF00"/>
              </a:solidFill>
            </a:endParaRPr>
          </a:p>
        </p:txBody>
      </p:sp>
      <p:pic>
        <p:nvPicPr>
          <p:cNvPr id="664598" name="Picture 22" descr="esquema3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0" t="21519" r="22794" b="66534"/>
          <a:stretch>
            <a:fillRect/>
          </a:stretch>
        </p:blipFill>
        <p:spPr bwMode="auto">
          <a:xfrm>
            <a:off x="6695326" y="4016140"/>
            <a:ext cx="475780" cy="792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4599" name="Text Box 23"/>
          <p:cNvSpPr txBox="1">
            <a:spLocks noChangeArrowheads="1"/>
          </p:cNvSpPr>
          <p:nvPr/>
        </p:nvSpPr>
        <p:spPr bwMode="auto">
          <a:xfrm>
            <a:off x="6219546" y="3699537"/>
            <a:ext cx="2777713" cy="1042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altLang="en-US" sz="2204" dirty="0">
                <a:solidFill>
                  <a:srgbClr val="FF0000"/>
                </a:solidFill>
              </a:rPr>
              <a:t>     </a:t>
            </a:r>
            <a:r>
              <a:rPr lang="en-GB" altLang="en-US" sz="2204" dirty="0" err="1">
                <a:solidFill>
                  <a:srgbClr val="FF0000"/>
                </a:solidFill>
              </a:rPr>
              <a:t>Prof.</a:t>
            </a:r>
            <a:r>
              <a:rPr lang="en-GB" altLang="en-US" sz="2204" dirty="0">
                <a:solidFill>
                  <a:srgbClr val="FF0000"/>
                </a:solidFill>
              </a:rPr>
              <a:t> perturb. </a:t>
            </a:r>
          </a:p>
          <a:p>
            <a:pPr>
              <a:spcBef>
                <a:spcPct val="50000"/>
              </a:spcBef>
            </a:pPr>
            <a:r>
              <a:rPr lang="en-GB" altLang="en-US" sz="2204" dirty="0">
                <a:solidFill>
                  <a:srgbClr val="FF0000"/>
                </a:solidFill>
              </a:rPr>
              <a:t>          </a:t>
            </a:r>
            <a:r>
              <a:rPr lang="en-GB" altLang="en-US" sz="2204" dirty="0" smtClean="0">
                <a:solidFill>
                  <a:srgbClr val="FF0000"/>
                </a:solidFill>
              </a:rPr>
              <a:t>   =  </a:t>
            </a:r>
            <a:r>
              <a:rPr lang="en-GB" altLang="en-US" sz="2204" b="1" dirty="0" err="1" smtClean="0">
                <a:solidFill>
                  <a:srgbClr val="0066CC"/>
                </a:solidFill>
              </a:rPr>
              <a:t>I</a:t>
            </a:r>
            <a:r>
              <a:rPr lang="en-GB" altLang="en-US" sz="2204" b="1" baseline="56000" dirty="0" err="1" smtClean="0">
                <a:solidFill>
                  <a:srgbClr val="0066CC"/>
                </a:solidFill>
              </a:rPr>
              <a:t>syn</a:t>
            </a:r>
            <a:r>
              <a:rPr lang="en-GB" altLang="en-US" sz="2645" b="1" dirty="0" err="1" smtClean="0">
                <a:solidFill>
                  <a:srgbClr val="0066CC"/>
                </a:solidFill>
              </a:rPr>
              <a:t>-</a:t>
            </a:r>
            <a:r>
              <a:rPr lang="en-GB" altLang="en-US" sz="2204" b="1" dirty="0" err="1" smtClean="0">
                <a:solidFill>
                  <a:srgbClr val="00FF00"/>
                </a:solidFill>
              </a:rPr>
              <a:t>I</a:t>
            </a:r>
            <a:r>
              <a:rPr lang="en-GB" altLang="en-US" sz="2204" b="1" baseline="56000" dirty="0" err="1" smtClean="0">
                <a:solidFill>
                  <a:srgbClr val="00FF00"/>
                </a:solidFill>
              </a:rPr>
              <a:t>obs</a:t>
            </a:r>
            <a:endParaRPr lang="en-GB" altLang="en-US" sz="2645" b="1" dirty="0">
              <a:solidFill>
                <a:srgbClr val="0066CC"/>
              </a:solidFill>
            </a:endParaRPr>
          </a:p>
        </p:txBody>
      </p:sp>
      <p:sp>
        <p:nvSpPr>
          <p:cNvPr id="664600" name="AutoShape 24"/>
          <p:cNvSpPr>
            <a:spLocks noChangeArrowheads="1"/>
          </p:cNvSpPr>
          <p:nvPr/>
        </p:nvSpPr>
        <p:spPr bwMode="auto">
          <a:xfrm rot="5400000">
            <a:off x="5226881" y="842236"/>
            <a:ext cx="318353" cy="1348625"/>
          </a:xfrm>
          <a:prstGeom prst="downArrow">
            <a:avLst>
              <a:gd name="adj1" fmla="val 50000"/>
              <a:gd name="adj2" fmla="val 105907"/>
            </a:avLst>
          </a:prstGeom>
          <a:solidFill>
            <a:srgbClr val="FF0000"/>
          </a:solidFill>
          <a:ln w="9525">
            <a:solidFill>
              <a:srgbClr val="030305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vert="eaVert" wrap="none" anchor="ctr"/>
          <a:lstStyle/>
          <a:p>
            <a:pPr algn="ctr"/>
            <a:endParaRPr lang="en-GB" altLang="en-US" sz="2645">
              <a:solidFill>
                <a:srgbClr val="00FF00"/>
              </a:solidFill>
            </a:endParaRPr>
          </a:p>
        </p:txBody>
      </p:sp>
      <p:sp>
        <p:nvSpPr>
          <p:cNvPr id="664601" name="AutoShape 25"/>
          <p:cNvSpPr>
            <a:spLocks noChangeArrowheads="1"/>
          </p:cNvSpPr>
          <p:nvPr/>
        </p:nvSpPr>
        <p:spPr bwMode="auto">
          <a:xfrm rot="16200000">
            <a:off x="5345825" y="3619949"/>
            <a:ext cx="318353" cy="1110735"/>
          </a:xfrm>
          <a:prstGeom prst="downArrow">
            <a:avLst>
              <a:gd name="adj1" fmla="val 50000"/>
              <a:gd name="adj2" fmla="val 87225"/>
            </a:avLst>
          </a:prstGeom>
          <a:solidFill>
            <a:srgbClr val="FF0000"/>
          </a:solidFill>
          <a:ln w="9525">
            <a:solidFill>
              <a:srgbClr val="030305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pPr algn="ctr"/>
            <a:endParaRPr lang="en-GB" altLang="en-US" sz="2645">
              <a:solidFill>
                <a:srgbClr val="00FF00"/>
              </a:solidFill>
            </a:endParaRPr>
          </a:p>
        </p:txBody>
      </p:sp>
      <p:sp>
        <p:nvSpPr>
          <p:cNvPr id="664602" name="Oval 26"/>
          <p:cNvSpPr>
            <a:spLocks noChangeArrowheads="1"/>
          </p:cNvSpPr>
          <p:nvPr/>
        </p:nvSpPr>
        <p:spPr bwMode="auto">
          <a:xfrm>
            <a:off x="6108700" y="3614812"/>
            <a:ext cx="2777712" cy="1306438"/>
          </a:xfrm>
          <a:prstGeom prst="ellipse">
            <a:avLst/>
          </a:prstGeom>
          <a:noFill/>
          <a:ln w="38100">
            <a:solidFill>
              <a:srgbClr val="030305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983"/>
          </a:p>
        </p:txBody>
      </p:sp>
      <p:sp>
        <p:nvSpPr>
          <p:cNvPr id="28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13259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1785" y="1368908"/>
            <a:ext cx="4857115" cy="3462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7030" indent="-354330">
              <a:lnSpc>
                <a:spcPct val="100000"/>
              </a:lnSpc>
              <a:buChar char="•"/>
              <a:tabLst>
                <a:tab pos="367030" algn="l"/>
                <a:tab pos="367665" algn="l"/>
              </a:tabLst>
            </a:pPr>
            <a:r>
              <a:rPr sz="2250" spc="10" dirty="0">
                <a:cs typeface="Arial"/>
              </a:rPr>
              <a:t>Inversion </a:t>
            </a:r>
            <a:r>
              <a:rPr sz="2250" spc="5" dirty="0">
                <a:cs typeface="Arial"/>
              </a:rPr>
              <a:t>driven </a:t>
            </a:r>
            <a:r>
              <a:rPr sz="2250" spc="10" dirty="0">
                <a:cs typeface="Arial"/>
              </a:rPr>
              <a:t>by</a:t>
            </a:r>
            <a:r>
              <a:rPr sz="2250" spc="-20" dirty="0">
                <a:cs typeface="Arial"/>
              </a:rPr>
              <a:t> </a:t>
            </a:r>
            <a:r>
              <a:rPr sz="2250" spc="10" dirty="0">
                <a:latin typeface="Symbol"/>
                <a:cs typeface="Symbol"/>
              </a:rPr>
              <a:t></a:t>
            </a:r>
            <a:r>
              <a:rPr sz="2250" spc="15" baseline="25925" dirty="0">
                <a:cs typeface="Arial"/>
              </a:rPr>
              <a:t>2</a:t>
            </a:r>
            <a:r>
              <a:rPr sz="2250" spc="10" dirty="0">
                <a:cs typeface="Arial"/>
              </a:rPr>
              <a:t>-minimization</a:t>
            </a:r>
            <a:endParaRPr sz="2250" dirty="0"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1718" y="3029036"/>
            <a:ext cx="7593982" cy="3462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7030" indent="-354330">
              <a:lnSpc>
                <a:spcPct val="100000"/>
              </a:lnSpc>
              <a:buChar char="•"/>
              <a:tabLst>
                <a:tab pos="367030" algn="l"/>
                <a:tab pos="367665" algn="l"/>
              </a:tabLst>
            </a:pPr>
            <a:r>
              <a:rPr lang="es-ES" sz="2250" spc="5" dirty="0" err="1" smtClean="0">
                <a:cs typeface="Arial"/>
              </a:rPr>
              <a:t>Minimization</a:t>
            </a:r>
            <a:r>
              <a:rPr lang="es-ES" sz="2250" spc="5" dirty="0" smtClean="0">
                <a:cs typeface="Arial"/>
              </a:rPr>
              <a:t>: 2nd </a:t>
            </a:r>
            <a:r>
              <a:rPr lang="es-ES" sz="2250" spc="5" dirty="0" err="1" smtClean="0">
                <a:cs typeface="Arial"/>
              </a:rPr>
              <a:t>order</a:t>
            </a:r>
            <a:r>
              <a:rPr lang="es-ES" sz="2250" spc="5" dirty="0" smtClean="0">
                <a:cs typeface="Arial"/>
              </a:rPr>
              <a:t> </a:t>
            </a:r>
            <a:r>
              <a:rPr sz="2250" spc="5" dirty="0" err="1" smtClean="0">
                <a:cs typeface="Arial"/>
              </a:rPr>
              <a:t>Levenberg</a:t>
            </a:r>
            <a:r>
              <a:rPr sz="2250" spc="5" dirty="0" smtClean="0">
                <a:cs typeface="Arial"/>
              </a:rPr>
              <a:t>-Marquardt</a:t>
            </a:r>
            <a:r>
              <a:rPr sz="2250" spc="60" dirty="0" smtClean="0">
                <a:cs typeface="Arial"/>
              </a:rPr>
              <a:t> </a:t>
            </a:r>
            <a:r>
              <a:rPr sz="2250" spc="5" dirty="0">
                <a:cs typeface="Arial"/>
              </a:rPr>
              <a:t>algorithm</a:t>
            </a:r>
            <a:endParaRPr sz="2250" dirty="0"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81785" y="3485103"/>
            <a:ext cx="7517715" cy="6591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80"/>
              </a:spcBef>
              <a:tabLst>
                <a:tab pos="367030" algn="l"/>
                <a:tab pos="367665" algn="l"/>
              </a:tabLst>
            </a:pPr>
            <a:endParaRPr sz="1850" dirty="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55"/>
              </a:spcBef>
              <a:buClr>
                <a:srgbClr val="996633"/>
              </a:buClr>
              <a:buFont typeface="Arial"/>
              <a:buChar char="–"/>
            </a:pPr>
            <a:endParaRPr sz="2350" dirty="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087318" y="1825699"/>
            <a:ext cx="996950" cy="3847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475" dirty="0" smtClean="0">
                <a:latin typeface="Lucida Sans Unicode"/>
                <a:cs typeface="Lucida Sans Unicode"/>
              </a:rPr>
              <a:t> </a:t>
            </a:r>
            <a:endParaRPr sz="2500" dirty="0">
              <a:latin typeface="Lucida Sans Unicode"/>
              <a:cs typeface="Lucida Sans Unicode"/>
            </a:endParaRPr>
          </a:p>
        </p:txBody>
      </p:sp>
      <p:sp>
        <p:nvSpPr>
          <p:cNvPr id="27" name="object 2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pic>
        <p:nvPicPr>
          <p:cNvPr id="28" name="Imagen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150" y="1835941"/>
            <a:ext cx="7067550" cy="1180309"/>
          </a:xfrm>
          <a:prstGeom prst="rect">
            <a:avLst/>
          </a:prstGeom>
        </p:spPr>
      </p:pic>
      <p:pic>
        <p:nvPicPr>
          <p:cNvPr id="29" name="Imagen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00" y="3397250"/>
            <a:ext cx="4286250" cy="781516"/>
          </a:xfrm>
          <a:prstGeom prst="rect">
            <a:avLst/>
          </a:prstGeom>
        </p:spPr>
      </p:pic>
      <p:sp>
        <p:nvSpPr>
          <p:cNvPr id="10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731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154" name="Group 18"/>
          <p:cNvGrpSpPr>
            <a:grpSpLocks/>
          </p:cNvGrpSpPr>
          <p:nvPr/>
        </p:nvGrpSpPr>
        <p:grpSpPr bwMode="auto">
          <a:xfrm>
            <a:off x="683772" y="1178994"/>
            <a:ext cx="9266382" cy="2161117"/>
            <a:chOff x="288" y="576"/>
            <a:chExt cx="4800" cy="960"/>
          </a:xfrm>
        </p:grpSpPr>
        <p:pic>
          <p:nvPicPr>
            <p:cNvPr id="475142" name="Picture 6" descr="ecuaciones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80" t="21852" r="12752" b="59145"/>
            <a:stretch>
              <a:fillRect/>
            </a:stretch>
          </p:blipFill>
          <p:spPr bwMode="auto">
            <a:xfrm>
              <a:off x="288" y="576"/>
              <a:ext cx="2688" cy="9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75146" name="Text Box 10"/>
            <p:cNvSpPr txBox="1">
              <a:spLocks noChangeArrowheads="1"/>
            </p:cNvSpPr>
            <p:nvPr/>
          </p:nvSpPr>
          <p:spPr bwMode="auto">
            <a:xfrm>
              <a:off x="3264" y="960"/>
              <a:ext cx="1824" cy="2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GB" altLang="en-US" sz="2204" dirty="0"/>
                <a:t>Least squares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812800" y="4997451"/>
            <a:ext cx="7924799" cy="1828799"/>
            <a:chOff x="812800" y="4997451"/>
            <a:chExt cx="7924799" cy="1828799"/>
          </a:xfrm>
        </p:grpSpPr>
        <p:pic>
          <p:nvPicPr>
            <p:cNvPr id="475149" name="Picture 13" descr="ecuaciones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80" t="74109" r="12752" b="18289"/>
            <a:stretch>
              <a:fillRect/>
            </a:stretch>
          </p:blipFill>
          <p:spPr bwMode="auto">
            <a:xfrm>
              <a:off x="812800" y="5149850"/>
              <a:ext cx="7924799" cy="1219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75155" name="Oval 19"/>
            <p:cNvSpPr>
              <a:spLocks noChangeArrowheads="1"/>
            </p:cNvSpPr>
            <p:nvPr/>
          </p:nvSpPr>
          <p:spPr bwMode="auto">
            <a:xfrm>
              <a:off x="2374901" y="4997451"/>
              <a:ext cx="4724400" cy="1828799"/>
            </a:xfrm>
            <a:prstGeom prst="ellipse">
              <a:avLst/>
            </a:prstGeom>
            <a:noFill/>
            <a:ln w="57150">
              <a:solidFill>
                <a:srgbClr val="FF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983"/>
            </a:p>
          </p:txBody>
        </p:sp>
      </p:grpSp>
      <p:grpSp>
        <p:nvGrpSpPr>
          <p:cNvPr id="7" name="Grupo 6"/>
          <p:cNvGrpSpPr/>
          <p:nvPr/>
        </p:nvGrpSpPr>
        <p:grpSpPr>
          <a:xfrm>
            <a:off x="2908300" y="3321050"/>
            <a:ext cx="3276600" cy="922311"/>
            <a:chOff x="2908300" y="3321050"/>
            <a:chExt cx="3276600" cy="922311"/>
          </a:xfrm>
        </p:grpSpPr>
        <p:pic>
          <p:nvPicPr>
            <p:cNvPr id="13" name="Picture 13" descr="ecuaciones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277" t="75534" r="33713" b="18764"/>
            <a:stretch/>
          </p:blipFill>
          <p:spPr bwMode="auto">
            <a:xfrm>
              <a:off x="2908300" y="3328961"/>
              <a:ext cx="13716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" name="Grupo 5"/>
            <p:cNvGrpSpPr/>
            <p:nvPr/>
          </p:nvGrpSpPr>
          <p:grpSpPr>
            <a:xfrm>
              <a:off x="4279900" y="3321050"/>
              <a:ext cx="1905000" cy="914400"/>
              <a:chOff x="4279900" y="3321050"/>
              <a:chExt cx="1905000" cy="914400"/>
            </a:xfrm>
          </p:grpSpPr>
          <p:pic>
            <p:nvPicPr>
              <p:cNvPr id="11" name="Picture 13" descr="ecuaciones1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317" t="75534" r="60456" b="18764"/>
              <a:stretch/>
            </p:blipFill>
            <p:spPr bwMode="auto">
              <a:xfrm>
                <a:off x="5422900" y="3321050"/>
                <a:ext cx="762000" cy="914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" name="Picture 13" descr="ecuaciones1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481" t="76507" r="52301" b="19216"/>
              <a:stretch/>
            </p:blipFill>
            <p:spPr bwMode="auto">
              <a:xfrm>
                <a:off x="5041900" y="3473450"/>
                <a:ext cx="550127" cy="685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CuadroTexto 4"/>
              <p:cNvSpPr txBox="1"/>
              <p:nvPr/>
            </p:nvSpPr>
            <p:spPr>
              <a:xfrm>
                <a:off x="4279900" y="3416311"/>
                <a:ext cx="76994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4000" dirty="0" smtClean="0"/>
                  <a:t>= -</a:t>
                </a:r>
                <a:endParaRPr lang="en-US" sz="4000" dirty="0"/>
              </a:p>
            </p:txBody>
          </p:sp>
        </p:grpSp>
      </p:grpSp>
      <p:sp>
        <p:nvSpPr>
          <p:cNvPr id="15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55781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194" name="Picture 10" descr="ecuaciones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57" t="76009" r="31544" b="18289"/>
          <a:stretch>
            <a:fillRect/>
          </a:stretch>
        </p:blipFill>
        <p:spPr bwMode="auto">
          <a:xfrm>
            <a:off x="812800" y="1308482"/>
            <a:ext cx="3106561" cy="717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7198" name="Text Box 14"/>
          <p:cNvSpPr txBox="1">
            <a:spLocks noChangeArrowheads="1"/>
          </p:cNvSpPr>
          <p:nvPr/>
        </p:nvSpPr>
        <p:spPr bwMode="auto">
          <a:xfrm>
            <a:off x="4423128" y="1343378"/>
            <a:ext cx="2686756" cy="567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s-ES_tradnl" altLang="en-US" sz="2204" dirty="0" err="1"/>
              <a:t>inverting</a:t>
            </a:r>
            <a:r>
              <a:rPr lang="es-ES_tradnl" altLang="en-US" sz="2204" dirty="0"/>
              <a:t> </a:t>
            </a:r>
            <a:r>
              <a:rPr lang="es-ES_tradnl" altLang="en-US" sz="3085" i="1" dirty="0">
                <a:solidFill>
                  <a:srgbClr val="FF99CC"/>
                </a:solidFill>
              </a:rPr>
              <a:t>A</a:t>
            </a:r>
            <a:endParaRPr lang="es-ES_tradnl" altLang="en-US" sz="2204" dirty="0"/>
          </a:p>
        </p:txBody>
      </p:sp>
      <p:sp>
        <p:nvSpPr>
          <p:cNvPr id="477200" name="Text Box 16"/>
          <p:cNvSpPr txBox="1">
            <a:spLocks noChangeArrowheads="1"/>
          </p:cNvSpPr>
          <p:nvPr/>
        </p:nvSpPr>
        <p:spPr bwMode="auto">
          <a:xfrm>
            <a:off x="7361768" y="1175456"/>
            <a:ext cx="2434872" cy="941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buFontTx/>
              <a:buChar char="•"/>
            </a:pPr>
            <a:r>
              <a:rPr lang="es-ES_tradnl" altLang="en-US" sz="2204" dirty="0"/>
              <a:t> </a:t>
            </a:r>
            <a:r>
              <a:rPr lang="es-ES_tradnl" altLang="en-US" sz="2204" dirty="0" err="1"/>
              <a:t>Very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large</a:t>
            </a:r>
            <a:r>
              <a:rPr lang="es-ES_tradnl" altLang="en-US" sz="2204" dirty="0"/>
              <a:t> (1)</a:t>
            </a:r>
          </a:p>
          <a:p>
            <a:pPr eaLnBrk="0" hangingPunct="0">
              <a:spcBef>
                <a:spcPct val="50000"/>
              </a:spcBef>
              <a:buFontTx/>
              <a:buChar char="•"/>
            </a:pPr>
            <a:r>
              <a:rPr lang="es-ES_tradnl" altLang="en-US" sz="2204" dirty="0"/>
              <a:t> Singular (2)</a:t>
            </a:r>
          </a:p>
        </p:txBody>
      </p:sp>
      <p:sp>
        <p:nvSpPr>
          <p:cNvPr id="477201" name="Text Box 17"/>
          <p:cNvSpPr txBox="1">
            <a:spLocks noChangeArrowheads="1"/>
          </p:cNvSpPr>
          <p:nvPr/>
        </p:nvSpPr>
        <p:spPr bwMode="auto">
          <a:xfrm>
            <a:off x="712611" y="2482850"/>
            <a:ext cx="9739489" cy="431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s-ES_tradnl" altLang="en-US" sz="2204" dirty="0"/>
              <a:t>1) </a:t>
            </a:r>
            <a:r>
              <a:rPr lang="en-GB" altLang="en-US" sz="2204" dirty="0"/>
              <a:t>Sequential increase of unknown number</a:t>
            </a:r>
          </a:p>
        </p:txBody>
      </p:sp>
      <p:pic>
        <p:nvPicPr>
          <p:cNvPr id="477203" name="Picture 19" descr="nodo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644" y="2936891"/>
            <a:ext cx="6711642" cy="447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1" name="AutoShape 20"/>
          <p:cNvSpPr>
            <a:spLocks/>
          </p:cNvSpPr>
          <p:nvPr/>
        </p:nvSpPr>
        <p:spPr bwMode="auto">
          <a:xfrm>
            <a:off x="7312378" y="1263650"/>
            <a:ext cx="167922" cy="839611"/>
          </a:xfrm>
          <a:prstGeom prst="leftBrace">
            <a:avLst>
              <a:gd name="adj1" fmla="val 41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983"/>
          </a:p>
        </p:txBody>
      </p:sp>
    </p:spTree>
    <p:extLst>
      <p:ext uri="{BB962C8B-B14F-4D97-AF65-F5344CB8AC3E}">
        <p14:creationId xmlns:p14="http://schemas.microsoft.com/office/powerpoint/2010/main" val="37063180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7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7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7201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  <p:grpSp>
        <p:nvGrpSpPr>
          <p:cNvPr id="6" name="Grupo 5"/>
          <p:cNvGrpSpPr/>
          <p:nvPr/>
        </p:nvGrpSpPr>
        <p:grpSpPr>
          <a:xfrm>
            <a:off x="615142" y="1415098"/>
            <a:ext cx="3969558" cy="915352"/>
            <a:chOff x="615142" y="1415098"/>
            <a:chExt cx="3969558" cy="915352"/>
          </a:xfrm>
        </p:grpSpPr>
        <p:sp>
          <p:nvSpPr>
            <p:cNvPr id="8" name="CuadroTexto 7"/>
            <p:cNvSpPr txBox="1"/>
            <p:nvPr/>
          </p:nvSpPr>
          <p:spPr>
            <a:xfrm>
              <a:off x="615142" y="1549340"/>
              <a:ext cx="9977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000" dirty="0" smtClean="0"/>
                <a:t>RTE:</a:t>
              </a:r>
              <a:endParaRPr lang="en-US" sz="2000" dirty="0"/>
            </a:p>
          </p:txBody>
        </p:sp>
        <p:graphicFrame>
          <p:nvGraphicFramePr>
            <p:cNvPr id="16" name="Objeto 15"/>
            <p:cNvGraphicFramePr>
              <a:graphicFrameLocks noChangeAspect="1"/>
            </p:cNvGraphicFramePr>
            <p:nvPr>
              <p:extLst/>
            </p:nvPr>
          </p:nvGraphicFramePr>
          <p:xfrm>
            <a:off x="2222501" y="1415098"/>
            <a:ext cx="2362199" cy="9153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64" name="Ecuación" r:id="rId4" imgW="1015920" imgH="393480" progId="Equation.3">
                    <p:embed/>
                  </p:oleObj>
                </mc:Choice>
                <mc:Fallback>
                  <p:oleObj name="Ecuación" r:id="rId4" imgW="1015920" imgH="39348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2222501" y="1415098"/>
                          <a:ext cx="2362199" cy="91535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" name="Objeto 3"/>
          <p:cNvGraphicFramePr>
            <a:graphicFrameLocks noChangeAspect="1"/>
          </p:cNvGraphicFramePr>
          <p:nvPr>
            <p:extLst/>
          </p:nvPr>
        </p:nvGraphicFramePr>
        <p:xfrm>
          <a:off x="5289550" y="3668713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65" name="Ecuación" r:id="rId6" imgW="114120" imgH="215640" progId="Equation.3">
                  <p:embed/>
                </p:oleObj>
              </mc:Choice>
              <mc:Fallback>
                <p:oleObj name="Ecuación" r:id="rId6" imgW="114120" imgH="215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89550" y="3668713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/>
          </p:nvPr>
        </p:nvGraphicFramePr>
        <p:xfrm>
          <a:off x="5289550" y="3668713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66" name="Ecuación" r:id="rId8" imgW="114120" imgH="215640" progId="Equation.3">
                  <p:embed/>
                </p:oleObj>
              </mc:Choice>
              <mc:Fallback>
                <p:oleObj name="Ecuación" r:id="rId8" imgW="114120" imgH="215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89550" y="3668713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88325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245" name="Text Box 13"/>
          <p:cNvSpPr txBox="1">
            <a:spLocks noChangeArrowheads="1"/>
          </p:cNvSpPr>
          <p:nvPr/>
        </p:nvSpPr>
        <p:spPr bwMode="auto">
          <a:xfrm>
            <a:off x="855242" y="3987759"/>
            <a:ext cx="8983839" cy="899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r>
              <a:rPr lang="es-ES_tradnl" altLang="en-US" sz="3085" i="1" dirty="0">
                <a:solidFill>
                  <a:srgbClr val="FF99CC"/>
                </a:solidFill>
              </a:rPr>
              <a:t>A </a:t>
            </a:r>
            <a:r>
              <a:rPr lang="en-GB" altLang="en-US" sz="3085" i="1" dirty="0">
                <a:solidFill>
                  <a:srgbClr val="FF99CC"/>
                </a:solidFill>
              </a:rPr>
              <a:t>= </a:t>
            </a:r>
            <a:r>
              <a:rPr lang="en-GB" altLang="en-US" sz="3085" i="1" dirty="0">
                <a:solidFill>
                  <a:srgbClr val="66FF66"/>
                </a:solidFill>
              </a:rPr>
              <a:t>U </a:t>
            </a:r>
            <a:r>
              <a:rPr lang="en-GB" altLang="en-US" sz="3085" i="1" dirty="0">
                <a:solidFill>
                  <a:srgbClr val="9966FF"/>
                </a:solidFill>
              </a:rPr>
              <a:t>W </a:t>
            </a:r>
            <a:r>
              <a:rPr lang="en-GB" altLang="en-US" sz="3085" i="1" dirty="0">
                <a:solidFill>
                  <a:srgbClr val="66FF66"/>
                </a:solidFill>
              </a:rPr>
              <a:t>V</a:t>
            </a:r>
            <a:r>
              <a:rPr lang="en-GB" altLang="en-US" sz="2204" dirty="0">
                <a:solidFill>
                  <a:srgbClr val="66FF66"/>
                </a:solidFill>
              </a:rPr>
              <a:t> </a:t>
            </a:r>
            <a:r>
              <a:rPr lang="en-GB" altLang="en-US" sz="2204" i="1" baseline="70000" dirty="0">
                <a:solidFill>
                  <a:srgbClr val="66FF66"/>
                </a:solidFill>
              </a:rPr>
              <a:t>T</a:t>
            </a:r>
            <a:r>
              <a:rPr lang="en-GB" altLang="en-US" sz="2204" baseline="70000" dirty="0">
                <a:solidFill>
                  <a:srgbClr val="66FF66"/>
                </a:solidFill>
              </a:rPr>
              <a:t>   </a:t>
            </a:r>
            <a:r>
              <a:rPr lang="en-GB" altLang="en-US" sz="2204" dirty="0"/>
              <a:t>with </a:t>
            </a:r>
            <a:r>
              <a:rPr lang="en-GB" altLang="en-US" sz="2204" dirty="0">
                <a:solidFill>
                  <a:srgbClr val="66FF66"/>
                </a:solidFill>
              </a:rPr>
              <a:t> </a:t>
            </a:r>
            <a:r>
              <a:rPr lang="en-GB" altLang="en-US" sz="3085" i="1" dirty="0">
                <a:solidFill>
                  <a:srgbClr val="66FF66"/>
                </a:solidFill>
              </a:rPr>
              <a:t>U </a:t>
            </a:r>
            <a:r>
              <a:rPr lang="en-GB" altLang="en-US" sz="2204" dirty="0"/>
              <a:t>&amp; </a:t>
            </a:r>
            <a:r>
              <a:rPr lang="en-GB" altLang="en-US" sz="3085" i="1" dirty="0">
                <a:solidFill>
                  <a:srgbClr val="66FF66"/>
                </a:solidFill>
              </a:rPr>
              <a:t>V</a:t>
            </a:r>
            <a:r>
              <a:rPr lang="en-GB" altLang="en-US" sz="2204" dirty="0">
                <a:solidFill>
                  <a:srgbClr val="66FF66"/>
                </a:solidFill>
              </a:rPr>
              <a:t> </a:t>
            </a:r>
            <a:r>
              <a:rPr lang="en-GB" altLang="en-US" sz="2204" dirty="0"/>
              <a:t> </a:t>
            </a:r>
            <a:r>
              <a:rPr lang="en-GB" altLang="en-US" sz="2204" dirty="0" err="1"/>
              <a:t>ortonormal</a:t>
            </a:r>
            <a:r>
              <a:rPr lang="en-GB" altLang="en-US" sz="2204" dirty="0"/>
              <a:t> matrix                                    </a:t>
            </a:r>
          </a:p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r>
              <a:rPr lang="en-GB" altLang="en-US" sz="2204" dirty="0"/>
              <a:t>                                   y </a:t>
            </a:r>
            <a:r>
              <a:rPr lang="en-GB" altLang="en-US" sz="3085" i="1" dirty="0">
                <a:solidFill>
                  <a:srgbClr val="9966FF"/>
                </a:solidFill>
              </a:rPr>
              <a:t>W </a:t>
            </a:r>
            <a:r>
              <a:rPr lang="en-GB" altLang="en-US" sz="2204" dirty="0"/>
              <a:t>=diagonal(</a:t>
            </a:r>
            <a:r>
              <a:rPr lang="en-GB" altLang="en-US" sz="1983" i="1" dirty="0" err="1">
                <a:solidFill>
                  <a:srgbClr val="9966FF"/>
                </a:solidFill>
              </a:rPr>
              <a:t>W</a:t>
            </a:r>
            <a:r>
              <a:rPr lang="en-GB" altLang="en-US" sz="1983" i="1" baseline="-15000" dirty="0" err="1">
                <a:solidFill>
                  <a:srgbClr val="9966FF"/>
                </a:solidFill>
              </a:rPr>
              <a:t>j</a:t>
            </a:r>
            <a:r>
              <a:rPr lang="en-GB" altLang="en-US" sz="1983" i="1" baseline="-15000" dirty="0">
                <a:solidFill>
                  <a:srgbClr val="9966FF"/>
                </a:solidFill>
              </a:rPr>
              <a:t> j </a:t>
            </a:r>
            <a:r>
              <a:rPr lang="en-GB" altLang="en-US" sz="2204" dirty="0"/>
              <a:t>)</a:t>
            </a:r>
          </a:p>
        </p:txBody>
      </p:sp>
      <p:sp>
        <p:nvSpPr>
          <p:cNvPr id="479246" name="Text Box 14"/>
          <p:cNvSpPr txBox="1">
            <a:spLocks noChangeArrowheads="1"/>
          </p:cNvSpPr>
          <p:nvPr/>
        </p:nvSpPr>
        <p:spPr bwMode="auto">
          <a:xfrm>
            <a:off x="812800" y="5522193"/>
            <a:ext cx="8983839" cy="1279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s-ES_tradnl" altLang="en-US" sz="3085" i="1">
                <a:solidFill>
                  <a:srgbClr val="FF99CC"/>
                </a:solidFill>
              </a:rPr>
              <a:t>A</a:t>
            </a:r>
            <a:r>
              <a:rPr lang="es-ES_tradnl" altLang="en-US" sz="2204" i="1" baseline="70000">
                <a:solidFill>
                  <a:srgbClr val="FF99CC"/>
                </a:solidFill>
              </a:rPr>
              <a:t>-1</a:t>
            </a:r>
            <a:r>
              <a:rPr lang="es-ES_tradnl" altLang="en-US" sz="3085" i="1">
                <a:solidFill>
                  <a:srgbClr val="FF99CC"/>
                </a:solidFill>
              </a:rPr>
              <a:t>= </a:t>
            </a:r>
            <a:r>
              <a:rPr lang="es-ES_tradnl" altLang="en-US" sz="3085" i="1">
                <a:solidFill>
                  <a:srgbClr val="66FF66"/>
                </a:solidFill>
              </a:rPr>
              <a:t>V</a:t>
            </a:r>
            <a:r>
              <a:rPr lang="es-ES_tradnl" altLang="en-US" sz="2204">
                <a:solidFill>
                  <a:srgbClr val="66FF66"/>
                </a:solidFill>
              </a:rPr>
              <a:t> </a:t>
            </a:r>
            <a:r>
              <a:rPr lang="es-ES_tradnl" altLang="en-US" sz="3085" i="1">
                <a:solidFill>
                  <a:srgbClr val="9966FF"/>
                </a:solidFill>
              </a:rPr>
              <a:t>W </a:t>
            </a:r>
            <a:r>
              <a:rPr lang="es-ES_tradnl" altLang="en-US" sz="2204" i="1" baseline="70000">
                <a:solidFill>
                  <a:srgbClr val="9966FF"/>
                </a:solidFill>
              </a:rPr>
              <a:t>-1</a:t>
            </a:r>
            <a:r>
              <a:rPr lang="es-ES_tradnl" altLang="en-US" sz="2204" baseline="70000">
                <a:solidFill>
                  <a:srgbClr val="66FF66"/>
                </a:solidFill>
              </a:rPr>
              <a:t> </a:t>
            </a:r>
            <a:r>
              <a:rPr lang="es-ES_tradnl" altLang="en-US" sz="3085" i="1">
                <a:solidFill>
                  <a:srgbClr val="66FF66"/>
                </a:solidFill>
              </a:rPr>
              <a:t>U </a:t>
            </a:r>
            <a:r>
              <a:rPr lang="es-ES_tradnl" altLang="en-US" sz="2204" i="1" baseline="70000">
                <a:solidFill>
                  <a:srgbClr val="66FF66"/>
                </a:solidFill>
              </a:rPr>
              <a:t>T</a:t>
            </a:r>
            <a:r>
              <a:rPr lang="es-ES_tradnl" altLang="en-US" sz="3085" i="1">
                <a:solidFill>
                  <a:srgbClr val="66FF66"/>
                </a:solidFill>
              </a:rPr>
              <a:t> </a:t>
            </a:r>
            <a:r>
              <a:rPr lang="es-ES_tradnl" altLang="en-US" sz="2204"/>
              <a:t>with </a:t>
            </a:r>
            <a:r>
              <a:rPr lang="es-ES_tradnl" altLang="en-US" sz="3085" i="1">
                <a:solidFill>
                  <a:srgbClr val="9966FF"/>
                </a:solidFill>
              </a:rPr>
              <a:t>W </a:t>
            </a:r>
            <a:r>
              <a:rPr lang="es-ES_tradnl" altLang="en-US" sz="2204" i="1" baseline="70000">
                <a:solidFill>
                  <a:srgbClr val="9966FF"/>
                </a:solidFill>
              </a:rPr>
              <a:t>-1</a:t>
            </a:r>
            <a:r>
              <a:rPr lang="es-ES_tradnl" altLang="en-US" sz="2204" baseline="70000">
                <a:solidFill>
                  <a:srgbClr val="66FF66"/>
                </a:solidFill>
              </a:rPr>
              <a:t> </a:t>
            </a:r>
            <a:r>
              <a:rPr lang="es-ES_tradnl" altLang="en-US" sz="2204"/>
              <a:t>=diagonal(</a:t>
            </a:r>
            <a:r>
              <a:rPr lang="es-ES_tradnl" altLang="en-US" sz="1983">
                <a:solidFill>
                  <a:srgbClr val="9966FF"/>
                </a:solidFill>
              </a:rPr>
              <a:t>1</a:t>
            </a:r>
            <a:r>
              <a:rPr lang="es-ES_tradnl" altLang="en-US" sz="1983" i="1">
                <a:solidFill>
                  <a:srgbClr val="9966FF"/>
                </a:solidFill>
              </a:rPr>
              <a:t>/W</a:t>
            </a:r>
            <a:r>
              <a:rPr lang="es-ES_tradnl" altLang="en-US" sz="1983" i="1" baseline="-15000">
                <a:solidFill>
                  <a:srgbClr val="9966FF"/>
                </a:solidFill>
              </a:rPr>
              <a:t>j j </a:t>
            </a:r>
            <a:r>
              <a:rPr lang="es-ES_tradnl" altLang="en-US" sz="2204"/>
              <a:t>)</a:t>
            </a:r>
          </a:p>
          <a:p>
            <a:pPr eaLnBrk="0" hangingPunct="0">
              <a:spcBef>
                <a:spcPct val="50000"/>
              </a:spcBef>
            </a:pPr>
            <a:r>
              <a:rPr lang="es-ES_tradnl" altLang="en-US" sz="2204"/>
              <a:t>                           but doing </a:t>
            </a:r>
            <a:r>
              <a:rPr lang="es-ES_tradnl" altLang="en-US" sz="2645">
                <a:solidFill>
                  <a:srgbClr val="9966FF"/>
                </a:solidFill>
              </a:rPr>
              <a:t>(</a:t>
            </a:r>
            <a:r>
              <a:rPr lang="es-ES_tradnl" altLang="en-US" sz="3085" i="1">
                <a:solidFill>
                  <a:srgbClr val="9966FF"/>
                </a:solidFill>
              </a:rPr>
              <a:t>W </a:t>
            </a:r>
            <a:r>
              <a:rPr lang="es-ES_tradnl" altLang="en-US" sz="2204" i="1" baseline="70000">
                <a:solidFill>
                  <a:srgbClr val="9966FF"/>
                </a:solidFill>
              </a:rPr>
              <a:t>-1</a:t>
            </a:r>
            <a:r>
              <a:rPr lang="es-ES_tradnl" altLang="en-US" sz="2204" baseline="70000">
                <a:solidFill>
                  <a:srgbClr val="66FF66"/>
                </a:solidFill>
              </a:rPr>
              <a:t> </a:t>
            </a:r>
            <a:r>
              <a:rPr lang="es-ES_tradnl" altLang="en-US" sz="2645">
                <a:solidFill>
                  <a:srgbClr val="9966FF"/>
                </a:solidFill>
              </a:rPr>
              <a:t>)</a:t>
            </a:r>
            <a:r>
              <a:rPr lang="es-ES_tradnl" altLang="en-US" sz="2204" i="1" baseline="-15000">
                <a:solidFill>
                  <a:srgbClr val="9966FF"/>
                </a:solidFill>
              </a:rPr>
              <a:t>j j</a:t>
            </a:r>
            <a:r>
              <a:rPr lang="es-ES_tradnl" altLang="en-US" sz="1983" i="1" baseline="-15000">
                <a:solidFill>
                  <a:srgbClr val="9966FF"/>
                </a:solidFill>
              </a:rPr>
              <a:t> </a:t>
            </a:r>
            <a:r>
              <a:rPr lang="es-ES_tradnl" altLang="en-US" sz="2204">
                <a:solidFill>
                  <a:srgbClr val="9966FF"/>
                </a:solidFill>
              </a:rPr>
              <a:t>=0</a:t>
            </a:r>
            <a:r>
              <a:rPr lang="es-ES_tradnl" altLang="en-US" sz="2204"/>
              <a:t>    si  </a:t>
            </a:r>
            <a:r>
              <a:rPr lang="es-ES_tradnl" altLang="en-US" sz="1983" i="1">
                <a:solidFill>
                  <a:srgbClr val="9966FF"/>
                </a:solidFill>
              </a:rPr>
              <a:t>W</a:t>
            </a:r>
            <a:r>
              <a:rPr lang="es-ES_tradnl" altLang="en-US" sz="1983" i="1" baseline="-15000">
                <a:solidFill>
                  <a:srgbClr val="9966FF"/>
                </a:solidFill>
              </a:rPr>
              <a:t>j j </a:t>
            </a:r>
            <a:r>
              <a:rPr lang="es-ES_tradnl" altLang="en-US" sz="1983">
                <a:solidFill>
                  <a:srgbClr val="9966FF"/>
                </a:solidFill>
                <a:sym typeface="Symbol" panose="05050102010706020507" pitchFamily="18" charset="2"/>
              </a:rPr>
              <a:t> 0</a:t>
            </a:r>
            <a:endParaRPr lang="es-ES_tradnl" altLang="en-US" sz="1983" i="1" baseline="-15000">
              <a:solidFill>
                <a:srgbClr val="9966FF"/>
              </a:solidFill>
            </a:endParaRPr>
          </a:p>
        </p:txBody>
      </p:sp>
      <p:pic>
        <p:nvPicPr>
          <p:cNvPr id="479249" name="Picture 17" descr="ecuaciones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57" t="76009" r="31544" b="18289"/>
          <a:stretch>
            <a:fillRect/>
          </a:stretch>
        </p:blipFill>
        <p:spPr bwMode="auto">
          <a:xfrm>
            <a:off x="812800" y="1315391"/>
            <a:ext cx="3106561" cy="717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9252" name="AutoShape 20"/>
          <p:cNvSpPr>
            <a:spLocks/>
          </p:cNvSpPr>
          <p:nvPr/>
        </p:nvSpPr>
        <p:spPr bwMode="auto">
          <a:xfrm>
            <a:off x="7312378" y="1263650"/>
            <a:ext cx="167922" cy="839611"/>
          </a:xfrm>
          <a:prstGeom prst="leftBrace">
            <a:avLst>
              <a:gd name="adj1" fmla="val 41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983"/>
          </a:p>
        </p:txBody>
      </p:sp>
      <p:sp>
        <p:nvSpPr>
          <p:cNvPr id="479242" name="Text Box 10"/>
          <p:cNvSpPr txBox="1">
            <a:spLocks noChangeArrowheads="1"/>
          </p:cNvSpPr>
          <p:nvPr/>
        </p:nvSpPr>
        <p:spPr bwMode="auto">
          <a:xfrm>
            <a:off x="712611" y="2888513"/>
            <a:ext cx="9739489" cy="431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s-ES_tradnl" altLang="en-US" sz="2204" dirty="0"/>
              <a:t>2) </a:t>
            </a:r>
            <a:r>
              <a:rPr lang="en-GB" altLang="en-US" sz="2204" dirty="0"/>
              <a:t>Singularities elimination through SVD (Singular Value Decomposition)</a:t>
            </a:r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4423128" y="1343378"/>
            <a:ext cx="2686756" cy="567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s-ES_tradnl" altLang="en-US" sz="2204" dirty="0" err="1"/>
              <a:t>inverting</a:t>
            </a:r>
            <a:r>
              <a:rPr lang="es-ES_tradnl" altLang="en-US" sz="2204" dirty="0"/>
              <a:t> </a:t>
            </a:r>
            <a:r>
              <a:rPr lang="es-ES_tradnl" altLang="en-US" sz="3085" i="1" dirty="0">
                <a:solidFill>
                  <a:srgbClr val="FF99CC"/>
                </a:solidFill>
              </a:rPr>
              <a:t>A</a:t>
            </a:r>
            <a:endParaRPr lang="es-ES_tradnl" altLang="en-US" sz="2204" dirty="0"/>
          </a:p>
        </p:txBody>
      </p:sp>
      <p:sp>
        <p:nvSpPr>
          <p:cNvPr id="14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7" name="Text Box 16"/>
          <p:cNvSpPr txBox="1">
            <a:spLocks noChangeArrowheads="1"/>
          </p:cNvSpPr>
          <p:nvPr/>
        </p:nvSpPr>
        <p:spPr bwMode="auto">
          <a:xfrm>
            <a:off x="7361768" y="1175456"/>
            <a:ext cx="2434872" cy="941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buFontTx/>
              <a:buChar char="•"/>
            </a:pPr>
            <a:r>
              <a:rPr lang="es-ES_tradnl" altLang="en-US" sz="2204" dirty="0"/>
              <a:t> </a:t>
            </a:r>
            <a:r>
              <a:rPr lang="es-ES_tradnl" altLang="en-US" sz="2204" dirty="0" err="1"/>
              <a:t>Very</a:t>
            </a:r>
            <a:r>
              <a:rPr lang="es-ES_tradnl" altLang="en-US" sz="2204" dirty="0"/>
              <a:t> </a:t>
            </a:r>
            <a:r>
              <a:rPr lang="es-ES_tradnl" altLang="en-US" sz="2204" dirty="0" err="1"/>
              <a:t>large</a:t>
            </a:r>
            <a:r>
              <a:rPr lang="es-ES_tradnl" altLang="en-US" sz="2204" dirty="0"/>
              <a:t> (1)</a:t>
            </a:r>
          </a:p>
          <a:p>
            <a:pPr eaLnBrk="0" hangingPunct="0">
              <a:spcBef>
                <a:spcPct val="50000"/>
              </a:spcBef>
              <a:buFontTx/>
              <a:buChar char="•"/>
            </a:pPr>
            <a:r>
              <a:rPr lang="es-ES_tradnl" altLang="en-US" sz="2204" dirty="0"/>
              <a:t> Singular (2)</a:t>
            </a:r>
          </a:p>
        </p:txBody>
      </p:sp>
      <p:sp>
        <p:nvSpPr>
          <p:cNvPr id="18" name="Text Box 17"/>
          <p:cNvSpPr txBox="1">
            <a:spLocks noChangeArrowheads="1"/>
          </p:cNvSpPr>
          <p:nvPr/>
        </p:nvSpPr>
        <p:spPr bwMode="auto">
          <a:xfrm>
            <a:off x="712611" y="2482850"/>
            <a:ext cx="9739489" cy="431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s-ES_tradnl" altLang="en-US" sz="2204" dirty="0"/>
              <a:t>1) </a:t>
            </a:r>
            <a:r>
              <a:rPr lang="en-GB" altLang="en-US" sz="2204" dirty="0"/>
              <a:t>Sequential increase </a:t>
            </a:r>
            <a:r>
              <a:rPr lang="en-GB" altLang="en-US" sz="2204" dirty="0" smtClean="0"/>
              <a:t>of number of  unknowns</a:t>
            </a:r>
            <a:endParaRPr lang="en-GB" altLang="en-US" sz="2204" dirty="0"/>
          </a:p>
        </p:txBody>
      </p:sp>
    </p:spTree>
    <p:extLst>
      <p:ext uri="{BB962C8B-B14F-4D97-AF65-F5344CB8AC3E}">
        <p14:creationId xmlns:p14="http://schemas.microsoft.com/office/powerpoint/2010/main" val="4612785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9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9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9245" grpId="0" autoUpdateAnimBg="0"/>
      <p:bldP spid="479246" grpId="0" autoUpdateAnimBg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714" name="Picture 2" descr="t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4" t="21497" r="20805" b="10095"/>
          <a:stretch>
            <a:fillRect/>
          </a:stretch>
        </p:blipFill>
        <p:spPr bwMode="auto">
          <a:xfrm>
            <a:off x="1003462" y="953309"/>
            <a:ext cx="4421952" cy="663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7716" name="Text Box 4"/>
          <p:cNvSpPr txBox="1">
            <a:spLocks noChangeArrowheads="1"/>
          </p:cNvSpPr>
          <p:nvPr/>
        </p:nvSpPr>
        <p:spPr bwMode="auto">
          <a:xfrm>
            <a:off x="5743766" y="2111273"/>
            <a:ext cx="1903119" cy="39748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altLang="en-US" sz="1983" dirty="0">
                <a:solidFill>
                  <a:srgbClr val="C00000"/>
                </a:solidFill>
              </a:rPr>
              <a:t>The “real” SUN</a:t>
            </a:r>
          </a:p>
        </p:txBody>
      </p:sp>
      <p:sp>
        <p:nvSpPr>
          <p:cNvPr id="627717" name="Text Box 5"/>
          <p:cNvSpPr txBox="1">
            <a:spLocks noChangeArrowheads="1"/>
          </p:cNvSpPr>
          <p:nvPr/>
        </p:nvSpPr>
        <p:spPr bwMode="auto">
          <a:xfrm>
            <a:off x="5743767" y="5628893"/>
            <a:ext cx="2618537" cy="7026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altLang="en-US" sz="1983" dirty="0">
                <a:solidFill>
                  <a:srgbClr val="C00000"/>
                </a:solidFill>
              </a:rPr>
              <a:t>Synthetic “observations”</a:t>
            </a:r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73982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763" name="Picture 3" descr="t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4" t="21852" r="20805" b="10689"/>
          <a:stretch>
            <a:fillRect/>
          </a:stretch>
        </p:blipFill>
        <p:spPr bwMode="auto">
          <a:xfrm>
            <a:off x="825045" y="923572"/>
            <a:ext cx="4484923" cy="663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9764" name="Text Box 4"/>
          <p:cNvSpPr txBox="1">
            <a:spLocks noChangeArrowheads="1"/>
          </p:cNvSpPr>
          <p:nvPr/>
        </p:nvSpPr>
        <p:spPr bwMode="auto">
          <a:xfrm>
            <a:off x="5743767" y="2111273"/>
            <a:ext cx="2142757" cy="39748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altLang="en-US" sz="1983">
                <a:solidFill>
                  <a:srgbClr val="FFFF00"/>
                </a:solidFill>
              </a:rPr>
              <a:t>Initial guess model</a:t>
            </a:r>
          </a:p>
        </p:txBody>
      </p:sp>
      <p:pic>
        <p:nvPicPr>
          <p:cNvPr id="629765" name="Picture 5" descr="t2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4" t="20903" r="20805" b="10689"/>
          <a:stretch>
            <a:fillRect/>
          </a:stretch>
        </p:blipFill>
        <p:spPr bwMode="auto">
          <a:xfrm>
            <a:off x="5267987" y="921823"/>
            <a:ext cx="4421952" cy="663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68933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811" name="Picture 3" descr="t2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23" t="20903" r="19463" b="10689"/>
          <a:stretch>
            <a:fillRect/>
          </a:stretch>
        </p:blipFill>
        <p:spPr bwMode="auto">
          <a:xfrm>
            <a:off x="744583" y="843109"/>
            <a:ext cx="4605616" cy="663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1812" name="Picture 4" descr="t2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4" t="21852" r="19463" b="10689"/>
          <a:stretch>
            <a:fillRect/>
          </a:stretch>
        </p:blipFill>
        <p:spPr bwMode="auto">
          <a:xfrm>
            <a:off x="5449903" y="921823"/>
            <a:ext cx="4577629" cy="663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22554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3858" name="Picture 2" descr="t2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23" t="20546" r="20805" b="11046"/>
          <a:stretch>
            <a:fillRect/>
          </a:stretch>
        </p:blipFill>
        <p:spPr bwMode="auto">
          <a:xfrm>
            <a:off x="744583" y="923572"/>
            <a:ext cx="4514658" cy="663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3859" name="Picture 3" descr="t2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23" t="22446" r="20805" b="10095"/>
          <a:stretch>
            <a:fillRect/>
          </a:stretch>
        </p:blipFill>
        <p:spPr bwMode="auto">
          <a:xfrm>
            <a:off x="5187525" y="923572"/>
            <a:ext cx="4579379" cy="663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095081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7410763"/>
              </p:ext>
            </p:extLst>
          </p:nvPr>
        </p:nvGraphicFramePr>
        <p:xfrm>
          <a:off x="619125" y="2498725"/>
          <a:ext cx="259397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80" name="Ecuación" r:id="rId4" imgW="1041120" imgH="330120" progId="Equation.3">
                  <p:embed/>
                </p:oleObj>
              </mc:Choice>
              <mc:Fallback>
                <p:oleObj name="Ecuación" r:id="rId4" imgW="104112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9125" y="2498725"/>
                        <a:ext cx="259397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to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6777291"/>
              </p:ext>
            </p:extLst>
          </p:nvPr>
        </p:nvGraphicFramePr>
        <p:xfrm>
          <a:off x="3289300" y="2635250"/>
          <a:ext cx="2278062" cy="85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81" name="Ecuación" r:id="rId6" imgW="914400" imgH="342720" progId="Equation.3">
                  <p:embed/>
                </p:oleObj>
              </mc:Choice>
              <mc:Fallback>
                <p:oleObj name="Ecuación" r:id="rId6" imgW="914400" imgH="3427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89300" y="2635250"/>
                        <a:ext cx="2278062" cy="854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4099965"/>
              </p:ext>
            </p:extLst>
          </p:nvPr>
        </p:nvGraphicFramePr>
        <p:xfrm>
          <a:off x="5575300" y="2406650"/>
          <a:ext cx="3827462" cy="1201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82" name="Ecuación" r:id="rId8" imgW="1536480" imgH="482400" progId="Equation.3">
                  <p:embed/>
                </p:oleObj>
              </mc:Choice>
              <mc:Fallback>
                <p:oleObj name="Ecuación" r:id="rId8" imgW="1536480" imgH="48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75300" y="2406650"/>
                        <a:ext cx="3827462" cy="1201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5947019"/>
              </p:ext>
            </p:extLst>
          </p:nvPr>
        </p:nvGraphicFramePr>
        <p:xfrm>
          <a:off x="4618037" y="3625850"/>
          <a:ext cx="5757863" cy="1138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83" name="Ecuación" r:id="rId10" imgW="2311200" imgH="457200" progId="Equation.3">
                  <p:embed/>
                </p:oleObj>
              </mc:Choice>
              <mc:Fallback>
                <p:oleObj name="Ecuación" r:id="rId10" imgW="2311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18037" y="3625850"/>
                        <a:ext cx="5757863" cy="1138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3" name="Grupo 12"/>
          <p:cNvGrpSpPr/>
          <p:nvPr/>
        </p:nvGrpSpPr>
        <p:grpSpPr>
          <a:xfrm>
            <a:off x="681037" y="5600700"/>
            <a:ext cx="6723063" cy="854075"/>
            <a:chOff x="681037" y="5600700"/>
            <a:chExt cx="6723063" cy="854075"/>
          </a:xfrm>
        </p:grpSpPr>
        <p:graphicFrame>
          <p:nvGraphicFramePr>
            <p:cNvPr id="15" name="Objeto 1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9316182"/>
                </p:ext>
              </p:extLst>
            </p:nvPr>
          </p:nvGraphicFramePr>
          <p:xfrm>
            <a:off x="681037" y="5600700"/>
            <a:ext cx="2151063" cy="8540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984" name="Ecuación" r:id="rId12" imgW="863280" imgH="342720" progId="Equation.3">
                    <p:embed/>
                  </p:oleObj>
                </mc:Choice>
                <mc:Fallback>
                  <p:oleObj name="Ecuación" r:id="rId12" imgW="863280" imgH="34272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681037" y="5600700"/>
                          <a:ext cx="2151063" cy="8540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6" name="CuadroTexto 15"/>
            <p:cNvSpPr txBox="1"/>
            <p:nvPr/>
          </p:nvSpPr>
          <p:spPr>
            <a:xfrm>
              <a:off x="3365500" y="5759450"/>
              <a:ext cx="403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Equivalent Response Function at nodes</a:t>
              </a:r>
              <a:endParaRPr lang="en-US" dirty="0"/>
            </a:p>
          </p:txBody>
        </p:sp>
      </p:grpSp>
      <p:grpSp>
        <p:nvGrpSpPr>
          <p:cNvPr id="7" name="Grupo 6"/>
          <p:cNvGrpSpPr/>
          <p:nvPr/>
        </p:nvGrpSpPr>
        <p:grpSpPr>
          <a:xfrm>
            <a:off x="4954587" y="1035050"/>
            <a:ext cx="4430713" cy="1600200"/>
            <a:chOff x="4954587" y="1035050"/>
            <a:chExt cx="4430713" cy="1600200"/>
          </a:xfrm>
        </p:grpSpPr>
        <p:grpSp>
          <p:nvGrpSpPr>
            <p:cNvPr id="2" name="Grupo 1"/>
            <p:cNvGrpSpPr/>
            <p:nvPr/>
          </p:nvGrpSpPr>
          <p:grpSpPr>
            <a:xfrm>
              <a:off x="4954587" y="1035050"/>
              <a:ext cx="4430713" cy="969531"/>
              <a:chOff x="4954587" y="1035050"/>
              <a:chExt cx="4430713" cy="969531"/>
            </a:xfrm>
          </p:grpSpPr>
          <p:graphicFrame>
            <p:nvGraphicFramePr>
              <p:cNvPr id="9" name="Objeto 8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0334398"/>
                  </p:ext>
                </p:extLst>
              </p:nvPr>
            </p:nvGraphicFramePr>
            <p:xfrm>
              <a:off x="4954587" y="1035050"/>
              <a:ext cx="2373313" cy="8858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5985" name="Ecuación" r:id="rId14" imgW="952200" imgH="355320" progId="Equation.3">
                      <p:embed/>
                    </p:oleObj>
                  </mc:Choice>
                  <mc:Fallback>
                    <p:oleObj name="Ecuación" r:id="rId14" imgW="952200" imgH="35532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5"/>
                          <a:stretch>
                            <a:fillRect/>
                          </a:stretch>
                        </p:blipFill>
                        <p:spPr>
                          <a:xfrm>
                            <a:off x="4954587" y="1035050"/>
                            <a:ext cx="2373313" cy="88582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pSp>
            <p:nvGrpSpPr>
              <p:cNvPr id="24" name="Grupo 23"/>
              <p:cNvGrpSpPr/>
              <p:nvPr/>
            </p:nvGrpSpPr>
            <p:grpSpPr>
              <a:xfrm>
                <a:off x="7338353" y="1568450"/>
                <a:ext cx="2046947" cy="436131"/>
                <a:chOff x="6881153" y="1535668"/>
                <a:chExt cx="2046947" cy="436131"/>
              </a:xfrm>
            </p:grpSpPr>
            <p:sp>
              <p:nvSpPr>
                <p:cNvPr id="5" name="CuadroTexto 4"/>
                <p:cNvSpPr txBox="1"/>
                <p:nvPr/>
              </p:nvSpPr>
              <p:spPr>
                <a:xfrm>
                  <a:off x="7175500" y="1535668"/>
                  <a:ext cx="17526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i="1" dirty="0" smtClean="0"/>
                    <a:t>at node j</a:t>
                  </a:r>
                  <a:endParaRPr lang="en-US" i="1" dirty="0"/>
                </a:p>
              </p:txBody>
            </p:sp>
            <p:sp>
              <p:nvSpPr>
                <p:cNvPr id="12" name="Elipse 11"/>
                <p:cNvSpPr/>
                <p:nvPr/>
              </p:nvSpPr>
              <p:spPr>
                <a:xfrm>
                  <a:off x="7099300" y="1559833"/>
                  <a:ext cx="1131887" cy="411966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4" name="Conector recto de flecha 13"/>
                <p:cNvCxnSpPr>
                  <a:stCxn id="12" idx="1"/>
                </p:cNvCxnSpPr>
                <p:nvPr/>
              </p:nvCxnSpPr>
              <p:spPr>
                <a:xfrm flipH="1" flipV="1">
                  <a:off x="6881153" y="1536353"/>
                  <a:ext cx="383908" cy="8381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4" name="Conector recto de flecha 3"/>
            <p:cNvCxnSpPr/>
            <p:nvPr/>
          </p:nvCxnSpPr>
          <p:spPr>
            <a:xfrm>
              <a:off x="5270500" y="1568450"/>
              <a:ext cx="0" cy="10668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14140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aphicFrame>
        <p:nvGraphicFramePr>
          <p:cNvPr id="15" name="Obje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4791800"/>
              </p:ext>
            </p:extLst>
          </p:nvPr>
        </p:nvGraphicFramePr>
        <p:xfrm>
          <a:off x="3516312" y="2166915"/>
          <a:ext cx="2439988" cy="5445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0" name="Ecuación" r:id="rId4" imgW="1193760" imgH="266400" progId="Equation.3">
                  <p:embed/>
                </p:oleObj>
              </mc:Choice>
              <mc:Fallback>
                <p:oleObj name="Ecuación" r:id="rId4" imgW="1193760" imgH="26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16312" y="2166915"/>
                        <a:ext cx="2439988" cy="5445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to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6346594"/>
              </p:ext>
            </p:extLst>
          </p:nvPr>
        </p:nvGraphicFramePr>
        <p:xfrm>
          <a:off x="600074" y="3498579"/>
          <a:ext cx="3375026" cy="508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1" name="Ecuación" r:id="rId6" imgW="1600200" imgH="241200" progId="Equation.3">
                  <p:embed/>
                </p:oleObj>
              </mc:Choice>
              <mc:Fallback>
                <p:oleObj name="Ecuación" r:id="rId6" imgW="1600200" imgH="24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00074" y="3498579"/>
                        <a:ext cx="3375026" cy="5082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o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2271349"/>
              </p:ext>
            </p:extLst>
          </p:nvPr>
        </p:nvGraphicFramePr>
        <p:xfrm>
          <a:off x="557212" y="1119990"/>
          <a:ext cx="3646488" cy="7977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2" name="Ecuación" r:id="rId8" imgW="1739880" imgH="380880" progId="Equation.3">
                  <p:embed/>
                </p:oleObj>
              </mc:Choice>
              <mc:Fallback>
                <p:oleObj name="Ecuación" r:id="rId8" imgW="1739880" imgH="3808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7212" y="1119990"/>
                        <a:ext cx="3646488" cy="7977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to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645673"/>
              </p:ext>
            </p:extLst>
          </p:nvPr>
        </p:nvGraphicFramePr>
        <p:xfrm>
          <a:off x="5868987" y="1111250"/>
          <a:ext cx="315913" cy="44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3" name="Ecuación" r:id="rId10" imgW="126720" imgH="177480" progId="Equation.3">
                  <p:embed/>
                </p:oleObj>
              </mc:Choice>
              <mc:Fallback>
                <p:oleObj name="Ecuación" r:id="rId10" imgW="126720" imgH="1774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868987" y="1111250"/>
                        <a:ext cx="315913" cy="442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/>
          <p:cNvSpPr txBox="1"/>
          <p:nvPr/>
        </p:nvSpPr>
        <p:spPr>
          <a:xfrm>
            <a:off x="6261100" y="1187450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Parameters at nodes</a:t>
            </a:r>
            <a:endParaRPr lang="en-US" dirty="0"/>
          </a:p>
        </p:txBody>
      </p:sp>
      <p:graphicFrame>
        <p:nvGraphicFramePr>
          <p:cNvPr id="20" name="Objeto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8025133"/>
              </p:ext>
            </p:extLst>
          </p:nvPr>
        </p:nvGraphicFramePr>
        <p:xfrm>
          <a:off x="5880100" y="3321050"/>
          <a:ext cx="2971800" cy="954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4" name="Ecuación" r:id="rId12" imgW="1460160" imgH="469800" progId="Equation.3">
                  <p:embed/>
                </p:oleObj>
              </mc:Choice>
              <mc:Fallback>
                <p:oleObj name="Ecuación" r:id="rId12" imgW="1460160" imgH="469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80100" y="3321050"/>
                        <a:ext cx="2971800" cy="954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to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2614015"/>
              </p:ext>
            </p:extLst>
          </p:nvPr>
        </p:nvGraphicFramePr>
        <p:xfrm>
          <a:off x="469900" y="5378450"/>
          <a:ext cx="2651125" cy="6838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5" name="Ecuación" r:id="rId14" imgW="1180800" imgH="304560" progId="Equation.3">
                  <p:embed/>
                </p:oleObj>
              </mc:Choice>
              <mc:Fallback>
                <p:oleObj name="Ecuación" r:id="rId14" imgW="1180800" imgH="3045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69900" y="5378450"/>
                        <a:ext cx="2651125" cy="6838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546100" y="6512520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tx2"/>
                </a:solidFill>
              </a:rPr>
              <a:t>Levemberg</a:t>
            </a:r>
            <a:r>
              <a:rPr lang="en-US" dirty="0" smtClean="0">
                <a:solidFill>
                  <a:schemeClr val="tx2"/>
                </a:solidFill>
              </a:rPr>
              <a:t>-Marquardt</a:t>
            </a:r>
          </a:p>
          <a:p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                  +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                 SVD </a:t>
            </a:r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7" name="Conector recto de flecha 6"/>
          <p:cNvCxnSpPr/>
          <p:nvPr/>
        </p:nvCxnSpPr>
        <p:spPr>
          <a:xfrm flipV="1">
            <a:off x="1308100" y="2704829"/>
            <a:ext cx="2286000" cy="793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 flipH="1" flipV="1">
            <a:off x="5041900" y="2711450"/>
            <a:ext cx="8382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ipse 26"/>
          <p:cNvSpPr/>
          <p:nvPr/>
        </p:nvSpPr>
        <p:spPr>
          <a:xfrm>
            <a:off x="241300" y="5378450"/>
            <a:ext cx="2971800" cy="100226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uadroTexto 27"/>
          <p:cNvSpPr txBox="1"/>
          <p:nvPr/>
        </p:nvSpPr>
        <p:spPr>
          <a:xfrm>
            <a:off x="3736975" y="7054850"/>
            <a:ext cx="3895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Numerical Recipes (2007) Press et al.</a:t>
            </a:r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3736975" y="4768850"/>
            <a:ext cx="6867525" cy="2082152"/>
            <a:chOff x="3736975" y="4768850"/>
            <a:chExt cx="6867525" cy="2082152"/>
          </a:xfrm>
        </p:grpSpPr>
        <p:graphicFrame>
          <p:nvGraphicFramePr>
            <p:cNvPr id="24" name="Objeto 2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15327107"/>
                </p:ext>
              </p:extLst>
            </p:nvPr>
          </p:nvGraphicFramePr>
          <p:xfrm>
            <a:off x="3736975" y="4768850"/>
            <a:ext cx="6867525" cy="20821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996" name="Ecuación" r:id="rId16" imgW="5016240" imgH="1523880" progId="Equation.3">
                    <p:embed/>
                  </p:oleObj>
                </mc:Choice>
                <mc:Fallback>
                  <p:oleObj name="Ecuación" r:id="rId16" imgW="5016240" imgH="152388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3736975" y="4768850"/>
                          <a:ext cx="6867525" cy="208215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" name="Elipse 3"/>
            <p:cNvSpPr/>
            <p:nvPr/>
          </p:nvSpPr>
          <p:spPr>
            <a:xfrm>
              <a:off x="6413500" y="4921250"/>
              <a:ext cx="228600" cy="34110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439171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7" grpId="0" animBg="1"/>
      <p:bldP spid="2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74700" y="1111250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 bars:</a:t>
            </a:r>
            <a:endParaRPr lang="en-US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100" y="1797050"/>
            <a:ext cx="6248400" cy="4572000"/>
          </a:xfrm>
          <a:prstGeom prst="rect">
            <a:avLst/>
          </a:prstGeom>
        </p:spPr>
      </p:pic>
      <p:pic>
        <p:nvPicPr>
          <p:cNvPr id="4" name="Imagen 3"/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900" y="1797050"/>
            <a:ext cx="6249600" cy="4572000"/>
          </a:xfrm>
          <a:prstGeom prst="rect">
            <a:avLst/>
          </a:prstGeom>
        </p:spPr>
      </p:pic>
      <p:pic>
        <p:nvPicPr>
          <p:cNvPr id="5" name="Imagen 4"/>
          <p:cNvPicPr preferRelativeResize="0"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900" y="1797050"/>
            <a:ext cx="6249600" cy="4572000"/>
          </a:xfrm>
          <a:prstGeom prst="rect">
            <a:avLst/>
          </a:prstGeom>
        </p:spPr>
      </p:pic>
      <p:pic>
        <p:nvPicPr>
          <p:cNvPr id="7" name="Imagen 6"/>
          <p:cNvPicPr preferRelativeResize="0"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900" y="1797050"/>
            <a:ext cx="6249600" cy="4572000"/>
          </a:xfrm>
          <a:prstGeom prst="rect">
            <a:avLst/>
          </a:prstGeom>
        </p:spPr>
      </p:pic>
      <p:grpSp>
        <p:nvGrpSpPr>
          <p:cNvPr id="11" name="Grupo 10"/>
          <p:cNvGrpSpPr/>
          <p:nvPr/>
        </p:nvGrpSpPr>
        <p:grpSpPr>
          <a:xfrm>
            <a:off x="774699" y="2482850"/>
            <a:ext cx="2971801" cy="1754326"/>
            <a:chOff x="774699" y="2482850"/>
            <a:chExt cx="2971801" cy="1754326"/>
          </a:xfrm>
        </p:grpSpPr>
        <p:sp>
          <p:nvSpPr>
            <p:cNvPr id="8" name="CuadroTexto 7"/>
            <p:cNvSpPr txBox="1"/>
            <p:nvPr/>
          </p:nvSpPr>
          <p:spPr>
            <a:xfrm>
              <a:off x="774700" y="2482850"/>
              <a:ext cx="29718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Uncertainties:</a:t>
              </a:r>
            </a:p>
            <a:p>
              <a:endParaRPr lang="en-US" dirty="0"/>
            </a:p>
            <a:p>
              <a:endParaRPr lang="en-US" dirty="0" smtClean="0"/>
            </a:p>
            <a:p>
              <a:endParaRPr lang="en-US" dirty="0"/>
            </a:p>
            <a:p>
              <a:endParaRPr lang="en-US" dirty="0" smtClean="0"/>
            </a:p>
            <a:p>
              <a:endParaRPr lang="en-US" dirty="0"/>
            </a:p>
          </p:txBody>
        </p:sp>
        <p:graphicFrame>
          <p:nvGraphicFramePr>
            <p:cNvPr id="9" name="Objeto 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62282680"/>
                </p:ext>
              </p:extLst>
            </p:nvPr>
          </p:nvGraphicFramePr>
          <p:xfrm>
            <a:off x="774699" y="3165793"/>
            <a:ext cx="2743201" cy="8458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84" name="Ecuación" r:id="rId8" imgW="1523880" imgH="469800" progId="Equation.3">
                    <p:embed/>
                  </p:oleObj>
                </mc:Choice>
                <mc:Fallback>
                  <p:oleObj name="Ecuación" r:id="rId8" imgW="1523880" imgH="4698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774699" y="3165793"/>
                          <a:ext cx="2743201" cy="84582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147187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74700" y="1111250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Unicity?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6500"/>
            <a:ext cx="8568000" cy="61200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6500"/>
            <a:ext cx="8568000" cy="6120000"/>
          </a:xfrm>
          <a:prstGeom prst="rect">
            <a:avLst/>
          </a:prstGeom>
        </p:spPr>
      </p:pic>
      <p:sp>
        <p:nvSpPr>
          <p:cNvPr id="6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12894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74700" y="1111250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Unicity?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6500"/>
            <a:ext cx="8568000" cy="6120000"/>
          </a:xfrm>
          <a:prstGeom prst="rect">
            <a:avLst/>
          </a:prstGeom>
        </p:spPr>
      </p:pic>
      <p:sp>
        <p:nvSpPr>
          <p:cNvPr id="14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00003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615142" y="2635250"/>
            <a:ext cx="8541558" cy="2062103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Absorption coefficient</a:t>
            </a:r>
            <a:r>
              <a:rPr lang="es-ES" sz="2000" dirty="0" smtClean="0"/>
              <a:t>:            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baseline="-25000" dirty="0" smtClean="0">
                <a:latin typeface="Symbol" panose="05050102010706020507" pitchFamily="18" charset="2"/>
              </a:rPr>
              <a:t> </a:t>
            </a:r>
            <a:r>
              <a:rPr lang="es-ES" sz="3200" i="1" dirty="0" smtClean="0">
                <a:latin typeface="Symbol" panose="05050102010706020507" pitchFamily="18" charset="2"/>
              </a:rPr>
              <a:t>= (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+mj-lt"/>
              </a:rPr>
              <a:t>ff</a:t>
            </a:r>
            <a:r>
              <a:rPr lang="es-ES" sz="3200" i="1" baseline="-25000" dirty="0" smtClean="0">
                <a:latin typeface="+mj-lt"/>
              </a:rPr>
              <a:t>   +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/>
              <a:t>b</a:t>
            </a:r>
            <a:r>
              <a:rPr lang="es-ES" sz="3200" i="1" baseline="-25000" dirty="0" err="1" smtClean="0"/>
              <a:t>f</a:t>
            </a:r>
            <a:r>
              <a:rPr lang="es-ES" sz="3200" i="1" baseline="-25000" dirty="0" smtClean="0"/>
              <a:t> </a:t>
            </a:r>
            <a:r>
              <a:rPr lang="es-ES" sz="3200" i="1" dirty="0" smtClean="0">
                <a:latin typeface="Symbol" panose="05050102010706020507" pitchFamily="18" charset="2"/>
              </a:rPr>
              <a:t>) </a:t>
            </a:r>
            <a:r>
              <a:rPr lang="es-ES" sz="3200" i="1" dirty="0" smtClean="0"/>
              <a:t>+ </a:t>
            </a:r>
            <a:r>
              <a:rPr lang="es-ES" sz="3200" i="1" dirty="0" err="1" smtClean="0">
                <a:solidFill>
                  <a:srgbClr val="FF0000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solidFill>
                  <a:srgbClr val="FF0000"/>
                </a:solidFill>
              </a:rPr>
              <a:t>bb</a:t>
            </a:r>
            <a:r>
              <a:rPr lang="es-ES" sz="3200" i="1" dirty="0" smtClean="0"/>
              <a:t> </a:t>
            </a:r>
            <a:r>
              <a:rPr lang="es-ES" sz="3200" i="1" dirty="0" smtClean="0">
                <a:latin typeface="Symbol" panose="05050102010706020507" pitchFamily="18" charset="2"/>
              </a:rPr>
              <a:t>f(n)</a:t>
            </a:r>
          </a:p>
          <a:p>
            <a:pPr>
              <a:lnSpc>
                <a:spcPct val="150000"/>
              </a:lnSpc>
            </a:pPr>
            <a:r>
              <a:rPr lang="es-ES" sz="3200" baseline="-25000" dirty="0" smtClean="0"/>
              <a:t>                       </a:t>
            </a:r>
            <a:r>
              <a:rPr lang="es-ES" sz="3200" baseline="-25000" dirty="0">
                <a:latin typeface="Symbol" panose="05050102010706020507" pitchFamily="18" charset="2"/>
              </a:rPr>
              <a:t> </a:t>
            </a:r>
            <a:r>
              <a:rPr lang="es-ES" sz="3200" baseline="-25000" dirty="0" smtClean="0">
                <a:latin typeface="Symbol" panose="05050102010706020507" pitchFamily="18" charset="2"/>
              </a:rPr>
              <a:t>                                              </a:t>
            </a:r>
            <a:r>
              <a:rPr lang="es-ES" sz="3200" i="1" dirty="0" smtClean="0">
                <a:solidFill>
                  <a:srgbClr val="0070C0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rgbClr val="0070C0"/>
                </a:solidFill>
              </a:rPr>
              <a:t>c</a:t>
            </a:r>
            <a:endParaRPr lang="es-ES" sz="3200" i="1" baseline="-250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dirty="0" smtClean="0"/>
              <a:t>Emission</a:t>
            </a:r>
            <a:r>
              <a:rPr lang="es-ES" sz="2000" dirty="0" smtClean="0"/>
              <a:t>:                                      </a:t>
            </a:r>
            <a:r>
              <a:rPr lang="es-ES" sz="3200" i="1" dirty="0" err="1" smtClean="0">
                <a:solidFill>
                  <a:srgbClr val="FF0000"/>
                </a:solidFill>
                <a:latin typeface="Symbol" panose="05050102010706020507" pitchFamily="18" charset="2"/>
              </a:rPr>
              <a:t>h</a:t>
            </a:r>
            <a:r>
              <a:rPr lang="es-ES" sz="3200" i="1" baseline="-25000" dirty="0" err="1" smtClean="0">
                <a:solidFill>
                  <a:srgbClr val="FF0000"/>
                </a:solidFill>
                <a:latin typeface="Symbol" panose="05050102010706020507" pitchFamily="18" charset="2"/>
              </a:rPr>
              <a:t>n</a:t>
            </a:r>
            <a:endParaRPr lang="es-ES" sz="3200" i="1" baseline="-25000" dirty="0" smtClean="0">
              <a:solidFill>
                <a:srgbClr val="FF0000"/>
              </a:solidFill>
              <a:latin typeface="Symbol" panose="05050102010706020507" pitchFamily="18" charset="2"/>
            </a:endParaRPr>
          </a:p>
        </p:txBody>
      </p:sp>
      <p:sp>
        <p:nvSpPr>
          <p:cNvPr id="3" name="Cerrar llave 2"/>
          <p:cNvSpPr/>
          <p:nvPr/>
        </p:nvSpPr>
        <p:spPr>
          <a:xfrm rot="5400000">
            <a:off x="5346700" y="2559050"/>
            <a:ext cx="228600" cy="1600200"/>
          </a:xfrm>
          <a:prstGeom prst="rightBrace">
            <a:avLst>
              <a:gd name="adj1" fmla="val 95000"/>
              <a:gd name="adj2" fmla="val 5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vert270" rtlCol="0" anchor="ctr"/>
          <a:lstStyle/>
          <a:p>
            <a:pPr algn="ctr"/>
            <a:endParaRPr lang="en-US"/>
          </a:p>
        </p:txBody>
      </p:sp>
      <p:grpSp>
        <p:nvGrpSpPr>
          <p:cNvPr id="6" name="Grupo 5"/>
          <p:cNvGrpSpPr/>
          <p:nvPr/>
        </p:nvGrpSpPr>
        <p:grpSpPr>
          <a:xfrm>
            <a:off x="615142" y="1415098"/>
            <a:ext cx="3969558" cy="915352"/>
            <a:chOff x="615142" y="1415098"/>
            <a:chExt cx="3969558" cy="915352"/>
          </a:xfrm>
        </p:grpSpPr>
        <p:sp>
          <p:nvSpPr>
            <p:cNvPr id="8" name="CuadroTexto 7"/>
            <p:cNvSpPr txBox="1"/>
            <p:nvPr/>
          </p:nvSpPr>
          <p:spPr>
            <a:xfrm>
              <a:off x="615142" y="1549340"/>
              <a:ext cx="9977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000" dirty="0" smtClean="0"/>
                <a:t>RTE:</a:t>
              </a:r>
              <a:endParaRPr lang="en-US" sz="2000" dirty="0"/>
            </a:p>
          </p:txBody>
        </p:sp>
        <p:graphicFrame>
          <p:nvGraphicFramePr>
            <p:cNvPr id="16" name="Objeto 15"/>
            <p:cNvGraphicFramePr>
              <a:graphicFrameLocks noChangeAspect="1"/>
            </p:cNvGraphicFramePr>
            <p:nvPr>
              <p:extLst/>
            </p:nvPr>
          </p:nvGraphicFramePr>
          <p:xfrm>
            <a:off x="2222501" y="1415098"/>
            <a:ext cx="2362199" cy="9153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788" name="Ecuación" r:id="rId4" imgW="1015920" imgH="393480" progId="Equation.3">
                    <p:embed/>
                  </p:oleObj>
                </mc:Choice>
                <mc:Fallback>
                  <p:oleObj name="Ecuación" r:id="rId4" imgW="1015920" imgH="39348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2222501" y="1415098"/>
                          <a:ext cx="2362199" cy="91535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" name="Objeto 3"/>
          <p:cNvGraphicFramePr>
            <a:graphicFrameLocks noChangeAspect="1"/>
          </p:cNvGraphicFramePr>
          <p:nvPr>
            <p:extLst/>
          </p:nvPr>
        </p:nvGraphicFramePr>
        <p:xfrm>
          <a:off x="5289550" y="3668713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89" name="Ecuación" r:id="rId6" imgW="114120" imgH="215640" progId="Equation.3">
                  <p:embed/>
                </p:oleObj>
              </mc:Choice>
              <mc:Fallback>
                <p:oleObj name="Ecuación" r:id="rId6" imgW="114120" imgH="215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89550" y="3668713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/>
          </p:nvPr>
        </p:nvGraphicFramePr>
        <p:xfrm>
          <a:off x="5289550" y="3668713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90" name="Ecuación" r:id="rId8" imgW="114120" imgH="215640" progId="Equation.3">
                  <p:embed/>
                </p:oleObj>
              </mc:Choice>
              <mc:Fallback>
                <p:oleObj name="Ecuación" r:id="rId8" imgW="114120" imgH="215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89550" y="3668713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uadroTexto 9"/>
          <p:cNvSpPr txBox="1"/>
          <p:nvPr/>
        </p:nvSpPr>
        <p:spPr>
          <a:xfrm>
            <a:off x="615142" y="4997450"/>
            <a:ext cx="976075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Optical</a:t>
            </a:r>
            <a:r>
              <a:rPr lang="es-ES" sz="2000" dirty="0" smtClean="0"/>
              <a:t> </a:t>
            </a:r>
            <a:r>
              <a:rPr lang="en-US" sz="2000" dirty="0" smtClean="0"/>
              <a:t>depth</a:t>
            </a:r>
            <a:r>
              <a:rPr lang="es-ES" sz="2000" dirty="0" smtClean="0"/>
              <a:t>:                        </a:t>
            </a:r>
            <a:r>
              <a:rPr lang="es-ES" sz="3200" i="1" dirty="0" err="1" smtClean="0"/>
              <a:t>d</a:t>
            </a:r>
            <a:r>
              <a:rPr lang="es-ES" sz="3200" i="1" dirty="0" err="1" smtClean="0"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dirty="0" smtClean="0">
                <a:latin typeface="Symbol" panose="05050102010706020507" pitchFamily="18" charset="2"/>
              </a:rPr>
              <a:t>= -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dirty="0" smtClean="0"/>
              <a:t> </a:t>
            </a:r>
            <a:r>
              <a:rPr lang="es-ES" sz="3200" i="1" dirty="0" err="1" smtClean="0"/>
              <a:t>ds</a:t>
            </a:r>
            <a:r>
              <a:rPr lang="es-ES" sz="3200" i="1" dirty="0" smtClean="0"/>
              <a:t>   </a:t>
            </a:r>
            <a:endParaRPr lang="es-ES" sz="2000" dirty="0" smtClean="0"/>
          </a:p>
          <a:p>
            <a:r>
              <a:rPr lang="es-ES" sz="2000" dirty="0" smtClean="0"/>
              <a:t>Continuum </a:t>
            </a:r>
            <a:r>
              <a:rPr lang="es-ES" sz="2000" dirty="0" err="1"/>
              <a:t>o</a:t>
            </a:r>
            <a:r>
              <a:rPr lang="es-ES" sz="2000" dirty="0" err="1" smtClean="0"/>
              <a:t>ptical</a:t>
            </a:r>
            <a:r>
              <a:rPr lang="es-ES" sz="2000" dirty="0" smtClean="0"/>
              <a:t> </a:t>
            </a:r>
            <a:r>
              <a:rPr lang="es-ES" sz="2000" dirty="0" err="1"/>
              <a:t>depth</a:t>
            </a:r>
            <a:r>
              <a:rPr lang="es-ES" sz="2000" dirty="0"/>
              <a:t>:    </a:t>
            </a:r>
            <a:r>
              <a:rPr lang="es-ES" sz="3200" i="1" dirty="0" err="1" smtClean="0">
                <a:solidFill>
                  <a:schemeClr val="tx2"/>
                </a:solidFill>
              </a:rPr>
              <a:t>d</a:t>
            </a:r>
            <a:r>
              <a:rPr lang="es-ES" sz="3200" i="1" dirty="0" err="1" smtClean="0">
                <a:solidFill>
                  <a:schemeClr val="tx2"/>
                </a:solidFill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solidFill>
                  <a:schemeClr val="tx2"/>
                </a:solidFill>
              </a:rPr>
              <a:t>c</a:t>
            </a:r>
            <a:r>
              <a:rPr lang="es-ES" sz="3200" i="1" dirty="0" smtClean="0">
                <a:latin typeface="Symbol" panose="05050102010706020507" pitchFamily="18" charset="2"/>
              </a:rPr>
              <a:t>= </a:t>
            </a:r>
            <a:r>
              <a:rPr lang="es-ES" sz="3200" i="1" dirty="0">
                <a:latin typeface="Symbol" panose="05050102010706020507" pitchFamily="18" charset="2"/>
              </a:rPr>
              <a:t>- </a:t>
            </a:r>
            <a:r>
              <a:rPr lang="es-ES" sz="3200" i="1" dirty="0" smtClean="0">
                <a:solidFill>
                  <a:schemeClr val="tx2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chemeClr val="tx2"/>
                </a:solidFill>
              </a:rPr>
              <a:t>c</a:t>
            </a:r>
            <a:r>
              <a:rPr lang="es-ES" sz="3200" i="1" dirty="0" smtClean="0"/>
              <a:t> </a:t>
            </a:r>
            <a:r>
              <a:rPr lang="es-ES" sz="3200" i="1" dirty="0" err="1"/>
              <a:t>ds</a:t>
            </a:r>
            <a:r>
              <a:rPr lang="es-ES" sz="4400" i="1" dirty="0"/>
              <a:t> </a:t>
            </a:r>
            <a:r>
              <a:rPr lang="es-ES" sz="4400" i="1" dirty="0" smtClean="0"/>
              <a:t> </a:t>
            </a:r>
            <a:endParaRPr lang="es-ES" sz="2000" dirty="0"/>
          </a:p>
          <a:p>
            <a:endParaRPr lang="es-ES" sz="2000" dirty="0"/>
          </a:p>
          <a:p>
            <a:r>
              <a:rPr lang="en-US" sz="2000" dirty="0" smtClean="0"/>
              <a:t>Suppose no emission  </a:t>
            </a:r>
            <a:r>
              <a:rPr lang="es-ES" sz="2000" dirty="0" smtClean="0"/>
              <a:t>:  </a:t>
            </a:r>
            <a:endParaRPr lang="en-US" sz="2000" dirty="0"/>
          </a:p>
          <a:p>
            <a:r>
              <a:rPr lang="es-ES" sz="3200" dirty="0" smtClean="0"/>
              <a:t>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987273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74700" y="1111250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Unicity?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6500"/>
            <a:ext cx="8568000" cy="6120000"/>
          </a:xfrm>
          <a:prstGeom prst="rect">
            <a:avLst/>
          </a:prstGeom>
        </p:spPr>
      </p:pic>
      <p:sp>
        <p:nvSpPr>
          <p:cNvPr id="12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84593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74700" y="1111250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Unicity?</a:t>
            </a:r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6500"/>
            <a:ext cx="8568000" cy="6120000"/>
          </a:xfrm>
          <a:prstGeom prst="rect">
            <a:avLst/>
          </a:prstGeom>
        </p:spPr>
      </p:pic>
      <p:sp>
        <p:nvSpPr>
          <p:cNvPr id="12" name="object 2"/>
          <p:cNvSpPr txBox="1">
            <a:spLocks/>
          </p:cNvSpPr>
          <p:nvPr/>
        </p:nvSpPr>
        <p:spPr>
          <a:xfrm>
            <a:off x="615142" y="228600"/>
            <a:ext cx="9608358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024889" lvl="2">
              <a:spcBef>
                <a:spcPts val="560"/>
              </a:spcBef>
            </a:pP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4: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es-ES" sz="2800" spc="1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2800" spc="10" dirty="0">
                <a:solidFill>
                  <a:schemeClr val="bg1"/>
                </a:solidFill>
                <a:latin typeface="Arial"/>
                <a:cs typeface="Arial"/>
              </a:rPr>
              <a:t>SIR </a:t>
            </a:r>
            <a:r>
              <a:rPr lang="es-ES" sz="2800" spc="10" dirty="0" err="1" smtClean="0">
                <a:solidFill>
                  <a:schemeClr val="bg1"/>
                </a:solidFill>
                <a:latin typeface="Arial"/>
                <a:cs typeface="Arial"/>
              </a:rPr>
              <a:t>code</a:t>
            </a:r>
            <a:endParaRPr lang="es-ES" sz="225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13343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0"/>
            <a:ext cx="7880781" cy="7556500"/>
          </a:xfrm>
          <a:prstGeom prst="rect">
            <a:avLst/>
          </a:prstGeom>
        </p:spPr>
      </p:pic>
      <p:grpSp>
        <p:nvGrpSpPr>
          <p:cNvPr id="6" name="Grupo 5"/>
          <p:cNvGrpSpPr/>
          <p:nvPr/>
        </p:nvGrpSpPr>
        <p:grpSpPr>
          <a:xfrm>
            <a:off x="8394700" y="349250"/>
            <a:ext cx="1981200" cy="1477328"/>
            <a:chOff x="8394700" y="349250"/>
            <a:chExt cx="1981200" cy="1477328"/>
          </a:xfrm>
        </p:grpSpPr>
        <p:sp>
          <p:nvSpPr>
            <p:cNvPr id="8" name="CuadroTexto 7"/>
            <p:cNvSpPr txBox="1"/>
            <p:nvPr/>
          </p:nvSpPr>
          <p:spPr>
            <a:xfrm>
              <a:off x="8394700" y="349250"/>
              <a:ext cx="1981200" cy="14773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  nodes(T, B)</a:t>
              </a:r>
            </a:p>
            <a:p>
              <a:r>
                <a:rPr lang="en-US" dirty="0"/>
                <a:t> </a:t>
              </a:r>
              <a:r>
                <a:rPr lang="en-US" dirty="0" smtClean="0"/>
                <a:t>            2,1</a:t>
              </a:r>
            </a:p>
            <a:p>
              <a:r>
                <a:rPr lang="en-US" dirty="0"/>
                <a:t> </a:t>
              </a:r>
              <a:r>
                <a:rPr lang="en-US" dirty="0" smtClean="0"/>
                <a:t>            4,2</a:t>
              </a:r>
            </a:p>
            <a:p>
              <a:r>
                <a:rPr lang="en-US" dirty="0"/>
                <a:t> </a:t>
              </a:r>
              <a:r>
                <a:rPr lang="en-US" dirty="0" smtClean="0"/>
                <a:t>            6,3</a:t>
              </a:r>
            </a:p>
            <a:p>
              <a:r>
                <a:rPr lang="en-US" dirty="0" smtClean="0"/>
                <a:t>            Observation</a:t>
              </a:r>
              <a:endParaRPr lang="en-US" dirty="0"/>
            </a:p>
          </p:txBody>
        </p:sp>
        <p:grpSp>
          <p:nvGrpSpPr>
            <p:cNvPr id="9" name="Grupo 8"/>
            <p:cNvGrpSpPr/>
            <p:nvPr/>
          </p:nvGrpSpPr>
          <p:grpSpPr>
            <a:xfrm>
              <a:off x="8547100" y="806450"/>
              <a:ext cx="533400" cy="609600"/>
              <a:chOff x="8547100" y="806450"/>
              <a:chExt cx="533400" cy="609600"/>
            </a:xfrm>
          </p:grpSpPr>
          <p:cxnSp>
            <p:nvCxnSpPr>
              <p:cNvPr id="10" name="Conector recto 9"/>
              <p:cNvCxnSpPr/>
              <p:nvPr/>
            </p:nvCxnSpPr>
            <p:spPr>
              <a:xfrm>
                <a:off x="8547100" y="1416050"/>
                <a:ext cx="533400" cy="0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ector recto 10"/>
              <p:cNvCxnSpPr/>
              <p:nvPr/>
            </p:nvCxnSpPr>
            <p:spPr>
              <a:xfrm>
                <a:off x="8547100" y="1111250"/>
                <a:ext cx="533400" cy="0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ector recto 11"/>
              <p:cNvCxnSpPr/>
              <p:nvPr/>
            </p:nvCxnSpPr>
            <p:spPr>
              <a:xfrm>
                <a:off x="8547100" y="806450"/>
                <a:ext cx="533400" cy="0"/>
              </a:xfrm>
              <a:prstGeom prst="line">
                <a:avLst/>
              </a:prstGeom>
              <a:ln w="19050">
                <a:solidFill>
                  <a:srgbClr val="2CF44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" name="Conector recto 3"/>
          <p:cNvCxnSpPr/>
          <p:nvPr/>
        </p:nvCxnSpPr>
        <p:spPr>
          <a:xfrm>
            <a:off x="8547100" y="1644650"/>
            <a:ext cx="533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2578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0" y="0"/>
            <a:ext cx="7853880" cy="7556500"/>
          </a:xfrm>
          <a:prstGeom prst="rect">
            <a:avLst/>
          </a:prstGeom>
        </p:spPr>
      </p:pic>
      <p:cxnSp>
        <p:nvCxnSpPr>
          <p:cNvPr id="5" name="Conector recto 4"/>
          <p:cNvCxnSpPr/>
          <p:nvPr/>
        </p:nvCxnSpPr>
        <p:spPr>
          <a:xfrm>
            <a:off x="8547100" y="1644650"/>
            <a:ext cx="533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o 11"/>
          <p:cNvGrpSpPr/>
          <p:nvPr/>
        </p:nvGrpSpPr>
        <p:grpSpPr>
          <a:xfrm>
            <a:off x="8394700" y="349250"/>
            <a:ext cx="1981200" cy="1477328"/>
            <a:chOff x="8394700" y="349250"/>
            <a:chExt cx="1981200" cy="1477328"/>
          </a:xfrm>
        </p:grpSpPr>
        <p:sp>
          <p:nvSpPr>
            <p:cNvPr id="6" name="CuadroTexto 5"/>
            <p:cNvSpPr txBox="1"/>
            <p:nvPr/>
          </p:nvSpPr>
          <p:spPr>
            <a:xfrm>
              <a:off x="8394700" y="349250"/>
              <a:ext cx="1981200" cy="14773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  nodes(T, B)</a:t>
              </a:r>
            </a:p>
            <a:p>
              <a:r>
                <a:rPr lang="en-US" dirty="0"/>
                <a:t> </a:t>
              </a:r>
              <a:r>
                <a:rPr lang="en-US" dirty="0" smtClean="0"/>
                <a:t>            7,5</a:t>
              </a:r>
            </a:p>
            <a:p>
              <a:r>
                <a:rPr lang="en-US" dirty="0"/>
                <a:t> </a:t>
              </a:r>
              <a:r>
                <a:rPr lang="en-US" dirty="0" smtClean="0"/>
                <a:t>            9,7</a:t>
              </a:r>
            </a:p>
            <a:p>
              <a:r>
                <a:rPr lang="en-US" dirty="0"/>
                <a:t> </a:t>
              </a:r>
              <a:r>
                <a:rPr lang="en-US" dirty="0" smtClean="0"/>
                <a:t>            Automatic</a:t>
              </a:r>
            </a:p>
            <a:p>
              <a:r>
                <a:rPr lang="en-US" dirty="0" smtClean="0"/>
                <a:t>            Observation</a:t>
              </a:r>
              <a:endParaRPr lang="en-US" dirty="0"/>
            </a:p>
          </p:txBody>
        </p:sp>
        <p:grpSp>
          <p:nvGrpSpPr>
            <p:cNvPr id="11" name="Grupo 10"/>
            <p:cNvGrpSpPr/>
            <p:nvPr/>
          </p:nvGrpSpPr>
          <p:grpSpPr>
            <a:xfrm>
              <a:off x="8547100" y="806450"/>
              <a:ext cx="533400" cy="609600"/>
              <a:chOff x="8547100" y="806450"/>
              <a:chExt cx="533400" cy="609600"/>
            </a:xfrm>
          </p:grpSpPr>
          <p:cxnSp>
            <p:nvCxnSpPr>
              <p:cNvPr id="8" name="Conector recto 7"/>
              <p:cNvCxnSpPr/>
              <p:nvPr/>
            </p:nvCxnSpPr>
            <p:spPr>
              <a:xfrm>
                <a:off x="8547100" y="1416050"/>
                <a:ext cx="533400" cy="0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recto 8"/>
              <p:cNvCxnSpPr/>
              <p:nvPr/>
            </p:nvCxnSpPr>
            <p:spPr>
              <a:xfrm>
                <a:off x="8547100" y="1111250"/>
                <a:ext cx="533400" cy="0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Conector recto 9"/>
              <p:cNvCxnSpPr/>
              <p:nvPr/>
            </p:nvCxnSpPr>
            <p:spPr>
              <a:xfrm>
                <a:off x="8547100" y="806450"/>
                <a:ext cx="533400" cy="0"/>
              </a:xfrm>
              <a:prstGeom prst="line">
                <a:avLst/>
              </a:prstGeom>
              <a:ln w="19050">
                <a:solidFill>
                  <a:srgbClr val="2CF44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148434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079500" y="3854450"/>
            <a:ext cx="8001000" cy="449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0134" name="Text Box 6"/>
          <p:cNvSpPr txBox="1">
            <a:spLocks noChangeArrowheads="1"/>
          </p:cNvSpPr>
          <p:nvPr/>
        </p:nvSpPr>
        <p:spPr bwMode="auto">
          <a:xfrm>
            <a:off x="1220362" y="1159714"/>
            <a:ext cx="7936337" cy="3144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GB" altLang="en-US" sz="1983" dirty="0" smtClean="0"/>
              <a:t>Some </a:t>
            </a:r>
            <a:r>
              <a:rPr lang="en-GB" altLang="en-US" sz="1983" dirty="0"/>
              <a:t>Reviews: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GB" altLang="en-US" sz="1983" dirty="0"/>
              <a:t> </a:t>
            </a:r>
            <a:r>
              <a:rPr lang="en-GB" altLang="en-US" sz="1983" dirty="0" err="1"/>
              <a:t>Socas</a:t>
            </a:r>
            <a:r>
              <a:rPr lang="en-GB" altLang="en-US" sz="1983" dirty="0"/>
              <a:t> Navarro (2001) </a:t>
            </a:r>
            <a:r>
              <a:rPr lang="en-GB" altLang="en-US" sz="1983" dirty="0">
                <a:solidFill>
                  <a:srgbClr val="000000"/>
                </a:solidFill>
              </a:rPr>
              <a:t>ASP </a:t>
            </a:r>
            <a:r>
              <a:rPr lang="en-GB" altLang="en-US" sz="1983" dirty="0" err="1">
                <a:solidFill>
                  <a:srgbClr val="000000"/>
                </a:solidFill>
              </a:rPr>
              <a:t>Conf</a:t>
            </a:r>
            <a:r>
              <a:rPr lang="en-GB" altLang="en-US" sz="1983" dirty="0">
                <a:solidFill>
                  <a:srgbClr val="000000"/>
                </a:solidFill>
              </a:rPr>
              <a:t> Series 236, 487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GB" altLang="en-US" sz="1983" dirty="0"/>
              <a:t> del Toro </a:t>
            </a:r>
            <a:r>
              <a:rPr lang="en-GB" altLang="en-US" sz="1983" dirty="0" err="1"/>
              <a:t>Iniesta</a:t>
            </a:r>
            <a:r>
              <a:rPr lang="en-GB" altLang="en-US" sz="1983" dirty="0"/>
              <a:t> (2003) </a:t>
            </a:r>
            <a:r>
              <a:rPr lang="en-GB" altLang="en-US" sz="1983" dirty="0" err="1">
                <a:solidFill>
                  <a:srgbClr val="000000"/>
                </a:solidFill>
              </a:rPr>
              <a:t>Astronomische</a:t>
            </a:r>
            <a:r>
              <a:rPr lang="en-GB" altLang="en-US" sz="1983" dirty="0">
                <a:solidFill>
                  <a:srgbClr val="000000"/>
                </a:solidFill>
              </a:rPr>
              <a:t> </a:t>
            </a:r>
            <a:r>
              <a:rPr lang="en-GB" altLang="en-US" sz="1983" dirty="0" err="1">
                <a:solidFill>
                  <a:srgbClr val="000000"/>
                </a:solidFill>
              </a:rPr>
              <a:t>Nachrichten</a:t>
            </a:r>
            <a:r>
              <a:rPr lang="en-GB" altLang="en-US" sz="1983" dirty="0">
                <a:solidFill>
                  <a:srgbClr val="000000"/>
                </a:solidFill>
              </a:rPr>
              <a:t> 324, 383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GB" altLang="en-US" sz="1983" dirty="0"/>
              <a:t> </a:t>
            </a:r>
            <a:r>
              <a:rPr lang="en-GB" altLang="en-US" sz="1983" dirty="0" err="1"/>
              <a:t>Bellot</a:t>
            </a:r>
            <a:r>
              <a:rPr lang="en-GB" altLang="en-US" sz="1983" dirty="0"/>
              <a:t> Rubio (2006) </a:t>
            </a:r>
            <a:r>
              <a:rPr lang="en-GB" altLang="en-US" sz="1983" dirty="0">
                <a:solidFill>
                  <a:srgbClr val="000000"/>
                </a:solidFill>
              </a:rPr>
              <a:t>ASP </a:t>
            </a:r>
            <a:r>
              <a:rPr lang="en-GB" altLang="en-US" sz="1983" dirty="0" err="1">
                <a:solidFill>
                  <a:srgbClr val="000000"/>
                </a:solidFill>
              </a:rPr>
              <a:t>Conf</a:t>
            </a:r>
            <a:r>
              <a:rPr lang="en-GB" altLang="en-US" sz="1983" dirty="0">
                <a:solidFill>
                  <a:srgbClr val="000000"/>
                </a:solidFill>
              </a:rPr>
              <a:t> Series, 358, 107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GB" altLang="en-US" sz="1983" dirty="0">
                <a:solidFill>
                  <a:srgbClr val="000000"/>
                </a:solidFill>
              </a:rPr>
              <a:t> </a:t>
            </a:r>
            <a:r>
              <a:rPr lang="en-GB" altLang="en-US" sz="1983" dirty="0"/>
              <a:t>Ruiz Cobo (2007) ‘</a:t>
            </a:r>
            <a:r>
              <a:rPr lang="en-GB" altLang="en-US" sz="1983" dirty="0" smtClean="0">
                <a:solidFill>
                  <a:srgbClr val="000000"/>
                </a:solidFill>
              </a:rPr>
              <a:t>Modern </a:t>
            </a:r>
            <a:r>
              <a:rPr lang="en-GB" altLang="en-US" sz="1983" dirty="0">
                <a:solidFill>
                  <a:srgbClr val="000000"/>
                </a:solidFill>
              </a:rPr>
              <a:t>Solar Facilities’, </a:t>
            </a:r>
            <a:r>
              <a:rPr lang="en-GB" altLang="en-US" sz="1983" dirty="0" err="1">
                <a:solidFill>
                  <a:srgbClr val="000000"/>
                </a:solidFill>
              </a:rPr>
              <a:t>Göttingen</a:t>
            </a:r>
            <a:r>
              <a:rPr lang="en-GB" altLang="en-US" sz="1983" dirty="0"/>
              <a:t> </a:t>
            </a:r>
            <a:endParaRPr lang="en-GB" altLang="en-US" sz="1983" dirty="0" smtClean="0"/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GB" altLang="en-US" sz="1983" dirty="0"/>
              <a:t> </a:t>
            </a:r>
            <a:r>
              <a:rPr lang="en-GB" altLang="en-US" sz="1983" dirty="0" err="1" smtClean="0"/>
              <a:t>Asensio</a:t>
            </a:r>
            <a:r>
              <a:rPr lang="en-GB" altLang="en-US" sz="1983" dirty="0" smtClean="0"/>
              <a:t> Ramos et al (2012) </a:t>
            </a:r>
            <a:r>
              <a:rPr lang="en-GB" altLang="en-US" sz="1983" dirty="0" err="1" smtClean="0"/>
              <a:t>ApJ</a:t>
            </a:r>
            <a:r>
              <a:rPr lang="en-GB" altLang="en-US" sz="1983" dirty="0" smtClean="0"/>
              <a:t> 748, 83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GB" altLang="en-US" sz="1983" dirty="0" smtClean="0"/>
              <a:t> del </a:t>
            </a:r>
            <a:r>
              <a:rPr lang="en-GB" altLang="en-US" sz="1983" dirty="0"/>
              <a:t>Toro </a:t>
            </a:r>
            <a:r>
              <a:rPr lang="en-GB" altLang="en-US" sz="1983" dirty="0" err="1" smtClean="0"/>
              <a:t>Iniesta</a:t>
            </a:r>
            <a:r>
              <a:rPr lang="en-GB" altLang="en-US" sz="1983" dirty="0" smtClean="0"/>
              <a:t> &amp; </a:t>
            </a:r>
            <a:r>
              <a:rPr lang="en-GB" altLang="en-US" sz="1983" dirty="0"/>
              <a:t>Ruiz Cobo </a:t>
            </a:r>
            <a:r>
              <a:rPr lang="en-GB" altLang="en-US" sz="1983" dirty="0" smtClean="0"/>
              <a:t>(2016) Livings Reviews in Solar Physics, 13,4 </a:t>
            </a:r>
            <a:endParaRPr lang="en-GB" altLang="en-US" sz="1983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673176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14" t="7647" r="-1" b="43949"/>
          <a:stretch/>
        </p:blipFill>
        <p:spPr>
          <a:xfrm>
            <a:off x="700025" y="958850"/>
            <a:ext cx="9281249" cy="57912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88" t="94370" r="-1"/>
          <a:stretch/>
        </p:blipFill>
        <p:spPr>
          <a:xfrm>
            <a:off x="57640" y="6902450"/>
            <a:ext cx="9480060" cy="654050"/>
          </a:xfrm>
          <a:prstGeom prst="rect">
            <a:avLst/>
          </a:prstGeom>
        </p:spPr>
      </p:pic>
      <p:cxnSp>
        <p:nvCxnSpPr>
          <p:cNvPr id="5" name="Conector recto 4"/>
          <p:cNvCxnSpPr/>
          <p:nvPr/>
        </p:nvCxnSpPr>
        <p:spPr>
          <a:xfrm>
            <a:off x="1003300" y="2482850"/>
            <a:ext cx="44958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/>
          <p:cNvCxnSpPr/>
          <p:nvPr/>
        </p:nvCxnSpPr>
        <p:spPr>
          <a:xfrm>
            <a:off x="1003300" y="6064250"/>
            <a:ext cx="4800600" cy="0"/>
          </a:xfrm>
          <a:prstGeom prst="line">
            <a:avLst/>
          </a:prstGeom>
          <a:ln w="19050">
            <a:solidFill>
              <a:srgbClr val="2CF4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1003300" y="3473450"/>
            <a:ext cx="4800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>
            <a:off x="1003300" y="6445250"/>
            <a:ext cx="4191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1003300" y="6750050"/>
            <a:ext cx="65532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371503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79" t="56051" r="-1"/>
          <a:stretch/>
        </p:blipFill>
        <p:spPr>
          <a:xfrm>
            <a:off x="335269" y="1035050"/>
            <a:ext cx="10116831" cy="5683250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</p:pic>
      <p:cxnSp>
        <p:nvCxnSpPr>
          <p:cNvPr id="4" name="Conector recto 3"/>
          <p:cNvCxnSpPr/>
          <p:nvPr/>
        </p:nvCxnSpPr>
        <p:spPr>
          <a:xfrm>
            <a:off x="774700" y="3092450"/>
            <a:ext cx="5181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 5"/>
          <p:cNvSpPr/>
          <p:nvPr/>
        </p:nvSpPr>
        <p:spPr>
          <a:xfrm>
            <a:off x="728663" y="1797050"/>
            <a:ext cx="6294437" cy="30480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Conector recto 7"/>
          <p:cNvCxnSpPr/>
          <p:nvPr/>
        </p:nvCxnSpPr>
        <p:spPr>
          <a:xfrm>
            <a:off x="774700" y="4159250"/>
            <a:ext cx="46482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774700" y="4540250"/>
            <a:ext cx="4495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>
            <a:off x="774700" y="4921250"/>
            <a:ext cx="4495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774700" y="5226050"/>
            <a:ext cx="51816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774700" y="5607050"/>
            <a:ext cx="4191000" cy="0"/>
          </a:xfrm>
          <a:prstGeom prst="line">
            <a:avLst/>
          </a:prstGeom>
          <a:ln w="19050">
            <a:solidFill>
              <a:srgbClr val="2CF4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741810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668" name="Text Box 4"/>
          <p:cNvSpPr txBox="1">
            <a:spLocks noChangeArrowheads="1"/>
          </p:cNvSpPr>
          <p:nvPr/>
        </p:nvSpPr>
        <p:spPr bwMode="auto">
          <a:xfrm>
            <a:off x="698500" y="949811"/>
            <a:ext cx="9204237" cy="43645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GB" altLang="en-US" sz="1983" dirty="0">
              <a:latin typeface="Tahoma" panose="020B0604030504040204" pitchFamily="34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GB" altLang="en-US" sz="1983" dirty="0">
                <a:latin typeface="Tahoma" panose="020B0604030504040204" pitchFamily="34" charset="0"/>
              </a:rPr>
              <a:t>    </a:t>
            </a:r>
            <a:r>
              <a:rPr lang="en-GB" altLang="en-US" sz="1983" dirty="0" smtClean="0">
                <a:latin typeface="+mn-lt"/>
              </a:rPr>
              <a:t>People </a:t>
            </a:r>
            <a:r>
              <a:rPr lang="en-GB" altLang="en-US" sz="1983" dirty="0">
                <a:latin typeface="+mn-lt"/>
              </a:rPr>
              <a:t>usually select an inversion method for strange reasons: if the code </a:t>
            </a:r>
            <a:r>
              <a:rPr lang="en-GB" altLang="en-US" sz="1983" dirty="0" smtClean="0">
                <a:latin typeface="+mn-lt"/>
              </a:rPr>
              <a:t>is available</a:t>
            </a:r>
            <a:r>
              <a:rPr lang="en-GB" altLang="en-US" sz="1983" dirty="0">
                <a:latin typeface="+mn-lt"/>
              </a:rPr>
              <a:t>, if it is easier or faster than others, (or was written for my boss), </a:t>
            </a:r>
            <a:r>
              <a:rPr lang="en-GB" altLang="en-US" sz="1983" dirty="0" smtClean="0">
                <a:latin typeface="+mn-lt"/>
              </a:rPr>
              <a:t>etc., </a:t>
            </a:r>
            <a:r>
              <a:rPr lang="en-GB" altLang="en-US" sz="1983" dirty="0">
                <a:latin typeface="+mn-lt"/>
              </a:rPr>
              <a:t>instead of selecting the most convenient for each specific problem. </a:t>
            </a:r>
          </a:p>
          <a:p>
            <a:pPr eaLnBrk="1" hangingPunct="1">
              <a:spcBef>
                <a:spcPct val="50000"/>
              </a:spcBef>
            </a:pPr>
            <a:endParaRPr lang="en-GB" altLang="en-US" sz="1983" dirty="0">
              <a:latin typeface="+mn-lt"/>
            </a:endParaRPr>
          </a:p>
          <a:p>
            <a:pPr eaLnBrk="1" hangingPunct="1">
              <a:spcBef>
                <a:spcPct val="50000"/>
              </a:spcBef>
            </a:pPr>
            <a:r>
              <a:rPr lang="en-GB" altLang="en-US" sz="1983" dirty="0">
                <a:latin typeface="+mn-lt"/>
              </a:rPr>
              <a:t>      I </a:t>
            </a:r>
            <a:r>
              <a:rPr lang="en-GB" altLang="en-US" sz="1983" dirty="0" smtClean="0">
                <a:latin typeface="+mn-lt"/>
              </a:rPr>
              <a:t>classify </a:t>
            </a:r>
            <a:r>
              <a:rPr lang="en-GB" altLang="en-US" sz="1983" dirty="0">
                <a:latin typeface="+mn-lt"/>
              </a:rPr>
              <a:t>available</a:t>
            </a:r>
            <a:r>
              <a:rPr lang="en-GB" altLang="en-US" sz="1763" dirty="0">
                <a:latin typeface="+mn-lt"/>
              </a:rPr>
              <a:t> </a:t>
            </a:r>
            <a:r>
              <a:rPr lang="en-GB" altLang="en-US" sz="1983" dirty="0">
                <a:latin typeface="+mn-lt"/>
              </a:rPr>
              <a:t>IT in 3 </a:t>
            </a:r>
            <a:r>
              <a:rPr lang="en-GB" altLang="en-US" sz="1983" dirty="0" smtClean="0">
                <a:latin typeface="+mn-lt"/>
              </a:rPr>
              <a:t>families:</a:t>
            </a:r>
            <a:endParaRPr lang="en-GB" altLang="en-US" sz="1983" dirty="0">
              <a:latin typeface="+mn-lt"/>
            </a:endParaRPr>
          </a:p>
          <a:p>
            <a:pPr eaLnBrk="1" hangingPunct="1">
              <a:spcBef>
                <a:spcPct val="50000"/>
              </a:spcBef>
              <a:buFontTx/>
              <a:buAutoNum type="arabicPeriod"/>
            </a:pPr>
            <a:r>
              <a:rPr lang="en-GB" altLang="en-US" sz="1983" dirty="0">
                <a:solidFill>
                  <a:srgbClr val="FF0000"/>
                </a:solidFill>
                <a:latin typeface="+mn-lt"/>
              </a:rPr>
              <a:t>ME</a:t>
            </a:r>
            <a:r>
              <a:rPr lang="en-GB" altLang="en-US" sz="1983" dirty="0">
                <a:latin typeface="+mn-lt"/>
              </a:rPr>
              <a:t> must be used in case in which you </a:t>
            </a:r>
            <a:r>
              <a:rPr lang="en-GB" altLang="en-US" sz="1983" u="sng" dirty="0">
                <a:latin typeface="+mn-lt"/>
              </a:rPr>
              <a:t>do not know </a:t>
            </a:r>
            <a:r>
              <a:rPr lang="en-GB" altLang="en-US" sz="1983" dirty="0">
                <a:latin typeface="+mn-lt"/>
              </a:rPr>
              <a:t>the physics controlling the line formation, or you have few wavelength points for each pixel.</a:t>
            </a:r>
          </a:p>
          <a:p>
            <a:pPr eaLnBrk="1" hangingPunct="1">
              <a:spcBef>
                <a:spcPct val="50000"/>
              </a:spcBef>
              <a:buFontTx/>
              <a:buAutoNum type="arabicPeriod"/>
            </a:pPr>
            <a:r>
              <a:rPr lang="en-GB" altLang="en-US" sz="1983" dirty="0">
                <a:solidFill>
                  <a:srgbClr val="FF0000"/>
                </a:solidFill>
                <a:latin typeface="+mn-lt"/>
              </a:rPr>
              <a:t>PCA</a:t>
            </a:r>
            <a:r>
              <a:rPr lang="en-GB" altLang="en-US" sz="1983" dirty="0">
                <a:latin typeface="+mn-lt"/>
              </a:rPr>
              <a:t> when you need </a:t>
            </a:r>
            <a:r>
              <a:rPr lang="en-GB" altLang="en-US" sz="1983" u="sng" dirty="0">
                <a:latin typeface="+mn-lt"/>
              </a:rPr>
              <a:t>fast results</a:t>
            </a:r>
            <a:r>
              <a:rPr lang="en-GB" altLang="en-US" sz="1983" dirty="0">
                <a:latin typeface="+mn-lt"/>
              </a:rPr>
              <a:t>.</a:t>
            </a:r>
          </a:p>
          <a:p>
            <a:pPr eaLnBrk="1" hangingPunct="1">
              <a:spcBef>
                <a:spcPct val="50000"/>
              </a:spcBef>
              <a:buFontTx/>
              <a:buAutoNum type="arabicPeriod"/>
            </a:pPr>
            <a:r>
              <a:rPr lang="en-GB" altLang="en-US" sz="1983" dirty="0" smtClean="0">
                <a:solidFill>
                  <a:srgbClr val="FF0000"/>
                </a:solidFill>
                <a:latin typeface="+mn-lt"/>
              </a:rPr>
              <a:t>SIR</a:t>
            </a:r>
            <a:r>
              <a:rPr lang="en-GB" altLang="en-US" sz="1983" dirty="0" smtClean="0">
                <a:latin typeface="+mn-lt"/>
              </a:rPr>
              <a:t> </a:t>
            </a:r>
            <a:r>
              <a:rPr lang="en-GB" altLang="en-US" sz="1983" dirty="0">
                <a:latin typeface="+mn-lt"/>
              </a:rPr>
              <a:t>(or similar) when you believe that your </a:t>
            </a:r>
            <a:r>
              <a:rPr lang="en-GB" altLang="en-US" sz="1983" u="sng" dirty="0">
                <a:latin typeface="+mn-lt"/>
              </a:rPr>
              <a:t>knowledge</a:t>
            </a:r>
            <a:r>
              <a:rPr lang="en-GB" altLang="en-US" sz="1983" dirty="0">
                <a:latin typeface="+mn-lt"/>
              </a:rPr>
              <a:t> of the formation of the lines used </a:t>
            </a:r>
            <a:r>
              <a:rPr lang="en-GB" altLang="en-US" sz="1983" u="sng" dirty="0">
                <a:latin typeface="+mn-lt"/>
              </a:rPr>
              <a:t>is appropriate </a:t>
            </a:r>
            <a:r>
              <a:rPr lang="en-GB" altLang="en-US" sz="1763" dirty="0">
                <a:latin typeface="+mn-lt"/>
              </a:rPr>
              <a:t>(and/or you be plenty of time or you be… a little crazy.)</a:t>
            </a:r>
          </a:p>
        </p:txBody>
      </p:sp>
      <p:sp>
        <p:nvSpPr>
          <p:cNvPr id="4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827371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6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6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6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6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179" name="Text Box 3"/>
          <p:cNvSpPr txBox="1">
            <a:spLocks noChangeArrowheads="1"/>
          </p:cNvSpPr>
          <p:nvPr/>
        </p:nvSpPr>
        <p:spPr bwMode="auto">
          <a:xfrm>
            <a:off x="728663" y="788679"/>
            <a:ext cx="9242719" cy="578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AutoNum type="arabicPeriod"/>
            </a:pPr>
            <a:r>
              <a:rPr lang="en-GB" altLang="en-US" sz="2645" dirty="0">
                <a:latin typeface="Tahoma" panose="020B0604030504040204" pitchFamily="34" charset="0"/>
              </a:rPr>
              <a:t>ME </a:t>
            </a:r>
            <a:r>
              <a:rPr lang="en-GB" altLang="en-US" sz="2645" dirty="0" smtClean="0">
                <a:latin typeface="Tahoma" panose="020B0604030504040204" pitchFamily="34" charset="0"/>
              </a:rPr>
              <a:t>family</a:t>
            </a:r>
            <a:endParaRPr lang="en-GB" altLang="en-US" sz="1763" dirty="0">
              <a:latin typeface="+mn-lt"/>
            </a:endParaRP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Advantages: </a:t>
            </a:r>
            <a:endParaRPr lang="en-GB" altLang="en-US" sz="1763" dirty="0" smtClean="0">
              <a:solidFill>
                <a:srgbClr val="0000FF"/>
              </a:solidFill>
              <a:latin typeface="+mn-lt"/>
            </a:endParaRPr>
          </a:p>
          <a:p>
            <a:pPr marL="0" indent="0"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                        -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F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ast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(a typical map takes ~ </a:t>
            </a:r>
            <a:r>
              <a:rPr lang="en-GB" altLang="en-US" sz="1763" dirty="0" err="1">
                <a:solidFill>
                  <a:srgbClr val="0000FF"/>
                </a:solidFill>
                <a:latin typeface="+mn-lt"/>
              </a:rPr>
              <a:t>hr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).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                        -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Simple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use &amp; easy interpretation of results.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                        -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Robust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&amp; reliable.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                        - HE, LTE </a:t>
            </a:r>
            <a:r>
              <a:rPr lang="en-GB" altLang="en-US" sz="1763" dirty="0" err="1">
                <a:solidFill>
                  <a:srgbClr val="0000FF"/>
                </a:solidFill>
                <a:latin typeface="+mn-lt"/>
              </a:rPr>
              <a:t>etc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approximations </a:t>
            </a:r>
            <a:r>
              <a:rPr lang="en-GB" altLang="en-US" sz="1763" u="sng" dirty="0">
                <a:solidFill>
                  <a:srgbClr val="0000FF"/>
                </a:solidFill>
                <a:latin typeface="+mn-lt"/>
              </a:rPr>
              <a:t>are not </a:t>
            </a:r>
            <a:r>
              <a:rPr lang="en-GB" altLang="en-US" sz="1763" u="sng" dirty="0" smtClean="0">
                <a:solidFill>
                  <a:srgbClr val="0000FF"/>
                </a:solidFill>
                <a:latin typeface="+mn-lt"/>
              </a:rPr>
              <a:t>needed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.</a:t>
            </a:r>
          </a:p>
          <a:p>
            <a:pPr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Shortcoming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: </a:t>
            </a:r>
            <a:endParaRPr lang="en-GB" altLang="en-US" sz="1763" dirty="0" smtClean="0">
              <a:solidFill>
                <a:srgbClr val="FF0000"/>
              </a:solidFill>
              <a:latin typeface="+mn-lt"/>
            </a:endParaRPr>
          </a:p>
          <a:p>
            <a:pPr marL="0" indent="0"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                  -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U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nable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to fit asymmetric Stokes profiles.    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                  </a:t>
            </a:r>
            <a:r>
              <a:rPr lang="en-GB" altLang="en-US" sz="1763" dirty="0" smtClean="0">
                <a:solidFill>
                  <a:srgbClr val="2E8449"/>
                </a:solidFill>
                <a:latin typeface="+mn-lt"/>
              </a:rPr>
              <a:t>(</a:t>
            </a:r>
            <a:r>
              <a:rPr lang="en-GB" altLang="en-US" sz="1763" dirty="0">
                <a:solidFill>
                  <a:srgbClr val="2E8449"/>
                </a:solidFill>
                <a:latin typeface="+mn-lt"/>
              </a:rPr>
              <a:t>but: robust against noise</a:t>
            </a:r>
            <a:r>
              <a:rPr lang="en-GB" altLang="en-US" sz="1763" dirty="0" smtClean="0">
                <a:solidFill>
                  <a:srgbClr val="2E8449"/>
                </a:solidFill>
                <a:latin typeface="+mn-lt"/>
              </a:rPr>
              <a:t>)</a:t>
            </a:r>
          </a:p>
          <a:p>
            <a:pPr marL="0" indent="0"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2E8449"/>
                </a:solidFill>
                <a:latin typeface="+mn-lt"/>
              </a:rPr>
              <a:t> </a:t>
            </a:r>
            <a:r>
              <a:rPr lang="en-GB" altLang="en-US" sz="1763" dirty="0" smtClean="0">
                <a:solidFill>
                  <a:srgbClr val="2E8449"/>
                </a:solidFill>
                <a:latin typeface="+mn-lt"/>
              </a:rPr>
              <a:t>                      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-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N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o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gradients.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                                </a:t>
            </a:r>
            <a:r>
              <a:rPr lang="en-GB" altLang="en-US" sz="1763" dirty="0" smtClean="0">
                <a:solidFill>
                  <a:srgbClr val="2E8449"/>
                </a:solidFill>
                <a:latin typeface="+mn-lt"/>
              </a:rPr>
              <a:t>(but: </a:t>
            </a:r>
            <a:r>
              <a:rPr lang="en-GB" altLang="en-US" sz="1760" dirty="0" smtClean="0">
                <a:solidFill>
                  <a:srgbClr val="2E8449"/>
                </a:solidFill>
                <a:latin typeface="+mn-lt"/>
              </a:rPr>
              <a:t>even theoreticians understand the results)</a:t>
            </a:r>
            <a:endParaRPr lang="en-GB" altLang="en-US" sz="1760" dirty="0" smtClean="0">
              <a:solidFill>
                <a:srgbClr val="FF0000"/>
              </a:solidFill>
              <a:latin typeface="+mn-lt"/>
            </a:endParaRPr>
          </a:p>
          <a:p>
            <a:pPr eaLnBrk="1" hangingPunct="1">
              <a:spcBef>
                <a:spcPct val="50000"/>
              </a:spcBef>
            </a:pP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                   - No temperature, pressure &amp; density information. 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                                                                                                    </a:t>
            </a:r>
            <a:r>
              <a:rPr lang="en-GB" altLang="en-US" sz="1763" dirty="0" smtClean="0">
                <a:solidFill>
                  <a:srgbClr val="2E8449"/>
                </a:solidFill>
              </a:rPr>
              <a:t>(but</a:t>
            </a:r>
            <a:r>
              <a:rPr lang="en-GB" altLang="en-US" sz="1763" dirty="0">
                <a:solidFill>
                  <a:srgbClr val="2E8449"/>
                </a:solidFill>
              </a:rPr>
              <a:t>: no physics knowledge is required)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                   -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T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he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number of free parameter grows with the number of spectral lines</a:t>
            </a:r>
            <a:r>
              <a:rPr lang="es-ES" altLang="en-US" sz="1763" b="1" u="sng" dirty="0">
                <a:solidFill>
                  <a:srgbClr val="000000"/>
                </a:solidFill>
                <a:latin typeface="+mn-lt"/>
              </a:rPr>
              <a:t>                                                    </a:t>
            </a:r>
          </a:p>
          <a:p>
            <a:pPr algn="r" eaLnBrk="1" hangingPunct="1">
              <a:spcBef>
                <a:spcPct val="50000"/>
              </a:spcBef>
            </a:pPr>
            <a:r>
              <a:rPr lang="es-ES" altLang="en-US" sz="1763" dirty="0">
                <a:solidFill>
                  <a:srgbClr val="2E8449"/>
                </a:solidFill>
                <a:latin typeface="+mn-lt"/>
              </a:rPr>
              <a:t>(</a:t>
            </a:r>
            <a:r>
              <a:rPr lang="es-ES" altLang="en-US" sz="1763" dirty="0" err="1">
                <a:solidFill>
                  <a:srgbClr val="2E8449"/>
                </a:solidFill>
                <a:latin typeface="+mn-lt"/>
              </a:rPr>
              <a:t>but</a:t>
            </a:r>
            <a:r>
              <a:rPr lang="es-ES" altLang="en-US" sz="1763" dirty="0">
                <a:solidFill>
                  <a:srgbClr val="2E8449"/>
                </a:solidFill>
                <a:latin typeface="+mn-lt"/>
              </a:rPr>
              <a:t>: no excuses!)</a:t>
            </a:r>
          </a:p>
          <a:p>
            <a:pPr eaLnBrk="1" hangingPunct="1">
              <a:spcBef>
                <a:spcPct val="50000"/>
              </a:spcBef>
            </a:pPr>
            <a:endParaRPr lang="es-ES" altLang="en-US" sz="1763" dirty="0">
              <a:solidFill>
                <a:srgbClr val="000000"/>
              </a:solidFill>
              <a:latin typeface="Tahoma" panose="020B0604030504040204" pitchFamily="34" charset="0"/>
            </a:endParaRPr>
          </a:p>
        </p:txBody>
      </p:sp>
      <p:sp>
        <p:nvSpPr>
          <p:cNvPr id="5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130338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323" name="Text Box 3"/>
          <p:cNvSpPr txBox="1">
            <a:spLocks noChangeArrowheads="1"/>
          </p:cNvSpPr>
          <p:nvPr/>
        </p:nvSpPr>
        <p:spPr bwMode="auto">
          <a:xfrm>
            <a:off x="728663" y="851266"/>
            <a:ext cx="9639786" cy="6705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GB" altLang="en-US" sz="2645" dirty="0">
                <a:latin typeface="Tahoma" panose="020B0604030504040204" pitchFamily="34" charset="0"/>
              </a:rPr>
              <a:t> </a:t>
            </a:r>
            <a:r>
              <a:rPr lang="en-GB" altLang="en-US" sz="2645" dirty="0">
                <a:latin typeface="+mn-lt"/>
              </a:rPr>
              <a:t>2. SIR </a:t>
            </a:r>
            <a:r>
              <a:rPr lang="en-GB" altLang="en-US" sz="1763" dirty="0">
                <a:latin typeface="+mn-lt"/>
              </a:rPr>
              <a:t>family</a:t>
            </a:r>
          </a:p>
          <a:p>
            <a:pPr eaLnBrk="1" hangingPunct="1"/>
            <a:endParaRPr lang="en-GB" altLang="en-US" sz="1763" dirty="0">
              <a:latin typeface="+mn-lt"/>
            </a:endParaRPr>
          </a:p>
          <a:p>
            <a:pPr eaLnBrk="1" hangingPunct="1">
              <a:buFontTx/>
              <a:buChar char="•"/>
            </a:pP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Advantages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:</a:t>
            </a:r>
          </a:p>
          <a:p>
            <a:pPr marL="0" indent="0" eaLnBrk="1" hangingPunct="1"/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                      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- Arbitrarily complex along line of sight (gradients, </a:t>
            </a:r>
            <a:r>
              <a:rPr lang="en-GB" altLang="en-US" sz="1763" dirty="0" err="1">
                <a:solidFill>
                  <a:srgbClr val="0000FF"/>
                </a:solidFill>
                <a:latin typeface="+mn-lt"/>
              </a:rPr>
              <a:t>multicomponents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, </a:t>
            </a:r>
            <a:r>
              <a:rPr lang="en-GB" altLang="en-US" sz="1763" dirty="0" err="1">
                <a:solidFill>
                  <a:srgbClr val="0000FF"/>
                </a:solidFill>
                <a:latin typeface="+mn-lt"/>
              </a:rPr>
              <a:t>etc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)</a:t>
            </a:r>
          </a:p>
          <a:p>
            <a:pPr eaLnBrk="1" hangingPunct="1"/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/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                   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 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- Thermodynamic 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information.</a:t>
            </a:r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/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/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                     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-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A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daptation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to many geometries &amp;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scenarios.</a:t>
            </a:r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/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/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                     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-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LTE/NLTE, HE, mass conservation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etc.</a:t>
            </a:r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/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/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                     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-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U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ncertainties estimation.</a:t>
            </a:r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/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buFontTx/>
              <a:buChar char="•"/>
            </a:pP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Shortcoming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:</a:t>
            </a:r>
          </a:p>
          <a:p>
            <a:pPr marL="0" indent="0" eaLnBrk="1" hangingPunct="1"/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              -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Slow (20-30 times slower than ME) </a:t>
            </a:r>
          </a:p>
          <a:p>
            <a:pPr eaLnBrk="1" hangingPunct="1"/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                                 </a:t>
            </a:r>
            <a:r>
              <a:rPr lang="en-GB" altLang="en-US" sz="1763" dirty="0" smtClean="0">
                <a:solidFill>
                  <a:srgbClr val="2E8449"/>
                </a:solidFill>
                <a:latin typeface="+mn-lt"/>
              </a:rPr>
              <a:t>(</a:t>
            </a:r>
            <a:r>
              <a:rPr lang="en-GB" altLang="en-US" sz="1763" dirty="0">
                <a:solidFill>
                  <a:srgbClr val="2E8449"/>
                </a:solidFill>
                <a:latin typeface="+mn-lt"/>
              </a:rPr>
              <a:t>but: new SIR  version –upcoming soon!!- will nearly reach ME rates)</a:t>
            </a:r>
          </a:p>
          <a:p>
            <a:pPr eaLnBrk="1" hangingPunct="1"/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                        </a:t>
            </a:r>
          </a:p>
          <a:p>
            <a:pPr eaLnBrk="1" hangingPunct="1"/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                     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-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Difficult use </a:t>
            </a:r>
          </a:p>
          <a:p>
            <a:pPr eaLnBrk="1" hangingPunct="1"/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                    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      </a:t>
            </a:r>
            <a:r>
              <a:rPr lang="en-GB" altLang="en-US" sz="1763" dirty="0" smtClean="0">
                <a:solidFill>
                  <a:srgbClr val="2E8449"/>
                </a:solidFill>
                <a:latin typeface="+mn-lt"/>
              </a:rPr>
              <a:t>(</a:t>
            </a:r>
            <a:r>
              <a:rPr lang="en-GB" altLang="en-US" sz="1763" dirty="0">
                <a:solidFill>
                  <a:srgbClr val="2E8449"/>
                </a:solidFill>
                <a:latin typeface="+mn-lt"/>
              </a:rPr>
              <a:t>but: for simplified problems –like only linear stratifications-- is straightforward) </a:t>
            </a:r>
          </a:p>
          <a:p>
            <a:pPr eaLnBrk="1" hangingPunct="1"/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                        </a:t>
            </a:r>
          </a:p>
          <a:p>
            <a:pPr eaLnBrk="1" hangingPunct="1"/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                     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-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Unicity                                                   </a:t>
            </a:r>
            <a:endParaRPr lang="en-GB" altLang="en-US" sz="1763" dirty="0" smtClean="0">
              <a:solidFill>
                <a:srgbClr val="FF0000"/>
              </a:solidFill>
              <a:latin typeface="+mn-lt"/>
            </a:endParaRPr>
          </a:p>
          <a:p>
            <a:pPr eaLnBrk="1" hangingPunct="1"/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                          </a:t>
            </a:r>
            <a:r>
              <a:rPr lang="en-GB" altLang="en-US" sz="1763" dirty="0">
                <a:solidFill>
                  <a:srgbClr val="2E8449"/>
                </a:solidFill>
                <a:latin typeface="+mn-lt"/>
              </a:rPr>
              <a:t>(but: only if you are ambitious)</a:t>
            </a:r>
          </a:p>
          <a:p>
            <a:pPr eaLnBrk="1" hangingPunct="1"/>
            <a:endParaRPr lang="en-GB" altLang="en-US" sz="1543" b="1" u="sng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eaLnBrk="1" hangingPunct="1"/>
            <a:endParaRPr lang="en-GB" altLang="en-US" sz="1763" dirty="0">
              <a:solidFill>
                <a:srgbClr val="009900"/>
              </a:solidFill>
              <a:latin typeface="Tahoma" panose="020B0604030504040204" pitchFamily="34" charset="0"/>
            </a:endParaRPr>
          </a:p>
        </p:txBody>
      </p:sp>
      <p:sp>
        <p:nvSpPr>
          <p:cNvPr id="4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333817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615142" y="2635250"/>
            <a:ext cx="8541558" cy="2062103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Absorption coefficient</a:t>
            </a:r>
            <a:r>
              <a:rPr lang="es-ES" sz="2000" dirty="0" smtClean="0"/>
              <a:t>:            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baseline="-25000" dirty="0" smtClean="0">
                <a:latin typeface="Symbol" panose="05050102010706020507" pitchFamily="18" charset="2"/>
              </a:rPr>
              <a:t> </a:t>
            </a:r>
            <a:r>
              <a:rPr lang="es-ES" sz="3200" i="1" dirty="0" smtClean="0">
                <a:latin typeface="Symbol" panose="05050102010706020507" pitchFamily="18" charset="2"/>
              </a:rPr>
              <a:t>= (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+mj-lt"/>
              </a:rPr>
              <a:t>ff</a:t>
            </a:r>
            <a:r>
              <a:rPr lang="es-ES" sz="3200" i="1" baseline="-25000" dirty="0" smtClean="0">
                <a:latin typeface="+mj-lt"/>
              </a:rPr>
              <a:t>   +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/>
              <a:t>b</a:t>
            </a:r>
            <a:r>
              <a:rPr lang="es-ES" sz="3200" i="1" baseline="-25000" dirty="0" err="1" smtClean="0"/>
              <a:t>f</a:t>
            </a:r>
            <a:r>
              <a:rPr lang="es-ES" sz="3200" i="1" baseline="-25000" dirty="0" smtClean="0"/>
              <a:t> </a:t>
            </a:r>
            <a:r>
              <a:rPr lang="es-ES" sz="3200" i="1" dirty="0" smtClean="0">
                <a:latin typeface="Symbol" panose="05050102010706020507" pitchFamily="18" charset="2"/>
              </a:rPr>
              <a:t>) </a:t>
            </a:r>
            <a:r>
              <a:rPr lang="es-ES" sz="3200" i="1" dirty="0" smtClean="0"/>
              <a:t>+ </a:t>
            </a:r>
            <a:r>
              <a:rPr lang="es-ES" sz="3200" i="1" dirty="0" err="1" smtClean="0">
                <a:solidFill>
                  <a:srgbClr val="FF0000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solidFill>
                  <a:srgbClr val="FF0000"/>
                </a:solidFill>
              </a:rPr>
              <a:t>bb</a:t>
            </a:r>
            <a:r>
              <a:rPr lang="es-ES" sz="3200" i="1" dirty="0" smtClean="0"/>
              <a:t> </a:t>
            </a:r>
            <a:r>
              <a:rPr lang="es-ES" sz="3200" i="1" dirty="0" smtClean="0">
                <a:latin typeface="Symbol" panose="05050102010706020507" pitchFamily="18" charset="2"/>
              </a:rPr>
              <a:t>f(n)</a:t>
            </a:r>
          </a:p>
          <a:p>
            <a:pPr>
              <a:lnSpc>
                <a:spcPct val="150000"/>
              </a:lnSpc>
            </a:pPr>
            <a:r>
              <a:rPr lang="es-ES" sz="3200" baseline="-25000" dirty="0" smtClean="0"/>
              <a:t>                       </a:t>
            </a:r>
            <a:r>
              <a:rPr lang="es-ES" sz="3200" baseline="-25000" dirty="0">
                <a:latin typeface="Symbol" panose="05050102010706020507" pitchFamily="18" charset="2"/>
              </a:rPr>
              <a:t> </a:t>
            </a:r>
            <a:r>
              <a:rPr lang="es-ES" sz="3200" baseline="-25000" dirty="0" smtClean="0">
                <a:latin typeface="Symbol" panose="05050102010706020507" pitchFamily="18" charset="2"/>
              </a:rPr>
              <a:t>                                              </a:t>
            </a:r>
            <a:r>
              <a:rPr lang="es-ES" sz="3200" i="1" dirty="0" smtClean="0">
                <a:solidFill>
                  <a:srgbClr val="0070C0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rgbClr val="0070C0"/>
                </a:solidFill>
              </a:rPr>
              <a:t>c</a:t>
            </a:r>
            <a:endParaRPr lang="es-ES" sz="3200" i="1" baseline="-250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dirty="0" smtClean="0"/>
              <a:t>Emission</a:t>
            </a:r>
            <a:r>
              <a:rPr lang="es-ES" sz="2000" dirty="0" smtClean="0"/>
              <a:t>:                                      </a:t>
            </a:r>
            <a:r>
              <a:rPr lang="es-ES" sz="3200" i="1" dirty="0" err="1" smtClean="0">
                <a:solidFill>
                  <a:srgbClr val="FF0000"/>
                </a:solidFill>
                <a:latin typeface="Symbol" panose="05050102010706020507" pitchFamily="18" charset="2"/>
              </a:rPr>
              <a:t>h</a:t>
            </a:r>
            <a:r>
              <a:rPr lang="es-ES" sz="3200" i="1" baseline="-25000" dirty="0" err="1" smtClean="0">
                <a:solidFill>
                  <a:srgbClr val="FF0000"/>
                </a:solidFill>
                <a:latin typeface="Symbol" panose="05050102010706020507" pitchFamily="18" charset="2"/>
              </a:rPr>
              <a:t>n</a:t>
            </a:r>
            <a:endParaRPr lang="es-ES" sz="3200" i="1" baseline="-25000" dirty="0" smtClean="0">
              <a:solidFill>
                <a:srgbClr val="FF0000"/>
              </a:solidFill>
              <a:latin typeface="Symbol" panose="05050102010706020507" pitchFamily="18" charset="2"/>
            </a:endParaRPr>
          </a:p>
        </p:txBody>
      </p:sp>
      <p:sp>
        <p:nvSpPr>
          <p:cNvPr id="3" name="Cerrar llave 2"/>
          <p:cNvSpPr/>
          <p:nvPr/>
        </p:nvSpPr>
        <p:spPr>
          <a:xfrm rot="5400000">
            <a:off x="5346700" y="2559050"/>
            <a:ext cx="228600" cy="1600200"/>
          </a:xfrm>
          <a:prstGeom prst="rightBrace">
            <a:avLst>
              <a:gd name="adj1" fmla="val 95000"/>
              <a:gd name="adj2" fmla="val 5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vert270" rtlCol="0" anchor="ctr"/>
          <a:lstStyle/>
          <a:p>
            <a:pPr algn="ctr"/>
            <a:endParaRPr lang="en-US"/>
          </a:p>
        </p:txBody>
      </p:sp>
      <p:sp>
        <p:nvSpPr>
          <p:cNvPr id="9" name="CuadroTexto 8"/>
          <p:cNvSpPr txBox="1"/>
          <p:nvPr/>
        </p:nvSpPr>
        <p:spPr>
          <a:xfrm>
            <a:off x="615142" y="4997450"/>
            <a:ext cx="976075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Optical</a:t>
            </a:r>
            <a:r>
              <a:rPr lang="es-ES" sz="2000" dirty="0" smtClean="0"/>
              <a:t> </a:t>
            </a:r>
            <a:r>
              <a:rPr lang="en-US" sz="2000" dirty="0" smtClean="0"/>
              <a:t>depth</a:t>
            </a:r>
            <a:r>
              <a:rPr lang="es-ES" sz="2000" dirty="0" smtClean="0"/>
              <a:t>:                        </a:t>
            </a:r>
            <a:r>
              <a:rPr lang="es-ES" sz="3200" i="1" dirty="0" err="1" smtClean="0"/>
              <a:t>d</a:t>
            </a:r>
            <a:r>
              <a:rPr lang="es-ES" sz="3200" i="1" dirty="0" err="1" smtClean="0"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dirty="0" smtClean="0">
                <a:latin typeface="Symbol" panose="05050102010706020507" pitchFamily="18" charset="2"/>
              </a:rPr>
              <a:t>= -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dirty="0" smtClean="0"/>
              <a:t> </a:t>
            </a:r>
            <a:r>
              <a:rPr lang="es-ES" sz="3200" i="1" dirty="0" err="1" smtClean="0"/>
              <a:t>ds</a:t>
            </a:r>
            <a:r>
              <a:rPr lang="es-ES" sz="3200" i="1" dirty="0" smtClean="0"/>
              <a:t>   </a:t>
            </a:r>
            <a:endParaRPr lang="es-ES" sz="2000" dirty="0" smtClean="0"/>
          </a:p>
          <a:p>
            <a:r>
              <a:rPr lang="es-ES" sz="2000" dirty="0" smtClean="0"/>
              <a:t>Continuum </a:t>
            </a:r>
            <a:r>
              <a:rPr lang="es-ES" sz="2000" dirty="0" err="1"/>
              <a:t>o</a:t>
            </a:r>
            <a:r>
              <a:rPr lang="es-ES" sz="2000" dirty="0" err="1" smtClean="0"/>
              <a:t>ptical</a:t>
            </a:r>
            <a:r>
              <a:rPr lang="es-ES" sz="2000" dirty="0" smtClean="0"/>
              <a:t> </a:t>
            </a:r>
            <a:r>
              <a:rPr lang="es-ES" sz="2000" dirty="0" err="1"/>
              <a:t>depth</a:t>
            </a:r>
            <a:r>
              <a:rPr lang="es-ES" sz="2000" dirty="0"/>
              <a:t>:    </a:t>
            </a:r>
            <a:r>
              <a:rPr lang="es-ES" sz="3200" i="1" dirty="0" err="1" smtClean="0">
                <a:solidFill>
                  <a:schemeClr val="tx2"/>
                </a:solidFill>
              </a:rPr>
              <a:t>d</a:t>
            </a:r>
            <a:r>
              <a:rPr lang="es-ES" sz="3200" i="1" dirty="0" err="1" smtClean="0">
                <a:solidFill>
                  <a:schemeClr val="tx2"/>
                </a:solidFill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solidFill>
                  <a:schemeClr val="tx2"/>
                </a:solidFill>
              </a:rPr>
              <a:t>c</a:t>
            </a:r>
            <a:r>
              <a:rPr lang="es-ES" sz="3200" i="1" dirty="0" smtClean="0">
                <a:latin typeface="Symbol" panose="05050102010706020507" pitchFamily="18" charset="2"/>
              </a:rPr>
              <a:t>= </a:t>
            </a:r>
            <a:r>
              <a:rPr lang="es-ES" sz="3200" i="1" dirty="0">
                <a:latin typeface="Symbol" panose="05050102010706020507" pitchFamily="18" charset="2"/>
              </a:rPr>
              <a:t>- </a:t>
            </a:r>
            <a:r>
              <a:rPr lang="es-ES" sz="3200" i="1" dirty="0" smtClean="0">
                <a:solidFill>
                  <a:schemeClr val="tx2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chemeClr val="tx2"/>
                </a:solidFill>
              </a:rPr>
              <a:t>c</a:t>
            </a:r>
            <a:r>
              <a:rPr lang="es-ES" sz="3200" i="1" dirty="0" smtClean="0"/>
              <a:t> </a:t>
            </a:r>
            <a:r>
              <a:rPr lang="es-ES" sz="3200" i="1" dirty="0" err="1"/>
              <a:t>ds</a:t>
            </a:r>
            <a:r>
              <a:rPr lang="es-ES" sz="4400" i="1" dirty="0"/>
              <a:t> </a:t>
            </a:r>
            <a:r>
              <a:rPr lang="es-ES" sz="4400" i="1" dirty="0" smtClean="0"/>
              <a:t> </a:t>
            </a:r>
            <a:endParaRPr lang="es-ES" sz="2000" dirty="0"/>
          </a:p>
          <a:p>
            <a:endParaRPr lang="es-ES" sz="2000" dirty="0"/>
          </a:p>
          <a:p>
            <a:r>
              <a:rPr lang="en-US" sz="2000" dirty="0" smtClean="0"/>
              <a:t>Suppose no emission  </a:t>
            </a:r>
            <a:r>
              <a:rPr lang="es-ES" sz="2000" dirty="0" smtClean="0"/>
              <a:t>:  </a:t>
            </a:r>
            <a:endParaRPr lang="en-US" sz="2000" dirty="0"/>
          </a:p>
          <a:p>
            <a:r>
              <a:rPr lang="es-ES" sz="3200" dirty="0" smtClean="0"/>
              <a:t> </a:t>
            </a:r>
            <a:endParaRPr lang="en-US" sz="3200" dirty="0"/>
          </a:p>
        </p:txBody>
      </p:sp>
      <p:graphicFrame>
        <p:nvGraphicFramePr>
          <p:cNvPr id="13" name="Objeto 12"/>
          <p:cNvGraphicFramePr>
            <a:graphicFrameLocks noChangeAspect="1"/>
          </p:cNvGraphicFramePr>
          <p:nvPr>
            <p:extLst/>
          </p:nvPr>
        </p:nvGraphicFramePr>
        <p:xfrm>
          <a:off x="3213100" y="6266280"/>
          <a:ext cx="1912571" cy="9409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0" name="Ecuación" r:id="rId4" imgW="799920" imgH="393480" progId="Equation.3">
                  <p:embed/>
                </p:oleObj>
              </mc:Choice>
              <mc:Fallback>
                <p:oleObj name="Ecuación" r:id="rId4" imgW="799920" imgH="3934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13100" y="6266280"/>
                        <a:ext cx="1912571" cy="9409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Conector recto de flecha 13"/>
          <p:cNvCxnSpPr/>
          <p:nvPr/>
        </p:nvCxnSpPr>
        <p:spPr>
          <a:xfrm>
            <a:off x="5194300" y="6750050"/>
            <a:ext cx="6096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Obje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6939494"/>
              </p:ext>
            </p:extLst>
          </p:nvPr>
        </p:nvGraphicFramePr>
        <p:xfrm>
          <a:off x="6337300" y="6292850"/>
          <a:ext cx="3367087" cy="788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1" name="Ecuación" r:id="rId6" imgW="1409400" imgH="330120" progId="Equation.3">
                  <p:embed/>
                </p:oleObj>
              </mc:Choice>
              <mc:Fallback>
                <p:oleObj name="Ecuación" r:id="rId6" imgW="140940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37300" y="6292850"/>
                        <a:ext cx="3367087" cy="788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upo 5"/>
          <p:cNvGrpSpPr/>
          <p:nvPr/>
        </p:nvGrpSpPr>
        <p:grpSpPr>
          <a:xfrm>
            <a:off x="615142" y="1415098"/>
            <a:ext cx="3969558" cy="915352"/>
            <a:chOff x="615142" y="1415098"/>
            <a:chExt cx="3969558" cy="915352"/>
          </a:xfrm>
        </p:grpSpPr>
        <p:sp>
          <p:nvSpPr>
            <p:cNvPr id="8" name="CuadroTexto 7"/>
            <p:cNvSpPr txBox="1"/>
            <p:nvPr/>
          </p:nvSpPr>
          <p:spPr>
            <a:xfrm>
              <a:off x="615142" y="1549340"/>
              <a:ext cx="9977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000" dirty="0" smtClean="0"/>
                <a:t>RTE:</a:t>
              </a:r>
              <a:endParaRPr lang="en-US" sz="2000" dirty="0"/>
            </a:p>
          </p:txBody>
        </p:sp>
        <p:graphicFrame>
          <p:nvGraphicFramePr>
            <p:cNvPr id="16" name="Objeto 1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98757346"/>
                </p:ext>
              </p:extLst>
            </p:nvPr>
          </p:nvGraphicFramePr>
          <p:xfrm>
            <a:off x="2222501" y="1415098"/>
            <a:ext cx="2362199" cy="9153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292" name="Ecuación" r:id="rId8" imgW="1015920" imgH="393480" progId="Equation.3">
                    <p:embed/>
                  </p:oleObj>
                </mc:Choice>
                <mc:Fallback>
                  <p:oleObj name="Ecuación" r:id="rId8" imgW="1015920" imgH="39348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2222501" y="1415098"/>
                          <a:ext cx="2362199" cy="91535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8078380"/>
              </p:ext>
            </p:extLst>
          </p:nvPr>
        </p:nvGraphicFramePr>
        <p:xfrm>
          <a:off x="5289550" y="3668713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3" name="Ecuación" r:id="rId10" imgW="114120" imgH="215640" progId="Equation.3">
                  <p:embed/>
                </p:oleObj>
              </mc:Choice>
              <mc:Fallback>
                <p:oleObj name="Ecuación" r:id="rId10" imgW="114120" imgH="215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89550" y="3668713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2164028"/>
              </p:ext>
            </p:extLst>
          </p:nvPr>
        </p:nvGraphicFramePr>
        <p:xfrm>
          <a:off x="5289550" y="3668713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4" name="Ecuación" r:id="rId12" imgW="114120" imgH="215640" progId="Equation.3">
                  <p:embed/>
                </p:oleObj>
              </mc:Choice>
              <mc:Fallback>
                <p:oleObj name="Ecuación" r:id="rId12" imgW="114120" imgH="215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89550" y="3668713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480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387" name="Text Box 3"/>
          <p:cNvSpPr txBox="1">
            <a:spLocks noChangeArrowheads="1"/>
          </p:cNvSpPr>
          <p:nvPr/>
        </p:nvSpPr>
        <p:spPr bwMode="auto">
          <a:xfrm>
            <a:off x="728663" y="1111250"/>
            <a:ext cx="8250928" cy="3755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altLang="en-US" sz="2645" dirty="0">
                <a:latin typeface="+mn-lt"/>
              </a:rPr>
              <a:t>3. PCA family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1763" dirty="0">
                <a:latin typeface="+mn-lt"/>
              </a:rPr>
              <a:t>Look-up-table inversion method, based in PCA 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1763" dirty="0" smtClean="0">
                <a:latin typeface="+mn-lt"/>
              </a:rPr>
              <a:t>Since </a:t>
            </a:r>
            <a:r>
              <a:rPr lang="en-GB" altLang="en-US" sz="1763" dirty="0">
                <a:latin typeface="+mn-lt"/>
              </a:rPr>
              <a:t>2004 used in THEMIS for real-time inversions</a:t>
            </a:r>
          </a:p>
          <a:p>
            <a:pPr eaLnBrk="1" hangingPunct="1">
              <a:spcBef>
                <a:spcPct val="50000"/>
              </a:spcBef>
            </a:pPr>
            <a:endParaRPr lang="en-GB" altLang="en-US" sz="1763" dirty="0">
              <a:latin typeface="+mn-lt"/>
            </a:endParaRP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Advantages:  - extremely fast (one order of magnitude faster than ME)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                          </a:t>
            </a:r>
            <a:r>
              <a:rPr lang="en-GB" altLang="en-US" sz="1763" dirty="0" smtClean="0">
                <a:solidFill>
                  <a:srgbClr val="0000FF"/>
                </a:solidFill>
                <a:latin typeface="+mn-lt"/>
              </a:rPr>
              <a:t>       </a:t>
            </a:r>
            <a:r>
              <a:rPr lang="en-GB" altLang="en-US" sz="1763" dirty="0">
                <a:solidFill>
                  <a:srgbClr val="0000FF"/>
                </a:solidFill>
                <a:latin typeface="+mn-lt"/>
              </a:rPr>
              <a:t>- simple use, robust &amp; reliable</a:t>
            </a:r>
          </a:p>
          <a:p>
            <a:pPr eaLnBrk="1" hangingPunct="1">
              <a:spcBef>
                <a:spcPct val="50000"/>
              </a:spcBef>
            </a:pPr>
            <a:endParaRPr lang="en-GB" altLang="en-US" sz="1763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Shortcoming: - few free parameter determination (ME)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                           </a:t>
            </a:r>
            <a:r>
              <a:rPr lang="en-GB" altLang="en-US" sz="1763" dirty="0" smtClean="0">
                <a:solidFill>
                  <a:srgbClr val="FF0000"/>
                </a:solidFill>
                <a:latin typeface="+mn-lt"/>
              </a:rPr>
              <a:t>       - </a:t>
            </a:r>
            <a:r>
              <a:rPr lang="en-GB" altLang="en-US" sz="1763" dirty="0">
                <a:solidFill>
                  <a:srgbClr val="FF0000"/>
                </a:solidFill>
                <a:latin typeface="+mn-lt"/>
              </a:rPr>
              <a:t>slightly more inaccurate that ME inversions</a:t>
            </a:r>
          </a:p>
        </p:txBody>
      </p:sp>
      <p:sp>
        <p:nvSpPr>
          <p:cNvPr id="4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885217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33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728839" y="1623308"/>
            <a:ext cx="9487606" cy="307777"/>
          </a:xfrm>
        </p:spPr>
        <p:txBody>
          <a:bodyPr/>
          <a:lstStyle/>
          <a:p>
            <a:r>
              <a:rPr lang="en-GB" altLang="en-US" sz="2000" dirty="0">
                <a:latin typeface="+mn-lt"/>
              </a:rPr>
              <a:t>Conclusions</a:t>
            </a:r>
          </a:p>
        </p:txBody>
      </p:sp>
      <p:sp>
        <p:nvSpPr>
          <p:cNvPr id="654340" name="Text Box 4"/>
          <p:cNvSpPr txBox="1">
            <a:spLocks noChangeArrowheads="1"/>
          </p:cNvSpPr>
          <p:nvPr/>
        </p:nvSpPr>
        <p:spPr bwMode="auto">
          <a:xfrm>
            <a:off x="744583" y="1644650"/>
            <a:ext cx="9204237" cy="2381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altLang="en-US" sz="1983" dirty="0">
                <a:latin typeface="Tahoma" panose="020B0604030504040204" pitchFamily="34" charset="0"/>
              </a:rPr>
              <a:t>     </a:t>
            </a:r>
          </a:p>
          <a:p>
            <a:pPr eaLnBrk="1" hangingPunct="1">
              <a:spcBef>
                <a:spcPct val="50000"/>
              </a:spcBef>
              <a:buFontTx/>
              <a:buAutoNum type="arabicPeriod"/>
            </a:pPr>
            <a:r>
              <a:rPr lang="en-GB" altLang="en-US" sz="1983" dirty="0">
                <a:solidFill>
                  <a:srgbClr val="FF0000"/>
                </a:solidFill>
                <a:latin typeface="+mn-lt"/>
              </a:rPr>
              <a:t>ME</a:t>
            </a:r>
            <a:r>
              <a:rPr lang="en-GB" altLang="en-US" sz="1983" dirty="0">
                <a:latin typeface="+mn-lt"/>
              </a:rPr>
              <a:t> must be used in case in which </a:t>
            </a:r>
            <a:r>
              <a:rPr lang="en-GB" altLang="en-US" sz="1983" dirty="0">
                <a:solidFill>
                  <a:srgbClr val="FF0000"/>
                </a:solidFill>
                <a:latin typeface="+mn-lt"/>
              </a:rPr>
              <a:t>you do not know the physics</a:t>
            </a:r>
            <a:r>
              <a:rPr lang="en-GB" altLang="en-US" sz="1983" dirty="0">
                <a:latin typeface="+mn-lt"/>
              </a:rPr>
              <a:t> controlling the line formation or </a:t>
            </a:r>
            <a:r>
              <a:rPr lang="en-GB" altLang="en-US" sz="1983" dirty="0">
                <a:solidFill>
                  <a:srgbClr val="FF0000"/>
                </a:solidFill>
                <a:latin typeface="+mn-lt"/>
              </a:rPr>
              <a:t>few spectral</a:t>
            </a:r>
            <a:r>
              <a:rPr lang="en-GB" altLang="en-US" sz="1983" dirty="0">
                <a:latin typeface="+mn-lt"/>
              </a:rPr>
              <a:t> </a:t>
            </a:r>
            <a:r>
              <a:rPr lang="en-GB" altLang="en-US" sz="1983" dirty="0" smtClean="0">
                <a:latin typeface="+mn-lt"/>
              </a:rPr>
              <a:t>points, and you need </a:t>
            </a:r>
            <a:r>
              <a:rPr lang="en-GB" altLang="en-US" sz="1983" dirty="0" smtClean="0">
                <a:solidFill>
                  <a:srgbClr val="FF0000"/>
                </a:solidFill>
                <a:latin typeface="+mn-lt"/>
              </a:rPr>
              <a:t>fast results.</a:t>
            </a:r>
            <a:endParaRPr lang="en-GB" altLang="en-US" sz="1983" dirty="0">
              <a:solidFill>
                <a:srgbClr val="FF0000"/>
              </a:solidFill>
              <a:latin typeface="+mn-lt"/>
            </a:endParaRPr>
          </a:p>
          <a:p>
            <a:pPr eaLnBrk="1" hangingPunct="1">
              <a:spcBef>
                <a:spcPct val="50000"/>
              </a:spcBef>
              <a:buFontTx/>
              <a:buAutoNum type="arabicPeriod"/>
            </a:pPr>
            <a:r>
              <a:rPr lang="en-GB" altLang="en-US" sz="1983" dirty="0">
                <a:solidFill>
                  <a:srgbClr val="FF0000"/>
                </a:solidFill>
                <a:latin typeface="+mn-lt"/>
              </a:rPr>
              <a:t>PCA</a:t>
            </a:r>
            <a:r>
              <a:rPr lang="en-GB" altLang="en-US" sz="1983" dirty="0">
                <a:latin typeface="+mn-lt"/>
              </a:rPr>
              <a:t> when you need </a:t>
            </a:r>
            <a:r>
              <a:rPr lang="en-GB" altLang="en-US" sz="1983" dirty="0" smtClean="0">
                <a:solidFill>
                  <a:srgbClr val="FF0000"/>
                </a:solidFill>
                <a:latin typeface="+mn-lt"/>
              </a:rPr>
              <a:t>extremely fast </a:t>
            </a:r>
            <a:r>
              <a:rPr lang="en-GB" altLang="en-US" sz="1983" dirty="0">
                <a:solidFill>
                  <a:srgbClr val="FF0000"/>
                </a:solidFill>
                <a:latin typeface="+mn-lt"/>
              </a:rPr>
              <a:t>results</a:t>
            </a:r>
            <a:r>
              <a:rPr lang="en-GB" altLang="en-US" sz="1983" dirty="0" smtClean="0">
                <a:latin typeface="+mn-lt"/>
              </a:rPr>
              <a:t>.</a:t>
            </a:r>
            <a:endParaRPr lang="en-GB" altLang="en-US" sz="1983" dirty="0">
              <a:latin typeface="+mn-lt"/>
            </a:endParaRPr>
          </a:p>
          <a:p>
            <a:pPr eaLnBrk="1" hangingPunct="1">
              <a:spcBef>
                <a:spcPct val="50000"/>
              </a:spcBef>
              <a:buFontTx/>
              <a:buAutoNum type="arabicPeriod"/>
            </a:pPr>
            <a:r>
              <a:rPr lang="en-GB" altLang="en-US" sz="1983" dirty="0" smtClean="0">
                <a:solidFill>
                  <a:srgbClr val="FF0000"/>
                </a:solidFill>
                <a:latin typeface="+mn-lt"/>
              </a:rPr>
              <a:t>SIR</a:t>
            </a:r>
            <a:r>
              <a:rPr lang="en-GB" altLang="en-US" sz="1983" dirty="0" smtClean="0">
                <a:latin typeface="+mn-lt"/>
              </a:rPr>
              <a:t> </a:t>
            </a:r>
            <a:r>
              <a:rPr lang="en-GB" altLang="en-US" sz="1983" dirty="0">
                <a:latin typeface="+mn-lt"/>
              </a:rPr>
              <a:t>(or similar) when you believe that </a:t>
            </a:r>
            <a:r>
              <a:rPr lang="en-GB" altLang="en-US" sz="1983" dirty="0">
                <a:solidFill>
                  <a:srgbClr val="FF0000"/>
                </a:solidFill>
                <a:latin typeface="+mn-lt"/>
              </a:rPr>
              <a:t>your knowledge</a:t>
            </a:r>
            <a:r>
              <a:rPr lang="en-GB" altLang="en-US" sz="1983" dirty="0">
                <a:latin typeface="+mn-lt"/>
              </a:rPr>
              <a:t> of the formation of </a:t>
            </a:r>
            <a:r>
              <a:rPr lang="en-GB" altLang="en-US" sz="1983" dirty="0" smtClean="0">
                <a:latin typeface="+mn-lt"/>
              </a:rPr>
              <a:t>the </a:t>
            </a:r>
            <a:r>
              <a:rPr lang="en-GB" altLang="en-US" sz="1983" dirty="0">
                <a:latin typeface="+mn-lt"/>
              </a:rPr>
              <a:t>lines used </a:t>
            </a:r>
            <a:r>
              <a:rPr lang="en-GB" altLang="en-US" sz="1983" dirty="0">
                <a:solidFill>
                  <a:srgbClr val="FF0000"/>
                </a:solidFill>
                <a:latin typeface="+mn-lt"/>
              </a:rPr>
              <a:t>is appropriate.</a:t>
            </a:r>
            <a:endParaRPr lang="en-GB" altLang="en-US" sz="1763" dirty="0">
              <a:latin typeface="+mn-lt"/>
            </a:endParaRPr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41528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59675" y="1710858"/>
            <a:ext cx="2786632" cy="27903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54787" y="1705784"/>
            <a:ext cx="2797175" cy="2800350"/>
          </a:xfrm>
          <a:custGeom>
            <a:avLst/>
            <a:gdLst/>
            <a:ahLst/>
            <a:cxnLst/>
            <a:rect l="l" t="t" r="r" b="b"/>
            <a:pathLst>
              <a:path w="2797175" h="2800350">
                <a:moveTo>
                  <a:pt x="0" y="0"/>
                </a:moveTo>
                <a:lnTo>
                  <a:pt x="2796628" y="0"/>
                </a:lnTo>
                <a:lnTo>
                  <a:pt x="2796628" y="2799913"/>
                </a:lnTo>
                <a:lnTo>
                  <a:pt x="0" y="2799913"/>
                </a:lnTo>
                <a:lnTo>
                  <a:pt x="0" y="0"/>
                </a:lnTo>
                <a:close/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57814" y="1659917"/>
            <a:ext cx="615839" cy="285441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61319" y="1720723"/>
            <a:ext cx="2781700" cy="279360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56430" y="1715643"/>
            <a:ext cx="2792095" cy="2803525"/>
          </a:xfrm>
          <a:custGeom>
            <a:avLst/>
            <a:gdLst/>
            <a:ahLst/>
            <a:cxnLst/>
            <a:rect l="l" t="t" r="r" b="b"/>
            <a:pathLst>
              <a:path w="2792095" h="2803525">
                <a:moveTo>
                  <a:pt x="0" y="0"/>
                </a:moveTo>
                <a:lnTo>
                  <a:pt x="2791698" y="0"/>
                </a:lnTo>
                <a:lnTo>
                  <a:pt x="2791698" y="2803199"/>
                </a:lnTo>
                <a:lnTo>
                  <a:pt x="0" y="2803199"/>
                </a:lnTo>
                <a:lnTo>
                  <a:pt x="0" y="0"/>
                </a:lnTo>
                <a:close/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181785" y="5223108"/>
            <a:ext cx="3590290" cy="8642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marR="5080" indent="-276225">
              <a:lnSpc>
                <a:spcPct val="100299"/>
              </a:lnSpc>
              <a:tabLst>
                <a:tab pos="288290" algn="l"/>
              </a:tabLst>
            </a:pPr>
            <a:r>
              <a:rPr sz="1850" dirty="0">
                <a:latin typeface="Arial"/>
                <a:cs typeface="Arial"/>
              </a:rPr>
              <a:t>•	</a:t>
            </a:r>
            <a:r>
              <a:rPr sz="1850" spc="5" dirty="0">
                <a:latin typeface="Arial"/>
                <a:cs typeface="Arial"/>
              </a:rPr>
              <a:t>Fe </a:t>
            </a:r>
            <a:r>
              <a:rPr sz="1850" dirty="0">
                <a:latin typeface="Arial"/>
                <a:cs typeface="Arial"/>
              </a:rPr>
              <a:t>I 630.1 and</a:t>
            </a:r>
            <a:r>
              <a:rPr sz="1850" spc="-40" dirty="0">
                <a:latin typeface="Arial"/>
                <a:cs typeface="Arial"/>
              </a:rPr>
              <a:t> </a:t>
            </a:r>
            <a:r>
              <a:rPr sz="1850" dirty="0">
                <a:latin typeface="Arial"/>
                <a:cs typeface="Arial"/>
              </a:rPr>
              <a:t>630.2</a:t>
            </a:r>
            <a:r>
              <a:rPr sz="1850" spc="-5" dirty="0">
                <a:latin typeface="Arial"/>
                <a:cs typeface="Arial"/>
              </a:rPr>
              <a:t> </a:t>
            </a:r>
            <a:r>
              <a:rPr sz="1850" spc="5" dirty="0">
                <a:latin typeface="Arial"/>
                <a:cs typeface="Arial"/>
              </a:rPr>
              <a:t>nm </a:t>
            </a:r>
            <a:r>
              <a:rPr sz="1850" dirty="0">
                <a:latin typeface="Arial"/>
                <a:cs typeface="Arial"/>
              </a:rPr>
              <a:t> profiles degraded </a:t>
            </a:r>
            <a:r>
              <a:rPr sz="1850" spc="5" dirty="0">
                <a:latin typeface="Arial"/>
                <a:cs typeface="Arial"/>
              </a:rPr>
              <a:t>to </a:t>
            </a:r>
            <a:r>
              <a:rPr sz="1850" dirty="0">
                <a:latin typeface="Arial"/>
                <a:cs typeface="Arial"/>
              </a:rPr>
              <a:t>Hinode/SP  </a:t>
            </a:r>
            <a:r>
              <a:rPr sz="1850" spc="5" dirty="0">
                <a:latin typeface="Arial"/>
                <a:cs typeface="Arial"/>
              </a:rPr>
              <a:t>resolution </a:t>
            </a:r>
            <a:r>
              <a:rPr sz="1850" dirty="0">
                <a:latin typeface="Arial"/>
                <a:cs typeface="Arial"/>
              </a:rPr>
              <a:t>and pixel</a:t>
            </a:r>
            <a:r>
              <a:rPr sz="1850" spc="-75" dirty="0">
                <a:latin typeface="Arial"/>
                <a:cs typeface="Arial"/>
              </a:rPr>
              <a:t> </a:t>
            </a:r>
            <a:r>
              <a:rPr sz="1850" spc="5" dirty="0">
                <a:latin typeface="Arial"/>
                <a:cs typeface="Arial"/>
              </a:rPr>
              <a:t>size</a:t>
            </a:r>
            <a:endParaRPr sz="18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05242" y="1355477"/>
            <a:ext cx="3032125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MHD </a:t>
            </a:r>
            <a:r>
              <a:rPr sz="1450" dirty="0">
                <a:solidFill>
                  <a:srgbClr val="3333CC"/>
                </a:solidFill>
                <a:latin typeface="Arial"/>
                <a:cs typeface="Arial"/>
              </a:rPr>
              <a:t>simulations </a:t>
            </a: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(Vögler et al.</a:t>
            </a:r>
            <a:r>
              <a:rPr sz="1450" spc="-3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333CC"/>
                </a:solidFill>
                <a:latin typeface="Arial"/>
                <a:cs typeface="Arial"/>
              </a:rPr>
              <a:t>2005)</a:t>
            </a:r>
            <a:endParaRPr sz="1450">
              <a:latin typeface="Arial"/>
              <a:cs typeface="Arial"/>
            </a:endParaRPr>
          </a:p>
        </p:txBody>
      </p:sp>
      <p:sp>
        <p:nvSpPr>
          <p:cNvPr id="12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ME inversions </a:t>
            </a:r>
            <a:r>
              <a:rPr lang="en-US" sz="2000" spc="-5" dirty="0">
                <a:solidFill>
                  <a:srgbClr val="FFFFFF"/>
                </a:solidFill>
              </a:rPr>
              <a:t>of high-spatial </a:t>
            </a:r>
            <a:r>
              <a:rPr lang="en-US" sz="2000" dirty="0">
                <a:solidFill>
                  <a:srgbClr val="FFFFFF"/>
                </a:solidFill>
              </a:rPr>
              <a:t>resolution</a:t>
            </a:r>
            <a:r>
              <a:rPr lang="en-US" sz="2000" spc="30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13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4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57814" y="1659917"/>
            <a:ext cx="615839" cy="28544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952827" y="4956383"/>
            <a:ext cx="4787882" cy="18191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110560" y="1411782"/>
            <a:ext cx="4613715" cy="358239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61319" y="1720723"/>
            <a:ext cx="2781700" cy="279360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56430" y="1715643"/>
            <a:ext cx="2792095" cy="2803525"/>
          </a:xfrm>
          <a:custGeom>
            <a:avLst/>
            <a:gdLst/>
            <a:ahLst/>
            <a:cxnLst/>
            <a:rect l="l" t="t" r="r" b="b"/>
            <a:pathLst>
              <a:path w="2792095" h="2803525">
                <a:moveTo>
                  <a:pt x="0" y="0"/>
                </a:moveTo>
                <a:lnTo>
                  <a:pt x="2791698" y="0"/>
                </a:lnTo>
                <a:lnTo>
                  <a:pt x="2791698" y="2803199"/>
                </a:lnTo>
                <a:lnTo>
                  <a:pt x="0" y="2803199"/>
                </a:lnTo>
                <a:lnTo>
                  <a:pt x="0" y="0"/>
                </a:lnTo>
                <a:close/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626662" y="3762451"/>
            <a:ext cx="210185" cy="3911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50" spc="15" dirty="0">
                <a:solidFill>
                  <a:srgbClr val="FFFFFF"/>
                </a:solidFill>
                <a:latin typeface="Arial"/>
                <a:cs typeface="Arial"/>
              </a:rPr>
              <a:t>+</a:t>
            </a:r>
            <a:endParaRPr sz="24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6836" y="3983118"/>
            <a:ext cx="588010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F91A15"/>
                </a:solidFill>
                <a:latin typeface="Arial"/>
                <a:cs typeface="Arial"/>
              </a:rPr>
              <a:t>ME</a:t>
            </a:r>
            <a:r>
              <a:rPr sz="1450" spc="-95" dirty="0">
                <a:solidFill>
                  <a:srgbClr val="F91A15"/>
                </a:solidFill>
                <a:latin typeface="Arial"/>
                <a:cs typeface="Arial"/>
              </a:rPr>
              <a:t> </a:t>
            </a:r>
            <a:r>
              <a:rPr sz="1450" spc="-5" dirty="0">
                <a:solidFill>
                  <a:srgbClr val="F91A15"/>
                </a:solidFill>
                <a:latin typeface="Arial"/>
                <a:cs typeface="Arial"/>
              </a:rPr>
              <a:t>inv</a:t>
            </a:r>
            <a:endParaRPr sz="14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533267" y="5324104"/>
            <a:ext cx="588010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F91A15"/>
                </a:solidFill>
                <a:latin typeface="Arial"/>
                <a:cs typeface="Arial"/>
              </a:rPr>
              <a:t>ME</a:t>
            </a:r>
            <a:r>
              <a:rPr sz="1450" spc="-95" dirty="0">
                <a:solidFill>
                  <a:srgbClr val="F91A15"/>
                </a:solidFill>
                <a:latin typeface="Arial"/>
                <a:cs typeface="Arial"/>
              </a:rPr>
              <a:t> </a:t>
            </a:r>
            <a:r>
              <a:rPr sz="1450" spc="-5" dirty="0">
                <a:solidFill>
                  <a:srgbClr val="F91A15"/>
                </a:solidFill>
                <a:latin typeface="Arial"/>
                <a:cs typeface="Arial"/>
              </a:rPr>
              <a:t>inv</a:t>
            </a:r>
            <a:endParaRPr sz="145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3769974" y="1727145"/>
            <a:ext cx="1341120" cy="2129790"/>
          </a:xfrm>
          <a:custGeom>
            <a:avLst/>
            <a:gdLst/>
            <a:ahLst/>
            <a:cxnLst/>
            <a:rect l="l" t="t" r="r" b="b"/>
            <a:pathLst>
              <a:path w="1341120" h="2129790">
                <a:moveTo>
                  <a:pt x="0" y="2129511"/>
                </a:moveTo>
                <a:lnTo>
                  <a:pt x="1340803" y="0"/>
                </a:lnTo>
              </a:path>
            </a:pathLst>
          </a:custGeom>
          <a:ln w="9858">
            <a:solidFill>
              <a:srgbClr val="A8D2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69974" y="3935527"/>
            <a:ext cx="1341120" cy="789305"/>
          </a:xfrm>
          <a:custGeom>
            <a:avLst/>
            <a:gdLst/>
            <a:ahLst/>
            <a:cxnLst/>
            <a:rect l="l" t="t" r="r" b="b"/>
            <a:pathLst>
              <a:path w="1341120" h="789304">
                <a:moveTo>
                  <a:pt x="0" y="0"/>
                </a:moveTo>
                <a:lnTo>
                  <a:pt x="1340803" y="788708"/>
                </a:lnTo>
              </a:path>
            </a:pathLst>
          </a:custGeom>
          <a:ln w="9858">
            <a:solidFill>
              <a:srgbClr val="A8D2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405242" y="1355477"/>
            <a:ext cx="3032125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MHD </a:t>
            </a:r>
            <a:r>
              <a:rPr sz="1450" dirty="0">
                <a:solidFill>
                  <a:srgbClr val="3333CC"/>
                </a:solidFill>
                <a:latin typeface="Arial"/>
                <a:cs typeface="Arial"/>
              </a:rPr>
              <a:t>simulations </a:t>
            </a: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(Vögler et al.</a:t>
            </a:r>
            <a:r>
              <a:rPr sz="1450" spc="-3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333CC"/>
                </a:solidFill>
                <a:latin typeface="Arial"/>
                <a:cs typeface="Arial"/>
              </a:rPr>
              <a:t>2005)</a:t>
            </a:r>
            <a:endParaRPr sz="14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81785" y="5223954"/>
            <a:ext cx="3365500" cy="12052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1850" spc="5" dirty="0">
                <a:latin typeface="Arial"/>
                <a:cs typeface="Arial"/>
              </a:rPr>
              <a:t>Profiles reasonably </a:t>
            </a:r>
            <a:r>
              <a:rPr sz="1850" dirty="0">
                <a:latin typeface="Arial"/>
                <a:cs typeface="Arial"/>
              </a:rPr>
              <a:t>well</a:t>
            </a:r>
            <a:r>
              <a:rPr sz="1850" spc="-60" dirty="0">
                <a:latin typeface="Arial"/>
                <a:cs typeface="Arial"/>
              </a:rPr>
              <a:t> </a:t>
            </a:r>
            <a:r>
              <a:rPr sz="1850" dirty="0">
                <a:latin typeface="Arial"/>
                <a:cs typeface="Arial"/>
              </a:rPr>
              <a:t>fitted</a:t>
            </a:r>
            <a:endParaRPr sz="1850">
              <a:latin typeface="Arial"/>
              <a:cs typeface="Arial"/>
            </a:endParaRPr>
          </a:p>
          <a:p>
            <a:pPr marL="288290" marR="136525" indent="-275590">
              <a:lnSpc>
                <a:spcPct val="99500"/>
              </a:lnSpc>
              <a:spcBef>
                <a:spcPts val="515"/>
              </a:spcBef>
              <a:buChar char="•"/>
              <a:tabLst>
                <a:tab pos="288290" algn="l"/>
                <a:tab pos="288925" algn="l"/>
              </a:tabLst>
            </a:pPr>
            <a:r>
              <a:rPr sz="1850" spc="5" dirty="0">
                <a:latin typeface="Arial"/>
                <a:cs typeface="Arial"/>
              </a:rPr>
              <a:t>ME results </a:t>
            </a:r>
            <a:r>
              <a:rPr sz="1850" dirty="0">
                <a:latin typeface="Arial"/>
                <a:cs typeface="Arial"/>
              </a:rPr>
              <a:t>are </a:t>
            </a:r>
            <a:r>
              <a:rPr sz="1850" spc="5" dirty="0">
                <a:latin typeface="Arial"/>
                <a:cs typeface="Arial"/>
              </a:rPr>
              <a:t>some kind</a:t>
            </a:r>
            <a:r>
              <a:rPr sz="1850" spc="-80" dirty="0">
                <a:latin typeface="Arial"/>
                <a:cs typeface="Arial"/>
              </a:rPr>
              <a:t> </a:t>
            </a:r>
            <a:r>
              <a:rPr sz="1850" dirty="0">
                <a:latin typeface="Arial"/>
                <a:cs typeface="Arial"/>
              </a:rPr>
              <a:t>of  </a:t>
            </a:r>
            <a:r>
              <a:rPr sz="1850" spc="5" dirty="0">
                <a:latin typeface="Arial"/>
                <a:cs typeface="Arial"/>
              </a:rPr>
              <a:t>“average” </a:t>
            </a:r>
            <a:r>
              <a:rPr sz="1850" dirty="0">
                <a:latin typeface="Arial"/>
                <a:cs typeface="Arial"/>
              </a:rPr>
              <a:t>of physical  parameters along </a:t>
            </a:r>
            <a:r>
              <a:rPr sz="1850" spc="5" dirty="0">
                <a:latin typeface="Arial"/>
                <a:cs typeface="Arial"/>
              </a:rPr>
              <a:t>the</a:t>
            </a:r>
            <a:r>
              <a:rPr sz="1850" spc="-55" dirty="0">
                <a:latin typeface="Arial"/>
                <a:cs typeface="Arial"/>
              </a:rPr>
              <a:t> </a:t>
            </a:r>
            <a:r>
              <a:rPr sz="1850" spc="5" dirty="0">
                <a:latin typeface="Arial"/>
                <a:cs typeface="Arial"/>
              </a:rPr>
              <a:t>LOS</a:t>
            </a:r>
            <a:endParaRPr sz="1850">
              <a:latin typeface="Arial"/>
              <a:cs typeface="Arial"/>
            </a:endParaRPr>
          </a:p>
        </p:txBody>
      </p:sp>
      <p:sp>
        <p:nvSpPr>
          <p:cNvPr id="17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ME inversions </a:t>
            </a:r>
            <a:r>
              <a:rPr lang="en-US" sz="2000" spc="-5" dirty="0">
                <a:solidFill>
                  <a:srgbClr val="FFFFFF"/>
                </a:solidFill>
              </a:rPr>
              <a:t>of high-spatial </a:t>
            </a:r>
            <a:r>
              <a:rPr lang="en-US" sz="2000" dirty="0">
                <a:solidFill>
                  <a:srgbClr val="FFFFFF"/>
                </a:solidFill>
              </a:rPr>
              <a:t>resolution</a:t>
            </a:r>
            <a:r>
              <a:rPr lang="en-US" sz="2000" spc="30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18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9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77701" y="1658277"/>
            <a:ext cx="4732017" cy="20229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257814" y="1659917"/>
            <a:ext cx="615839" cy="285441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81706" y="5216624"/>
            <a:ext cx="3418204" cy="12122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marR="5080" indent="-275590">
              <a:lnSpc>
                <a:spcPct val="102600"/>
              </a:lnSpc>
              <a:buChar char="•"/>
              <a:tabLst>
                <a:tab pos="288290" algn="l"/>
                <a:tab pos="288925" algn="l"/>
              </a:tabLst>
            </a:pPr>
            <a:r>
              <a:rPr sz="1850" spc="5" dirty="0">
                <a:latin typeface="Arial"/>
                <a:cs typeface="Arial"/>
              </a:rPr>
              <a:t>Atmospheric </a:t>
            </a:r>
            <a:r>
              <a:rPr sz="1850" dirty="0">
                <a:latin typeface="Arial"/>
                <a:cs typeface="Arial"/>
              </a:rPr>
              <a:t>parameters</a:t>
            </a:r>
            <a:r>
              <a:rPr sz="1850" spc="-55" dirty="0">
                <a:latin typeface="Arial"/>
                <a:cs typeface="Arial"/>
              </a:rPr>
              <a:t> </a:t>
            </a:r>
            <a:r>
              <a:rPr sz="1850" spc="5" dirty="0">
                <a:latin typeface="Arial"/>
                <a:cs typeface="Arial"/>
              </a:rPr>
              <a:t>from  MHD simulation </a:t>
            </a:r>
            <a:r>
              <a:rPr sz="1850" dirty="0">
                <a:latin typeface="Arial"/>
                <a:cs typeface="Arial"/>
              </a:rPr>
              <a:t>at log </a:t>
            </a:r>
            <a:r>
              <a:rPr sz="1850" spc="5" dirty="0">
                <a:latin typeface="Symbol"/>
                <a:cs typeface="Symbol"/>
              </a:rPr>
              <a:t></a:t>
            </a:r>
            <a:r>
              <a:rPr sz="1850" spc="5" dirty="0">
                <a:latin typeface="Times New Roman"/>
                <a:cs typeface="Times New Roman"/>
              </a:rPr>
              <a:t> </a:t>
            </a:r>
            <a:r>
              <a:rPr sz="1850" spc="5" dirty="0">
                <a:latin typeface="Arial"/>
                <a:cs typeface="Arial"/>
              </a:rPr>
              <a:t>=</a:t>
            </a:r>
            <a:r>
              <a:rPr sz="1850" spc="-20" dirty="0">
                <a:latin typeface="Arial"/>
                <a:cs typeface="Arial"/>
              </a:rPr>
              <a:t> </a:t>
            </a:r>
            <a:r>
              <a:rPr sz="1850" spc="5" dirty="0">
                <a:latin typeface="Arial"/>
                <a:cs typeface="Arial"/>
              </a:rPr>
              <a:t>-2</a:t>
            </a:r>
            <a:endParaRPr sz="1850">
              <a:latin typeface="Arial"/>
              <a:cs typeface="Arial"/>
            </a:endParaRPr>
          </a:p>
          <a:p>
            <a:pPr marL="288290" indent="-275590">
              <a:lnSpc>
                <a:spcPct val="100000"/>
              </a:lnSpc>
              <a:spcBef>
                <a:spcPts val="400"/>
              </a:spcBef>
              <a:buChar char="•"/>
              <a:tabLst>
                <a:tab pos="288290" algn="l"/>
                <a:tab pos="288925" algn="l"/>
              </a:tabLst>
            </a:pPr>
            <a:r>
              <a:rPr sz="1850" spc="5" dirty="0">
                <a:solidFill>
                  <a:srgbClr val="A2141B"/>
                </a:solidFill>
                <a:latin typeface="Arial"/>
                <a:cs typeface="Arial"/>
              </a:rPr>
              <a:t>Maps </a:t>
            </a:r>
            <a:r>
              <a:rPr sz="1850" dirty="0">
                <a:solidFill>
                  <a:srgbClr val="A2141B"/>
                </a:solidFill>
                <a:latin typeface="Arial"/>
                <a:cs typeface="Arial"/>
              </a:rPr>
              <a:t>of inferred </a:t>
            </a:r>
            <a:r>
              <a:rPr sz="1850" spc="5" dirty="0">
                <a:solidFill>
                  <a:srgbClr val="A2141B"/>
                </a:solidFill>
                <a:latin typeface="Arial"/>
                <a:cs typeface="Arial"/>
              </a:rPr>
              <a:t>B </a:t>
            </a:r>
            <a:r>
              <a:rPr sz="1850" dirty="0">
                <a:solidFill>
                  <a:srgbClr val="A2141B"/>
                </a:solidFill>
                <a:latin typeface="Arial"/>
                <a:cs typeface="Arial"/>
              </a:rPr>
              <a:t>and</a:t>
            </a:r>
            <a:r>
              <a:rPr sz="1850" spc="-60" dirty="0">
                <a:solidFill>
                  <a:srgbClr val="A2141B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A2141B"/>
                </a:solidFill>
                <a:latin typeface="Symbol"/>
                <a:cs typeface="Symbol"/>
              </a:rPr>
              <a:t></a:t>
            </a:r>
            <a:endParaRPr sz="1850">
              <a:latin typeface="Symbol"/>
              <a:cs typeface="Symbol"/>
            </a:endParaRPr>
          </a:p>
          <a:p>
            <a:pPr marL="288290">
              <a:lnSpc>
                <a:spcPct val="100000"/>
              </a:lnSpc>
              <a:spcBef>
                <a:spcPts val="20"/>
              </a:spcBef>
            </a:pPr>
            <a:r>
              <a:rPr sz="1850" spc="5" dirty="0">
                <a:solidFill>
                  <a:srgbClr val="A2141B"/>
                </a:solidFill>
                <a:latin typeface="Arial"/>
                <a:cs typeface="Arial"/>
              </a:rPr>
              <a:t>similar to real</a:t>
            </a:r>
            <a:r>
              <a:rPr sz="1850" spc="-100" dirty="0">
                <a:solidFill>
                  <a:srgbClr val="A2141B"/>
                </a:solidFill>
                <a:latin typeface="Arial"/>
                <a:cs typeface="Arial"/>
              </a:rPr>
              <a:t> </a:t>
            </a:r>
            <a:r>
              <a:rPr sz="1850" dirty="0">
                <a:solidFill>
                  <a:srgbClr val="A2141B"/>
                </a:solidFill>
                <a:latin typeface="Arial"/>
                <a:cs typeface="Arial"/>
              </a:rPr>
              <a:t>ones!</a:t>
            </a:r>
            <a:endParaRPr sz="18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366615" y="6475259"/>
            <a:ext cx="3872229" cy="2673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50" dirty="0">
                <a:solidFill>
                  <a:srgbClr val="3333CC"/>
                </a:solidFill>
                <a:latin typeface="Arial"/>
                <a:cs typeface="Arial"/>
              </a:rPr>
              <a:t>Orozco Suárez et </a:t>
            </a:r>
            <a:r>
              <a:rPr sz="1650" spc="-5" dirty="0">
                <a:solidFill>
                  <a:srgbClr val="3333CC"/>
                </a:solidFill>
                <a:latin typeface="Arial"/>
                <a:cs typeface="Arial"/>
              </a:rPr>
              <a:t>al. 2007, </a:t>
            </a:r>
            <a:r>
              <a:rPr sz="1650" dirty="0">
                <a:solidFill>
                  <a:srgbClr val="3333CC"/>
                </a:solidFill>
                <a:latin typeface="Arial"/>
                <a:cs typeface="Arial"/>
              </a:rPr>
              <a:t>ApJ, </a:t>
            </a:r>
            <a:r>
              <a:rPr sz="1650" spc="-5" dirty="0">
                <a:solidFill>
                  <a:srgbClr val="3333CC"/>
                </a:solidFill>
                <a:latin typeface="Arial"/>
                <a:cs typeface="Arial"/>
              </a:rPr>
              <a:t>662,</a:t>
            </a:r>
            <a:r>
              <a:rPr sz="1650" spc="-80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650" spc="-5" dirty="0">
                <a:solidFill>
                  <a:srgbClr val="3333CC"/>
                </a:solidFill>
                <a:latin typeface="Arial"/>
                <a:cs typeface="Arial"/>
              </a:rPr>
              <a:t>L31</a:t>
            </a:r>
            <a:endParaRPr sz="165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461319" y="1720723"/>
            <a:ext cx="2781700" cy="279360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56430" y="1715643"/>
            <a:ext cx="2792095" cy="2803525"/>
          </a:xfrm>
          <a:custGeom>
            <a:avLst/>
            <a:gdLst/>
            <a:ahLst/>
            <a:cxnLst/>
            <a:rect l="l" t="t" r="r" b="b"/>
            <a:pathLst>
              <a:path w="2792095" h="2803525">
                <a:moveTo>
                  <a:pt x="0" y="0"/>
                </a:moveTo>
                <a:lnTo>
                  <a:pt x="2791698" y="0"/>
                </a:lnTo>
                <a:lnTo>
                  <a:pt x="2791698" y="2803199"/>
                </a:lnTo>
                <a:lnTo>
                  <a:pt x="0" y="2803199"/>
                </a:lnTo>
                <a:lnTo>
                  <a:pt x="0" y="0"/>
                </a:lnTo>
                <a:close/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405242" y="1355477"/>
            <a:ext cx="3032125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MHD </a:t>
            </a:r>
            <a:r>
              <a:rPr sz="1450" dirty="0">
                <a:solidFill>
                  <a:srgbClr val="3333CC"/>
                </a:solidFill>
                <a:latin typeface="Arial"/>
                <a:cs typeface="Arial"/>
              </a:rPr>
              <a:t>simulations (Vögler </a:t>
            </a: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et al.</a:t>
            </a:r>
            <a:r>
              <a:rPr sz="1450" spc="-60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333CC"/>
                </a:solidFill>
                <a:latin typeface="Arial"/>
                <a:cs typeface="Arial"/>
              </a:rPr>
              <a:t>2005)</a:t>
            </a:r>
            <a:endParaRPr sz="14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168410" y="1392077"/>
            <a:ext cx="2009139" cy="251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dirty="0">
                <a:latin typeface="Arial"/>
                <a:cs typeface="Arial"/>
              </a:rPr>
              <a:t>Magnetic field</a:t>
            </a:r>
            <a:r>
              <a:rPr sz="1550" spc="-85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strength</a:t>
            </a:r>
            <a:endParaRPr sz="15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35298" y="1392077"/>
            <a:ext cx="1384300" cy="251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dirty="0">
                <a:latin typeface="Arial"/>
                <a:cs typeface="Arial"/>
              </a:rPr>
              <a:t>Field</a:t>
            </a:r>
            <a:r>
              <a:rPr sz="1550" spc="-90" dirty="0">
                <a:latin typeface="Arial"/>
                <a:cs typeface="Arial"/>
              </a:rPr>
              <a:t> </a:t>
            </a:r>
            <a:r>
              <a:rPr sz="1550" spc="-5" dirty="0">
                <a:latin typeface="Arial"/>
                <a:cs typeface="Arial"/>
              </a:rPr>
              <a:t>inclination</a:t>
            </a:r>
            <a:endParaRPr sz="155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054701" y="3967114"/>
            <a:ext cx="4748441" cy="233513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7496039" y="3758434"/>
            <a:ext cx="2052955" cy="251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dirty="0">
                <a:latin typeface="Arial"/>
                <a:cs typeface="Arial"/>
              </a:rPr>
              <a:t>Inferred field</a:t>
            </a:r>
            <a:r>
              <a:rPr sz="1550" spc="-90" dirty="0">
                <a:latin typeface="Arial"/>
                <a:cs typeface="Arial"/>
              </a:rPr>
              <a:t> </a:t>
            </a:r>
            <a:r>
              <a:rPr sz="1550" spc="-5" dirty="0">
                <a:latin typeface="Arial"/>
                <a:cs typeface="Arial"/>
              </a:rPr>
              <a:t>inclination</a:t>
            </a:r>
            <a:endParaRPr sz="15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233542" y="3758434"/>
            <a:ext cx="1888489" cy="251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50" dirty="0">
                <a:latin typeface="Arial"/>
                <a:cs typeface="Arial"/>
              </a:rPr>
              <a:t>Inferred field</a:t>
            </a:r>
            <a:r>
              <a:rPr sz="1550" spc="-90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strength</a:t>
            </a:r>
            <a:endParaRPr sz="1550">
              <a:latin typeface="Arial"/>
              <a:cs typeface="Arial"/>
            </a:endParaRPr>
          </a:p>
        </p:txBody>
      </p:sp>
      <p:sp>
        <p:nvSpPr>
          <p:cNvPr id="17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ME inversions </a:t>
            </a:r>
            <a:r>
              <a:rPr lang="en-US" sz="2000" spc="-5" dirty="0">
                <a:solidFill>
                  <a:srgbClr val="FFFFFF"/>
                </a:solidFill>
              </a:rPr>
              <a:t>of high-spatial </a:t>
            </a:r>
            <a:r>
              <a:rPr lang="en-US" sz="2000" dirty="0">
                <a:solidFill>
                  <a:srgbClr val="FFFFFF"/>
                </a:solidFill>
              </a:rPr>
              <a:t>resolution</a:t>
            </a:r>
            <a:r>
              <a:rPr lang="en-US" sz="2000" spc="30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18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9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167210" y="1262063"/>
            <a:ext cx="8596498" cy="4421187"/>
          </a:xfrm>
          <a:prstGeom prst="rect">
            <a:avLst/>
          </a:prstGeom>
          <a:blipFill>
            <a:blip r:embed="rId2" cstate="print"/>
            <a:srcRect/>
            <a:stretch>
              <a:fillRect b="-22920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8" name="object 16"/>
          <p:cNvSpPr txBox="1"/>
          <p:nvPr/>
        </p:nvSpPr>
        <p:spPr>
          <a:xfrm>
            <a:off x="1257367" y="5223991"/>
            <a:ext cx="5325110" cy="15260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0665">
              <a:lnSpc>
                <a:spcPct val="100000"/>
              </a:lnSpc>
            </a:pPr>
            <a:r>
              <a:rPr sz="1250" spc="-25" dirty="0">
                <a:solidFill>
                  <a:srgbClr val="FFFFFF"/>
                </a:solidFill>
                <a:latin typeface="Arial"/>
                <a:cs typeface="Arial"/>
              </a:rPr>
              <a:t>TESOS+VIP, </a:t>
            </a:r>
            <a:r>
              <a:rPr sz="1250" spc="-5" dirty="0">
                <a:solidFill>
                  <a:srgbClr val="FFFFFF"/>
                </a:solidFill>
                <a:latin typeface="Arial"/>
                <a:cs typeface="Arial"/>
              </a:rPr>
              <a:t>Sep</a:t>
            </a:r>
            <a:r>
              <a:rPr sz="125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Arial"/>
                <a:cs typeface="Arial"/>
              </a:rPr>
              <a:t>2006</a:t>
            </a:r>
            <a:endParaRPr sz="125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650" dirty="0">
              <a:latin typeface="Times New Roman"/>
              <a:cs typeface="Times New Roman"/>
            </a:endParaRPr>
          </a:p>
          <a:p>
            <a:pPr marL="200025" indent="-187325">
              <a:lnSpc>
                <a:spcPct val="100000"/>
              </a:lnSpc>
              <a:buChar char="•"/>
              <a:tabLst>
                <a:tab pos="200660" algn="l"/>
              </a:tabLst>
            </a:pPr>
            <a:r>
              <a:rPr sz="1650" dirty="0">
                <a:latin typeface="Arial"/>
                <a:cs typeface="Arial"/>
              </a:rPr>
              <a:t>KIS/IAA </a:t>
            </a:r>
            <a:r>
              <a:rPr sz="1650" spc="-10" dirty="0">
                <a:latin typeface="Arial"/>
                <a:cs typeface="Arial"/>
              </a:rPr>
              <a:t>Visible </a:t>
            </a:r>
            <a:r>
              <a:rPr sz="1650" dirty="0">
                <a:latin typeface="Arial"/>
                <a:cs typeface="Arial"/>
              </a:rPr>
              <a:t>Imaging Polarimeter + TESOS +</a:t>
            </a:r>
            <a:r>
              <a:rPr sz="1650" spc="-70" dirty="0">
                <a:latin typeface="Arial"/>
                <a:cs typeface="Arial"/>
              </a:rPr>
              <a:t> </a:t>
            </a:r>
            <a:r>
              <a:rPr sz="1650" dirty="0">
                <a:latin typeface="Arial"/>
                <a:cs typeface="Arial"/>
              </a:rPr>
              <a:t>KAOS</a:t>
            </a:r>
          </a:p>
          <a:p>
            <a:pPr marL="200025" indent="-187325">
              <a:lnSpc>
                <a:spcPct val="100000"/>
              </a:lnSpc>
              <a:spcBef>
                <a:spcPts val="380"/>
              </a:spcBef>
              <a:buChar char="•"/>
              <a:tabLst>
                <a:tab pos="200660" algn="l"/>
              </a:tabLst>
            </a:pPr>
            <a:r>
              <a:rPr sz="1650" spc="-45" dirty="0">
                <a:latin typeface="Arial"/>
                <a:cs typeface="Arial"/>
              </a:rPr>
              <a:t>VTT, </a:t>
            </a:r>
            <a:r>
              <a:rPr sz="1650" dirty="0">
                <a:latin typeface="Arial"/>
                <a:cs typeface="Arial"/>
              </a:rPr>
              <a:t>Observatorio </a:t>
            </a:r>
            <a:r>
              <a:rPr sz="1650" spc="-5" dirty="0">
                <a:latin typeface="Arial"/>
                <a:cs typeface="Arial"/>
              </a:rPr>
              <a:t>del</a:t>
            </a:r>
            <a:r>
              <a:rPr sz="1650" spc="-30" dirty="0">
                <a:latin typeface="Arial"/>
                <a:cs typeface="Arial"/>
              </a:rPr>
              <a:t> </a:t>
            </a:r>
            <a:r>
              <a:rPr sz="1650" spc="-40" dirty="0">
                <a:latin typeface="Arial"/>
                <a:cs typeface="Arial"/>
              </a:rPr>
              <a:t>Teide</a:t>
            </a:r>
            <a:endParaRPr sz="1650" dirty="0">
              <a:latin typeface="Arial"/>
              <a:cs typeface="Arial"/>
            </a:endParaRPr>
          </a:p>
          <a:p>
            <a:pPr marL="200025" indent="-187325">
              <a:lnSpc>
                <a:spcPct val="100000"/>
              </a:lnSpc>
              <a:spcBef>
                <a:spcPts val="395"/>
              </a:spcBef>
              <a:buChar char="•"/>
              <a:tabLst>
                <a:tab pos="200660" algn="l"/>
              </a:tabLst>
            </a:pPr>
            <a:r>
              <a:rPr sz="1650" dirty="0">
                <a:latin typeface="Arial"/>
                <a:cs typeface="Arial"/>
              </a:rPr>
              <a:t>Spatial resolution:</a:t>
            </a:r>
            <a:r>
              <a:rPr sz="1650" spc="-50" dirty="0">
                <a:latin typeface="Arial"/>
                <a:cs typeface="Arial"/>
              </a:rPr>
              <a:t> </a:t>
            </a:r>
            <a:r>
              <a:rPr sz="1650" b="1" dirty="0">
                <a:latin typeface="Symbol"/>
                <a:cs typeface="Symbol"/>
              </a:rPr>
              <a:t></a:t>
            </a:r>
            <a:r>
              <a:rPr sz="1650" dirty="0">
                <a:latin typeface="Arial"/>
                <a:cs typeface="Arial"/>
              </a:rPr>
              <a:t>0.4</a:t>
            </a:r>
            <a:r>
              <a:rPr sz="1650" dirty="0" smtClean="0">
                <a:latin typeface="Arial"/>
                <a:cs typeface="Arial"/>
              </a:rPr>
              <a:t>"</a:t>
            </a:r>
            <a:endParaRPr sz="1650" dirty="0">
              <a:latin typeface="Arial"/>
              <a:cs typeface="Arial"/>
            </a:endParaRPr>
          </a:p>
        </p:txBody>
      </p:sp>
      <p:sp>
        <p:nvSpPr>
          <p:cNvPr id="9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518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8486267" y="7078226"/>
            <a:ext cx="1062990" cy="17272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000" spc="10" dirty="0">
                <a:latin typeface="Arial"/>
                <a:cs typeface="Arial"/>
              </a:rPr>
              <a:t>Basilio </a:t>
            </a:r>
            <a:r>
              <a:rPr sz="1000" spc="15" dirty="0">
                <a:latin typeface="Arial"/>
                <a:cs typeface="Arial"/>
              </a:rPr>
              <a:t>Ruiz</a:t>
            </a:r>
            <a:r>
              <a:rPr sz="1000" spc="-45" dirty="0">
                <a:latin typeface="Arial"/>
                <a:cs typeface="Arial"/>
              </a:rPr>
              <a:t> </a:t>
            </a:r>
            <a:r>
              <a:rPr sz="1000" spc="20" dirty="0">
                <a:latin typeface="Arial"/>
                <a:cs typeface="Arial"/>
              </a:rPr>
              <a:t>Cobo</a:t>
            </a:r>
            <a:endParaRPr sz="1000">
              <a:latin typeface="Arial"/>
              <a:cs typeface="Arial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900" y="1108965"/>
            <a:ext cx="6478952" cy="4421885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100" y="5873750"/>
            <a:ext cx="4200525" cy="952500"/>
          </a:xfrm>
          <a:prstGeom prst="rect">
            <a:avLst/>
          </a:prstGeom>
        </p:spPr>
      </p:pic>
      <p:sp>
        <p:nvSpPr>
          <p:cNvPr id="7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8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7952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579259" y="5462261"/>
            <a:ext cx="3787775" cy="9239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1800"/>
              </a:lnSpc>
            </a:pPr>
            <a:r>
              <a:rPr sz="1950" spc="5" dirty="0">
                <a:solidFill>
                  <a:srgbClr val="CC0000"/>
                </a:solidFill>
                <a:latin typeface="Arial"/>
                <a:cs typeface="Arial"/>
              </a:rPr>
              <a:t>The </a:t>
            </a:r>
            <a:r>
              <a:rPr sz="1950" dirty="0">
                <a:solidFill>
                  <a:srgbClr val="CC0000"/>
                </a:solidFill>
                <a:latin typeface="Arial"/>
                <a:cs typeface="Arial"/>
              </a:rPr>
              <a:t>area asymmetry gives  information </a:t>
            </a:r>
            <a:r>
              <a:rPr sz="1950" spc="5" dirty="0">
                <a:solidFill>
                  <a:srgbClr val="CC0000"/>
                </a:solidFill>
                <a:latin typeface="Arial"/>
                <a:cs typeface="Arial"/>
              </a:rPr>
              <a:t>on the </a:t>
            </a:r>
            <a:r>
              <a:rPr sz="1950" dirty="0">
                <a:solidFill>
                  <a:srgbClr val="CC0000"/>
                </a:solidFill>
                <a:latin typeface="Arial"/>
                <a:cs typeface="Arial"/>
              </a:rPr>
              <a:t>height </a:t>
            </a:r>
            <a:r>
              <a:rPr sz="1950" spc="5" dirty="0">
                <a:solidFill>
                  <a:srgbClr val="CC0000"/>
                </a:solidFill>
                <a:latin typeface="Arial"/>
                <a:cs typeface="Arial"/>
              </a:rPr>
              <a:t>variation  </a:t>
            </a:r>
            <a:r>
              <a:rPr sz="1950" dirty="0">
                <a:solidFill>
                  <a:srgbClr val="CC0000"/>
                </a:solidFill>
                <a:latin typeface="Arial"/>
                <a:cs typeface="Arial"/>
              </a:rPr>
              <a:t>of atmospheric</a:t>
            </a:r>
            <a:r>
              <a:rPr sz="1950" spc="-10" dirty="0">
                <a:solidFill>
                  <a:srgbClr val="CC0000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CC0000"/>
                </a:solidFill>
                <a:latin typeface="Arial"/>
                <a:cs typeface="Arial"/>
              </a:rPr>
              <a:t>parameters</a:t>
            </a:r>
            <a:endParaRPr sz="19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49828" y="1600200"/>
            <a:ext cx="3075708" cy="76061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94634" y="1541599"/>
            <a:ext cx="3054985" cy="746125"/>
          </a:xfrm>
          <a:custGeom>
            <a:avLst/>
            <a:gdLst/>
            <a:ahLst/>
            <a:cxnLst/>
            <a:rect l="l" t="t" r="r" b="b"/>
            <a:pathLst>
              <a:path w="3054985" h="746125">
                <a:moveTo>
                  <a:pt x="2930118" y="0"/>
                </a:moveTo>
                <a:lnTo>
                  <a:pt x="124320" y="0"/>
                </a:lnTo>
                <a:lnTo>
                  <a:pt x="75930" y="9770"/>
                </a:lnTo>
                <a:lnTo>
                  <a:pt x="36414" y="36417"/>
                </a:lnTo>
                <a:lnTo>
                  <a:pt x="9770" y="75941"/>
                </a:lnTo>
                <a:lnTo>
                  <a:pt x="0" y="124345"/>
                </a:lnTo>
                <a:lnTo>
                  <a:pt x="0" y="621715"/>
                </a:lnTo>
                <a:lnTo>
                  <a:pt x="9770" y="670114"/>
                </a:lnTo>
                <a:lnTo>
                  <a:pt x="36414" y="709639"/>
                </a:lnTo>
                <a:lnTo>
                  <a:pt x="75930" y="736289"/>
                </a:lnTo>
                <a:lnTo>
                  <a:pt x="124320" y="746061"/>
                </a:lnTo>
                <a:lnTo>
                  <a:pt x="2930118" y="746061"/>
                </a:lnTo>
                <a:lnTo>
                  <a:pt x="2978515" y="736289"/>
                </a:lnTo>
                <a:lnTo>
                  <a:pt x="3018035" y="709639"/>
                </a:lnTo>
                <a:lnTo>
                  <a:pt x="3044681" y="670114"/>
                </a:lnTo>
                <a:lnTo>
                  <a:pt x="3054451" y="621715"/>
                </a:lnTo>
                <a:lnTo>
                  <a:pt x="3054451" y="124345"/>
                </a:lnTo>
                <a:lnTo>
                  <a:pt x="3044681" y="75941"/>
                </a:lnTo>
                <a:lnTo>
                  <a:pt x="3018035" y="36417"/>
                </a:lnTo>
                <a:lnTo>
                  <a:pt x="2978515" y="9770"/>
                </a:lnTo>
                <a:lnTo>
                  <a:pt x="2930118" y="0"/>
                </a:lnTo>
                <a:close/>
              </a:path>
            </a:pathLst>
          </a:custGeom>
          <a:solidFill>
            <a:srgbClr val="FFD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94686" y="1541470"/>
            <a:ext cx="3054985" cy="746125"/>
          </a:xfrm>
          <a:custGeom>
            <a:avLst/>
            <a:gdLst/>
            <a:ahLst/>
            <a:cxnLst/>
            <a:rect l="l" t="t" r="r" b="b"/>
            <a:pathLst>
              <a:path w="3054985" h="746125">
                <a:moveTo>
                  <a:pt x="0" y="124333"/>
                </a:moveTo>
                <a:lnTo>
                  <a:pt x="9770" y="75937"/>
                </a:lnTo>
                <a:lnTo>
                  <a:pt x="36416" y="36416"/>
                </a:lnTo>
                <a:lnTo>
                  <a:pt x="75937" y="9770"/>
                </a:lnTo>
                <a:lnTo>
                  <a:pt x="124333" y="0"/>
                </a:lnTo>
                <a:lnTo>
                  <a:pt x="2930266" y="0"/>
                </a:lnTo>
                <a:lnTo>
                  <a:pt x="2978663" y="9770"/>
                </a:lnTo>
                <a:lnTo>
                  <a:pt x="3018183" y="36416"/>
                </a:lnTo>
                <a:lnTo>
                  <a:pt x="3044829" y="75937"/>
                </a:lnTo>
                <a:lnTo>
                  <a:pt x="3054600" y="124333"/>
                </a:lnTo>
                <a:lnTo>
                  <a:pt x="3054600" y="621653"/>
                </a:lnTo>
                <a:lnTo>
                  <a:pt x="3044829" y="670049"/>
                </a:lnTo>
                <a:lnTo>
                  <a:pt x="3018183" y="709570"/>
                </a:lnTo>
                <a:lnTo>
                  <a:pt x="2978663" y="736215"/>
                </a:lnTo>
                <a:lnTo>
                  <a:pt x="2930266" y="745986"/>
                </a:lnTo>
                <a:lnTo>
                  <a:pt x="124333" y="745986"/>
                </a:lnTo>
                <a:lnTo>
                  <a:pt x="75937" y="736215"/>
                </a:lnTo>
                <a:lnTo>
                  <a:pt x="36416" y="709570"/>
                </a:lnTo>
                <a:lnTo>
                  <a:pt x="9770" y="670049"/>
                </a:lnTo>
                <a:lnTo>
                  <a:pt x="0" y="621653"/>
                </a:lnTo>
                <a:lnTo>
                  <a:pt x="0" y="124333"/>
                </a:lnTo>
                <a:close/>
              </a:path>
            </a:pathLst>
          </a:custGeom>
          <a:ln w="9858">
            <a:solidFill>
              <a:srgbClr val="AB45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752406" y="1600199"/>
            <a:ext cx="3516283" cy="7647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693848" y="1543241"/>
            <a:ext cx="3501390" cy="746125"/>
          </a:xfrm>
          <a:custGeom>
            <a:avLst/>
            <a:gdLst/>
            <a:ahLst/>
            <a:cxnLst/>
            <a:rect l="l" t="t" r="r" b="b"/>
            <a:pathLst>
              <a:path w="3501390" h="746125">
                <a:moveTo>
                  <a:pt x="3377031" y="0"/>
                </a:moveTo>
                <a:lnTo>
                  <a:pt x="124332" y="0"/>
                </a:lnTo>
                <a:lnTo>
                  <a:pt x="75936" y="9772"/>
                </a:lnTo>
                <a:lnTo>
                  <a:pt x="36415" y="36422"/>
                </a:lnTo>
                <a:lnTo>
                  <a:pt x="9770" y="75946"/>
                </a:lnTo>
                <a:lnTo>
                  <a:pt x="0" y="124345"/>
                </a:lnTo>
                <a:lnTo>
                  <a:pt x="0" y="621715"/>
                </a:lnTo>
                <a:lnTo>
                  <a:pt x="9770" y="670114"/>
                </a:lnTo>
                <a:lnTo>
                  <a:pt x="36415" y="709639"/>
                </a:lnTo>
                <a:lnTo>
                  <a:pt x="75936" y="736289"/>
                </a:lnTo>
                <a:lnTo>
                  <a:pt x="124332" y="746061"/>
                </a:lnTo>
                <a:lnTo>
                  <a:pt x="3377031" y="746061"/>
                </a:lnTo>
                <a:lnTo>
                  <a:pt x="3425428" y="736289"/>
                </a:lnTo>
                <a:lnTo>
                  <a:pt x="3464948" y="709639"/>
                </a:lnTo>
                <a:lnTo>
                  <a:pt x="3491594" y="670114"/>
                </a:lnTo>
                <a:lnTo>
                  <a:pt x="3501364" y="621715"/>
                </a:lnTo>
                <a:lnTo>
                  <a:pt x="3501364" y="124345"/>
                </a:lnTo>
                <a:lnTo>
                  <a:pt x="3491594" y="75946"/>
                </a:lnTo>
                <a:lnTo>
                  <a:pt x="3464948" y="36422"/>
                </a:lnTo>
                <a:lnTo>
                  <a:pt x="3425428" y="9772"/>
                </a:lnTo>
                <a:lnTo>
                  <a:pt x="3377031" y="0"/>
                </a:lnTo>
                <a:close/>
              </a:path>
            </a:pathLst>
          </a:custGeom>
          <a:solidFill>
            <a:srgbClr val="D6D7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694093" y="1543113"/>
            <a:ext cx="3502025" cy="746125"/>
          </a:xfrm>
          <a:custGeom>
            <a:avLst/>
            <a:gdLst/>
            <a:ahLst/>
            <a:cxnLst/>
            <a:rect l="l" t="t" r="r" b="b"/>
            <a:pathLst>
              <a:path w="3502025" h="746125">
                <a:moveTo>
                  <a:pt x="0" y="124333"/>
                </a:moveTo>
                <a:lnTo>
                  <a:pt x="9770" y="75937"/>
                </a:lnTo>
                <a:lnTo>
                  <a:pt x="36416" y="36416"/>
                </a:lnTo>
                <a:lnTo>
                  <a:pt x="75937" y="9770"/>
                </a:lnTo>
                <a:lnTo>
                  <a:pt x="124333" y="0"/>
                </a:lnTo>
                <a:lnTo>
                  <a:pt x="3377201" y="0"/>
                </a:lnTo>
                <a:lnTo>
                  <a:pt x="3425597" y="9770"/>
                </a:lnTo>
                <a:lnTo>
                  <a:pt x="3465119" y="36416"/>
                </a:lnTo>
                <a:lnTo>
                  <a:pt x="3491765" y="75937"/>
                </a:lnTo>
                <a:lnTo>
                  <a:pt x="3501535" y="124333"/>
                </a:lnTo>
                <a:lnTo>
                  <a:pt x="3501535" y="621653"/>
                </a:lnTo>
                <a:lnTo>
                  <a:pt x="3491765" y="670049"/>
                </a:lnTo>
                <a:lnTo>
                  <a:pt x="3465119" y="709570"/>
                </a:lnTo>
                <a:lnTo>
                  <a:pt x="3425597" y="736215"/>
                </a:lnTo>
                <a:lnTo>
                  <a:pt x="3377201" y="745986"/>
                </a:lnTo>
                <a:lnTo>
                  <a:pt x="124333" y="745986"/>
                </a:lnTo>
                <a:lnTo>
                  <a:pt x="75937" y="736215"/>
                </a:lnTo>
                <a:lnTo>
                  <a:pt x="36416" y="709570"/>
                </a:lnTo>
                <a:lnTo>
                  <a:pt x="9770" y="670049"/>
                </a:lnTo>
                <a:lnTo>
                  <a:pt x="0" y="621653"/>
                </a:lnTo>
                <a:lnTo>
                  <a:pt x="0" y="124333"/>
                </a:lnTo>
                <a:close/>
              </a:path>
            </a:pathLst>
          </a:custGeom>
          <a:ln w="9858">
            <a:solidFill>
              <a:srgbClr val="AB45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53985" y="2643446"/>
            <a:ext cx="3071552" cy="76061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96276" y="2585096"/>
            <a:ext cx="3054985" cy="746125"/>
          </a:xfrm>
          <a:custGeom>
            <a:avLst/>
            <a:gdLst/>
            <a:ahLst/>
            <a:cxnLst/>
            <a:rect l="l" t="t" r="r" b="b"/>
            <a:pathLst>
              <a:path w="3054985" h="746125">
                <a:moveTo>
                  <a:pt x="2930131" y="0"/>
                </a:moveTo>
                <a:lnTo>
                  <a:pt x="124332" y="0"/>
                </a:lnTo>
                <a:lnTo>
                  <a:pt x="75936" y="9772"/>
                </a:lnTo>
                <a:lnTo>
                  <a:pt x="36415" y="36422"/>
                </a:lnTo>
                <a:lnTo>
                  <a:pt x="9770" y="75946"/>
                </a:lnTo>
                <a:lnTo>
                  <a:pt x="0" y="124345"/>
                </a:lnTo>
                <a:lnTo>
                  <a:pt x="0" y="621715"/>
                </a:lnTo>
                <a:lnTo>
                  <a:pt x="9770" y="670114"/>
                </a:lnTo>
                <a:lnTo>
                  <a:pt x="36415" y="709639"/>
                </a:lnTo>
                <a:lnTo>
                  <a:pt x="75936" y="736289"/>
                </a:lnTo>
                <a:lnTo>
                  <a:pt x="124332" y="746061"/>
                </a:lnTo>
                <a:lnTo>
                  <a:pt x="2930131" y="746061"/>
                </a:lnTo>
                <a:lnTo>
                  <a:pt x="2978520" y="736289"/>
                </a:lnTo>
                <a:lnTo>
                  <a:pt x="3018037" y="709639"/>
                </a:lnTo>
                <a:lnTo>
                  <a:pt x="3044681" y="670114"/>
                </a:lnTo>
                <a:lnTo>
                  <a:pt x="3054451" y="621715"/>
                </a:lnTo>
                <a:lnTo>
                  <a:pt x="3054451" y="124345"/>
                </a:lnTo>
                <a:lnTo>
                  <a:pt x="3044681" y="75946"/>
                </a:lnTo>
                <a:lnTo>
                  <a:pt x="3018037" y="36422"/>
                </a:lnTo>
                <a:lnTo>
                  <a:pt x="2978520" y="9772"/>
                </a:lnTo>
                <a:lnTo>
                  <a:pt x="2930131" y="0"/>
                </a:lnTo>
                <a:close/>
              </a:path>
            </a:pathLst>
          </a:custGeom>
          <a:solidFill>
            <a:srgbClr val="FFD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96329" y="2584865"/>
            <a:ext cx="3054985" cy="746125"/>
          </a:xfrm>
          <a:custGeom>
            <a:avLst/>
            <a:gdLst/>
            <a:ahLst/>
            <a:cxnLst/>
            <a:rect l="l" t="t" r="r" b="b"/>
            <a:pathLst>
              <a:path w="3054985" h="746125">
                <a:moveTo>
                  <a:pt x="0" y="124333"/>
                </a:moveTo>
                <a:lnTo>
                  <a:pt x="9770" y="75937"/>
                </a:lnTo>
                <a:lnTo>
                  <a:pt x="36416" y="36416"/>
                </a:lnTo>
                <a:lnTo>
                  <a:pt x="75937" y="9770"/>
                </a:lnTo>
                <a:lnTo>
                  <a:pt x="124333" y="0"/>
                </a:lnTo>
                <a:lnTo>
                  <a:pt x="2930268" y="0"/>
                </a:lnTo>
                <a:lnTo>
                  <a:pt x="2978664" y="9770"/>
                </a:lnTo>
                <a:lnTo>
                  <a:pt x="3018184" y="36416"/>
                </a:lnTo>
                <a:lnTo>
                  <a:pt x="3044830" y="75937"/>
                </a:lnTo>
                <a:lnTo>
                  <a:pt x="3054601" y="124333"/>
                </a:lnTo>
                <a:lnTo>
                  <a:pt x="3054601" y="621653"/>
                </a:lnTo>
                <a:lnTo>
                  <a:pt x="3044830" y="670049"/>
                </a:lnTo>
                <a:lnTo>
                  <a:pt x="3018184" y="709570"/>
                </a:lnTo>
                <a:lnTo>
                  <a:pt x="2978664" y="736215"/>
                </a:lnTo>
                <a:lnTo>
                  <a:pt x="2930268" y="745986"/>
                </a:lnTo>
                <a:lnTo>
                  <a:pt x="124333" y="745986"/>
                </a:lnTo>
                <a:lnTo>
                  <a:pt x="75937" y="736215"/>
                </a:lnTo>
                <a:lnTo>
                  <a:pt x="36416" y="709570"/>
                </a:lnTo>
                <a:lnTo>
                  <a:pt x="9770" y="670049"/>
                </a:lnTo>
                <a:lnTo>
                  <a:pt x="0" y="621653"/>
                </a:lnTo>
                <a:lnTo>
                  <a:pt x="0" y="124333"/>
                </a:lnTo>
                <a:close/>
              </a:path>
            </a:pathLst>
          </a:custGeom>
          <a:ln w="9858">
            <a:solidFill>
              <a:srgbClr val="AB45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824407" y="1541265"/>
            <a:ext cx="2799715" cy="1550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20300"/>
              </a:lnSpc>
            </a:pPr>
            <a:r>
              <a:rPr sz="1850" spc="5" dirty="0">
                <a:latin typeface="Arial"/>
                <a:cs typeface="Arial"/>
              </a:rPr>
              <a:t>Amplitude </a:t>
            </a:r>
            <a:r>
              <a:rPr sz="1850" dirty="0">
                <a:latin typeface="Arial"/>
                <a:cs typeface="Arial"/>
              </a:rPr>
              <a:t>asymmetry/  </a:t>
            </a:r>
            <a:r>
              <a:rPr sz="1850" spc="5" dirty="0">
                <a:latin typeface="Arial"/>
                <a:cs typeface="Arial"/>
              </a:rPr>
              <a:t>Multi-lobed Stokes</a:t>
            </a:r>
            <a:r>
              <a:rPr sz="1850" spc="-85" dirty="0">
                <a:latin typeface="Arial"/>
                <a:cs typeface="Arial"/>
              </a:rPr>
              <a:t> </a:t>
            </a:r>
            <a:r>
              <a:rPr sz="1850" dirty="0">
                <a:latin typeface="Arial"/>
                <a:cs typeface="Arial"/>
              </a:rPr>
              <a:t>profiles</a:t>
            </a:r>
            <a:endParaRPr sz="18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800">
              <a:latin typeface="Times New Roman"/>
              <a:cs typeface="Times New Roman"/>
            </a:endParaRPr>
          </a:p>
          <a:p>
            <a:pPr marL="3175" algn="ctr">
              <a:lnSpc>
                <a:spcPct val="100000"/>
              </a:lnSpc>
            </a:pPr>
            <a:r>
              <a:rPr sz="1850" spc="5" dirty="0">
                <a:latin typeface="Arial"/>
                <a:cs typeface="Arial"/>
              </a:rPr>
              <a:t>Area</a:t>
            </a:r>
            <a:r>
              <a:rPr sz="1850" spc="-75" dirty="0">
                <a:latin typeface="Arial"/>
                <a:cs typeface="Arial"/>
              </a:rPr>
              <a:t> </a:t>
            </a:r>
            <a:r>
              <a:rPr sz="1850" dirty="0">
                <a:latin typeface="Arial"/>
                <a:cs typeface="Arial"/>
              </a:rPr>
              <a:t>asymmetry</a:t>
            </a:r>
            <a:endParaRPr sz="185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752406" y="2643446"/>
            <a:ext cx="3520440" cy="76477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695490" y="2586739"/>
            <a:ext cx="3501390" cy="746125"/>
          </a:xfrm>
          <a:custGeom>
            <a:avLst/>
            <a:gdLst/>
            <a:ahLst/>
            <a:cxnLst/>
            <a:rect l="l" t="t" r="r" b="b"/>
            <a:pathLst>
              <a:path w="3501390" h="746125">
                <a:moveTo>
                  <a:pt x="3377044" y="0"/>
                </a:moveTo>
                <a:lnTo>
                  <a:pt x="124332" y="0"/>
                </a:lnTo>
                <a:lnTo>
                  <a:pt x="75936" y="9772"/>
                </a:lnTo>
                <a:lnTo>
                  <a:pt x="36415" y="36422"/>
                </a:lnTo>
                <a:lnTo>
                  <a:pt x="9770" y="75946"/>
                </a:lnTo>
                <a:lnTo>
                  <a:pt x="0" y="124345"/>
                </a:lnTo>
                <a:lnTo>
                  <a:pt x="0" y="621715"/>
                </a:lnTo>
                <a:lnTo>
                  <a:pt x="9770" y="670114"/>
                </a:lnTo>
                <a:lnTo>
                  <a:pt x="36415" y="709639"/>
                </a:lnTo>
                <a:lnTo>
                  <a:pt x="75936" y="736289"/>
                </a:lnTo>
                <a:lnTo>
                  <a:pt x="124332" y="746061"/>
                </a:lnTo>
                <a:lnTo>
                  <a:pt x="3377044" y="746061"/>
                </a:lnTo>
                <a:lnTo>
                  <a:pt x="3425433" y="736289"/>
                </a:lnTo>
                <a:lnTo>
                  <a:pt x="3464950" y="709639"/>
                </a:lnTo>
                <a:lnTo>
                  <a:pt x="3491594" y="670114"/>
                </a:lnTo>
                <a:lnTo>
                  <a:pt x="3501364" y="621715"/>
                </a:lnTo>
                <a:lnTo>
                  <a:pt x="3501364" y="124345"/>
                </a:lnTo>
                <a:lnTo>
                  <a:pt x="3491594" y="75946"/>
                </a:lnTo>
                <a:lnTo>
                  <a:pt x="3464950" y="36422"/>
                </a:lnTo>
                <a:lnTo>
                  <a:pt x="3425433" y="9772"/>
                </a:lnTo>
                <a:lnTo>
                  <a:pt x="3377044" y="0"/>
                </a:lnTo>
                <a:close/>
              </a:path>
            </a:pathLst>
          </a:custGeom>
          <a:solidFill>
            <a:srgbClr val="D6D7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695736" y="2586509"/>
            <a:ext cx="3502025" cy="746125"/>
          </a:xfrm>
          <a:custGeom>
            <a:avLst/>
            <a:gdLst/>
            <a:ahLst/>
            <a:cxnLst/>
            <a:rect l="l" t="t" r="r" b="b"/>
            <a:pathLst>
              <a:path w="3502025" h="746125">
                <a:moveTo>
                  <a:pt x="0" y="124333"/>
                </a:moveTo>
                <a:lnTo>
                  <a:pt x="9770" y="75937"/>
                </a:lnTo>
                <a:lnTo>
                  <a:pt x="36416" y="36416"/>
                </a:lnTo>
                <a:lnTo>
                  <a:pt x="75937" y="9770"/>
                </a:lnTo>
                <a:lnTo>
                  <a:pt x="124333" y="0"/>
                </a:lnTo>
                <a:lnTo>
                  <a:pt x="3377202" y="0"/>
                </a:lnTo>
                <a:lnTo>
                  <a:pt x="3425598" y="9770"/>
                </a:lnTo>
                <a:lnTo>
                  <a:pt x="3465119" y="36416"/>
                </a:lnTo>
                <a:lnTo>
                  <a:pt x="3491765" y="75937"/>
                </a:lnTo>
                <a:lnTo>
                  <a:pt x="3501535" y="124333"/>
                </a:lnTo>
                <a:lnTo>
                  <a:pt x="3501535" y="621653"/>
                </a:lnTo>
                <a:lnTo>
                  <a:pt x="3491765" y="670049"/>
                </a:lnTo>
                <a:lnTo>
                  <a:pt x="3465119" y="709570"/>
                </a:lnTo>
                <a:lnTo>
                  <a:pt x="3425598" y="736215"/>
                </a:lnTo>
                <a:lnTo>
                  <a:pt x="3377202" y="745986"/>
                </a:lnTo>
                <a:lnTo>
                  <a:pt x="124333" y="745986"/>
                </a:lnTo>
                <a:lnTo>
                  <a:pt x="75937" y="736215"/>
                </a:lnTo>
                <a:lnTo>
                  <a:pt x="36416" y="709570"/>
                </a:lnTo>
                <a:lnTo>
                  <a:pt x="9770" y="670049"/>
                </a:lnTo>
                <a:lnTo>
                  <a:pt x="0" y="621653"/>
                </a:lnTo>
                <a:lnTo>
                  <a:pt x="0" y="124333"/>
                </a:lnTo>
                <a:close/>
              </a:path>
            </a:pathLst>
          </a:custGeom>
          <a:ln w="9858">
            <a:solidFill>
              <a:srgbClr val="AB45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397241" y="3748557"/>
            <a:ext cx="3875989" cy="313213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702636" y="3977580"/>
            <a:ext cx="2334260" cy="3289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50" spc="10" dirty="0">
                <a:solidFill>
                  <a:srgbClr val="FFFFFF"/>
                </a:solidFill>
                <a:latin typeface="Arial"/>
                <a:cs typeface="Arial"/>
              </a:rPr>
              <a:t>RF </a:t>
            </a:r>
            <a:r>
              <a:rPr sz="2050" spc="5" dirty="0">
                <a:solidFill>
                  <a:srgbClr val="FFFFFF"/>
                </a:solidFill>
                <a:latin typeface="Arial"/>
                <a:cs typeface="Arial"/>
              </a:rPr>
              <a:t>of </a:t>
            </a:r>
            <a:r>
              <a:rPr sz="2050" spc="10" dirty="0">
                <a:solidFill>
                  <a:srgbClr val="FFFFFF"/>
                </a:solidFill>
                <a:latin typeface="Arial"/>
                <a:cs typeface="Arial"/>
              </a:rPr>
              <a:t>Stokes V </a:t>
            </a:r>
            <a:r>
              <a:rPr sz="2050" spc="5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050" spc="-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50" spc="10" dirty="0">
                <a:solidFill>
                  <a:srgbClr val="FFFFFF"/>
                </a:solidFill>
                <a:latin typeface="Arial"/>
                <a:cs typeface="Arial"/>
              </a:rPr>
              <a:t>B</a:t>
            </a:r>
            <a:endParaRPr sz="20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669775" y="6193360"/>
            <a:ext cx="2347595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FFFFFF"/>
                </a:solidFill>
                <a:latin typeface="Arial"/>
                <a:cs typeface="Arial"/>
              </a:rPr>
              <a:t>Cabrera Solana et al.</a:t>
            </a:r>
            <a:r>
              <a:rPr sz="1450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50" spc="-5" dirty="0">
                <a:solidFill>
                  <a:srgbClr val="FFFFFF"/>
                </a:solidFill>
                <a:latin typeface="Arial"/>
                <a:cs typeface="Arial"/>
              </a:rPr>
              <a:t>(2005)</a:t>
            </a:r>
            <a:endParaRPr sz="14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756071" y="1629294"/>
            <a:ext cx="3464560" cy="2011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5250" algn="ctr">
              <a:lnSpc>
                <a:spcPct val="102600"/>
              </a:lnSpc>
            </a:pPr>
            <a:r>
              <a:rPr sz="1850" dirty="0">
                <a:latin typeface="Arial"/>
                <a:cs typeface="Arial"/>
              </a:rPr>
              <a:t>Different </a:t>
            </a:r>
            <a:r>
              <a:rPr sz="1850" spc="5" dirty="0">
                <a:latin typeface="Arial"/>
                <a:cs typeface="Arial"/>
              </a:rPr>
              <a:t>magnetic</a:t>
            </a:r>
            <a:r>
              <a:rPr sz="1850" spc="-65" dirty="0">
                <a:latin typeface="Arial"/>
                <a:cs typeface="Arial"/>
              </a:rPr>
              <a:t> </a:t>
            </a:r>
            <a:r>
              <a:rPr sz="1850" dirty="0">
                <a:latin typeface="Arial"/>
                <a:cs typeface="Arial"/>
              </a:rPr>
              <a:t>atmospheres  </a:t>
            </a:r>
            <a:r>
              <a:rPr sz="1850" spc="5" dirty="0">
                <a:latin typeface="Arial"/>
                <a:cs typeface="Arial"/>
              </a:rPr>
              <a:t>coexisting </a:t>
            </a:r>
            <a:r>
              <a:rPr sz="1850" dirty="0">
                <a:latin typeface="Arial"/>
                <a:cs typeface="Arial"/>
              </a:rPr>
              <a:t>in </a:t>
            </a:r>
            <a:r>
              <a:rPr sz="1850" spc="5" dirty="0">
                <a:latin typeface="Arial"/>
                <a:cs typeface="Arial"/>
              </a:rPr>
              <a:t>resolution</a:t>
            </a:r>
            <a:r>
              <a:rPr sz="1850" spc="-75" dirty="0">
                <a:latin typeface="Arial"/>
                <a:cs typeface="Arial"/>
              </a:rPr>
              <a:t> </a:t>
            </a:r>
            <a:r>
              <a:rPr sz="1850" dirty="0">
                <a:latin typeface="Arial"/>
                <a:cs typeface="Arial"/>
              </a:rPr>
              <a:t>element</a:t>
            </a:r>
            <a:endParaRPr sz="18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 marR="130175" algn="ctr">
              <a:lnSpc>
                <a:spcPct val="100000"/>
              </a:lnSpc>
              <a:spcBef>
                <a:spcPts val="1305"/>
              </a:spcBef>
            </a:pPr>
            <a:r>
              <a:rPr sz="1850" spc="5" dirty="0">
                <a:latin typeface="Arial"/>
                <a:cs typeface="Arial"/>
              </a:rPr>
              <a:t>Gradients/discontinuities </a:t>
            </a:r>
            <a:r>
              <a:rPr sz="1850" dirty="0">
                <a:latin typeface="Arial"/>
                <a:cs typeface="Arial"/>
              </a:rPr>
              <a:t>of</a:t>
            </a:r>
            <a:r>
              <a:rPr sz="1850" spc="-95" dirty="0">
                <a:latin typeface="Arial"/>
                <a:cs typeface="Arial"/>
              </a:rPr>
              <a:t> </a:t>
            </a:r>
            <a:r>
              <a:rPr sz="1850" spc="5" dirty="0">
                <a:latin typeface="Arial"/>
                <a:cs typeface="Arial"/>
              </a:rPr>
              <a:t>B</a:t>
            </a:r>
            <a:endParaRPr sz="1850">
              <a:latin typeface="Arial"/>
              <a:cs typeface="Arial"/>
            </a:endParaRPr>
          </a:p>
          <a:p>
            <a:pPr marR="64769" algn="ctr">
              <a:lnSpc>
                <a:spcPct val="100000"/>
              </a:lnSpc>
              <a:spcBef>
                <a:spcPts val="55"/>
              </a:spcBef>
            </a:pPr>
            <a:r>
              <a:rPr sz="1850" b="1" spc="5" dirty="0">
                <a:latin typeface="Arial"/>
                <a:cs typeface="Arial"/>
              </a:rPr>
              <a:t>and </a:t>
            </a:r>
            <a:r>
              <a:rPr sz="1850" spc="-5" dirty="0">
                <a:latin typeface="Arial"/>
                <a:cs typeface="Arial"/>
              </a:rPr>
              <a:t>v</a:t>
            </a:r>
            <a:r>
              <a:rPr sz="1875" spc="-7" baseline="-20000" dirty="0">
                <a:latin typeface="Arial"/>
                <a:cs typeface="Arial"/>
              </a:rPr>
              <a:t>LOS </a:t>
            </a:r>
            <a:r>
              <a:rPr sz="1850" dirty="0">
                <a:latin typeface="Arial"/>
                <a:cs typeface="Arial"/>
              </a:rPr>
              <a:t>along</a:t>
            </a:r>
            <a:r>
              <a:rPr sz="1850" spc="-70" dirty="0">
                <a:latin typeface="Arial"/>
                <a:cs typeface="Arial"/>
              </a:rPr>
              <a:t> </a:t>
            </a:r>
            <a:r>
              <a:rPr sz="1850" dirty="0">
                <a:latin typeface="Arial"/>
                <a:cs typeface="Arial"/>
              </a:rPr>
              <a:t>LOS</a:t>
            </a:r>
            <a:endParaRPr sz="1850">
              <a:latin typeface="Arial"/>
              <a:cs typeface="Arial"/>
            </a:endParaRPr>
          </a:p>
          <a:p>
            <a:pPr marL="1855470">
              <a:lnSpc>
                <a:spcPct val="100000"/>
              </a:lnSpc>
              <a:spcBef>
                <a:spcPts val="1445"/>
              </a:spcBef>
            </a:pPr>
            <a:r>
              <a:rPr sz="1250" spc="-5" dirty="0">
                <a:solidFill>
                  <a:srgbClr val="3333CC"/>
                </a:solidFill>
                <a:latin typeface="Arial"/>
                <a:cs typeface="Arial"/>
              </a:rPr>
              <a:t>Auer </a:t>
            </a:r>
            <a:r>
              <a:rPr sz="1250" spc="-10" dirty="0">
                <a:solidFill>
                  <a:srgbClr val="3333CC"/>
                </a:solidFill>
                <a:latin typeface="Arial"/>
                <a:cs typeface="Arial"/>
              </a:rPr>
              <a:t>&amp; Heasley</a:t>
            </a:r>
            <a:r>
              <a:rPr sz="1250" spc="-7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250" spc="-5" dirty="0">
                <a:solidFill>
                  <a:srgbClr val="3333CC"/>
                </a:solidFill>
                <a:latin typeface="Arial"/>
                <a:cs typeface="Arial"/>
              </a:rPr>
              <a:t>(1978)</a:t>
            </a:r>
            <a:endParaRPr sz="1250">
              <a:latin typeface="Arial"/>
              <a:cs typeface="Arial"/>
            </a:endParaRPr>
          </a:p>
        </p:txBody>
      </p:sp>
      <p:sp>
        <p:nvSpPr>
          <p:cNvPr id="23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24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81785" y="1314678"/>
            <a:ext cx="7068820" cy="17202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250" spc="10" dirty="0">
                <a:latin typeface="Arial"/>
                <a:cs typeface="Arial"/>
              </a:rPr>
              <a:t>Inversion codes capable </a:t>
            </a:r>
            <a:r>
              <a:rPr sz="2250" spc="5" dirty="0">
                <a:latin typeface="Arial"/>
                <a:cs typeface="Arial"/>
              </a:rPr>
              <a:t>of dealing with</a:t>
            </a:r>
            <a:r>
              <a:rPr sz="2250" spc="-5" dirty="0">
                <a:latin typeface="Arial"/>
                <a:cs typeface="Arial"/>
              </a:rPr>
              <a:t> </a:t>
            </a:r>
            <a:r>
              <a:rPr sz="2250" spc="10" dirty="0">
                <a:latin typeface="Arial"/>
                <a:cs typeface="Arial"/>
              </a:rPr>
              <a:t>asymmetries</a:t>
            </a:r>
            <a:endParaRPr sz="2250" dirty="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25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Are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based on numerical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solution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of</a:t>
            </a:r>
            <a:r>
              <a:rPr sz="1850" spc="-40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RTE</a:t>
            </a:r>
            <a:endParaRPr sz="1850" dirty="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70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Provide reliable thermal</a:t>
            </a:r>
            <a:r>
              <a:rPr sz="1850" spc="-90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information</a:t>
            </a:r>
            <a:endParaRPr sz="1850" dirty="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65"/>
              </a:spcBef>
              <a:buChar char="–"/>
              <a:tabLst>
                <a:tab pos="749935" algn="l"/>
                <a:tab pos="750570" algn="l"/>
              </a:tabLst>
            </a:pPr>
            <a:r>
              <a:rPr lang="es-ES" sz="1850" dirty="0" smtClean="0">
                <a:solidFill>
                  <a:srgbClr val="996633"/>
                </a:solidFill>
                <a:latin typeface="Arial"/>
                <a:cs typeface="Arial"/>
              </a:rPr>
              <a:t>(Can) </a:t>
            </a:r>
            <a:r>
              <a:rPr lang="es-ES" sz="1850" dirty="0">
                <a:solidFill>
                  <a:srgbClr val="996633"/>
                </a:solidFill>
                <a:latin typeface="Arial"/>
                <a:cs typeface="Arial"/>
              </a:rPr>
              <a:t>u</a:t>
            </a:r>
            <a:r>
              <a:rPr sz="1850" dirty="0" smtClean="0">
                <a:solidFill>
                  <a:srgbClr val="996633"/>
                </a:solidFill>
                <a:latin typeface="Arial"/>
                <a:cs typeface="Arial"/>
              </a:rPr>
              <a:t>se </a:t>
            </a:r>
            <a:r>
              <a:rPr sz="1850" i="1" dirty="0">
                <a:solidFill>
                  <a:srgbClr val="996633"/>
                </a:solidFill>
                <a:latin typeface="Arial"/>
                <a:cs typeface="Arial"/>
              </a:rPr>
              <a:t>less </a:t>
            </a:r>
            <a:r>
              <a:rPr sz="1850" i="1" spc="5" dirty="0">
                <a:solidFill>
                  <a:srgbClr val="996633"/>
                </a:solidFill>
                <a:latin typeface="Arial"/>
                <a:cs typeface="Arial"/>
              </a:rPr>
              <a:t>free </a:t>
            </a:r>
            <a:r>
              <a:rPr sz="1850" i="1" dirty="0">
                <a:solidFill>
                  <a:srgbClr val="996633"/>
                </a:solidFill>
                <a:latin typeface="Arial"/>
                <a:cs typeface="Arial"/>
              </a:rPr>
              <a:t>parameters </a:t>
            </a:r>
            <a:r>
              <a:rPr sz="1850" i="1" spc="5" dirty="0">
                <a:solidFill>
                  <a:srgbClr val="996633"/>
                </a:solidFill>
                <a:latin typeface="Arial"/>
                <a:cs typeface="Arial"/>
              </a:rPr>
              <a:t>than ME</a:t>
            </a:r>
            <a:r>
              <a:rPr sz="1850" i="1" spc="-35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codes</a:t>
            </a:r>
            <a:endParaRPr sz="1850" dirty="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65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Infer stratifications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of physical parameters with</a:t>
            </a:r>
            <a:r>
              <a:rPr sz="1850" spc="-40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depth</a:t>
            </a:r>
            <a:endParaRPr sz="1850" dirty="0">
              <a:latin typeface="Arial"/>
              <a:cs typeface="Arial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8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167210" y="1262063"/>
            <a:ext cx="8596498" cy="54345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8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615142" y="2635250"/>
            <a:ext cx="8541558" cy="2062103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Absorption coefficient</a:t>
            </a:r>
            <a:r>
              <a:rPr lang="es-ES" sz="2000" dirty="0" smtClean="0"/>
              <a:t>:            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baseline="-25000" dirty="0" smtClean="0">
                <a:latin typeface="Symbol" panose="05050102010706020507" pitchFamily="18" charset="2"/>
              </a:rPr>
              <a:t> </a:t>
            </a:r>
            <a:r>
              <a:rPr lang="es-ES" sz="3200" i="1" dirty="0" smtClean="0">
                <a:latin typeface="Symbol" panose="05050102010706020507" pitchFamily="18" charset="2"/>
              </a:rPr>
              <a:t>= (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+mj-lt"/>
              </a:rPr>
              <a:t>ff</a:t>
            </a:r>
            <a:r>
              <a:rPr lang="es-ES" sz="3200" i="1" baseline="-25000" dirty="0" smtClean="0">
                <a:latin typeface="+mj-lt"/>
              </a:rPr>
              <a:t>   +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/>
              <a:t>b</a:t>
            </a:r>
            <a:r>
              <a:rPr lang="es-ES" sz="3200" i="1" baseline="-25000" dirty="0" err="1" smtClean="0"/>
              <a:t>f</a:t>
            </a:r>
            <a:r>
              <a:rPr lang="es-ES" sz="3200" i="1" baseline="-25000" dirty="0" smtClean="0"/>
              <a:t> </a:t>
            </a:r>
            <a:r>
              <a:rPr lang="es-ES" sz="3200" i="1" dirty="0" smtClean="0">
                <a:latin typeface="Symbol" panose="05050102010706020507" pitchFamily="18" charset="2"/>
              </a:rPr>
              <a:t>) </a:t>
            </a:r>
            <a:r>
              <a:rPr lang="es-ES" sz="3200" i="1" dirty="0" smtClean="0"/>
              <a:t>+ </a:t>
            </a:r>
            <a:r>
              <a:rPr lang="es-ES" sz="3200" i="1" dirty="0" err="1" smtClean="0">
                <a:solidFill>
                  <a:srgbClr val="FF0000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solidFill>
                  <a:srgbClr val="FF0000"/>
                </a:solidFill>
              </a:rPr>
              <a:t>bb</a:t>
            </a:r>
            <a:r>
              <a:rPr lang="es-ES" sz="3200" i="1" dirty="0" smtClean="0"/>
              <a:t> </a:t>
            </a:r>
            <a:r>
              <a:rPr lang="es-ES" sz="3200" i="1" dirty="0" smtClean="0">
                <a:latin typeface="Symbol" panose="05050102010706020507" pitchFamily="18" charset="2"/>
              </a:rPr>
              <a:t>f(n)</a:t>
            </a:r>
          </a:p>
          <a:p>
            <a:pPr>
              <a:lnSpc>
                <a:spcPct val="150000"/>
              </a:lnSpc>
            </a:pPr>
            <a:r>
              <a:rPr lang="es-ES" sz="3200" baseline="-25000" dirty="0" smtClean="0"/>
              <a:t>                       </a:t>
            </a:r>
            <a:r>
              <a:rPr lang="es-ES" sz="3200" baseline="-25000" dirty="0">
                <a:latin typeface="Symbol" panose="05050102010706020507" pitchFamily="18" charset="2"/>
              </a:rPr>
              <a:t> </a:t>
            </a:r>
            <a:r>
              <a:rPr lang="es-ES" sz="3200" baseline="-25000" dirty="0" smtClean="0">
                <a:latin typeface="Symbol" panose="05050102010706020507" pitchFamily="18" charset="2"/>
              </a:rPr>
              <a:t>                                              </a:t>
            </a:r>
            <a:r>
              <a:rPr lang="es-ES" sz="3200" i="1" dirty="0" smtClean="0">
                <a:solidFill>
                  <a:srgbClr val="0070C0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rgbClr val="0070C0"/>
                </a:solidFill>
              </a:rPr>
              <a:t>c</a:t>
            </a:r>
            <a:endParaRPr lang="es-ES" sz="3200" i="1" baseline="-250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dirty="0" smtClean="0"/>
              <a:t>Emission</a:t>
            </a:r>
            <a:r>
              <a:rPr lang="es-ES" sz="2000" dirty="0" smtClean="0"/>
              <a:t>:                                      </a:t>
            </a:r>
            <a:r>
              <a:rPr lang="es-ES" sz="3200" i="1" dirty="0" err="1" smtClean="0">
                <a:solidFill>
                  <a:srgbClr val="FF0000"/>
                </a:solidFill>
                <a:latin typeface="Symbol" panose="05050102010706020507" pitchFamily="18" charset="2"/>
              </a:rPr>
              <a:t>h</a:t>
            </a:r>
            <a:r>
              <a:rPr lang="es-ES" sz="3200" i="1" baseline="-25000" dirty="0" err="1" smtClean="0">
                <a:solidFill>
                  <a:srgbClr val="FF0000"/>
                </a:solidFill>
                <a:latin typeface="Symbol" panose="05050102010706020507" pitchFamily="18" charset="2"/>
              </a:rPr>
              <a:t>n</a:t>
            </a:r>
            <a:endParaRPr lang="es-ES" sz="3200" i="1" baseline="-25000" dirty="0" smtClean="0">
              <a:solidFill>
                <a:srgbClr val="FF0000"/>
              </a:solidFill>
              <a:latin typeface="Symbol" panose="05050102010706020507" pitchFamily="18" charset="2"/>
            </a:endParaRPr>
          </a:p>
        </p:txBody>
      </p:sp>
      <p:sp>
        <p:nvSpPr>
          <p:cNvPr id="3" name="Cerrar llave 2"/>
          <p:cNvSpPr/>
          <p:nvPr/>
        </p:nvSpPr>
        <p:spPr>
          <a:xfrm rot="5400000">
            <a:off x="5346700" y="2559050"/>
            <a:ext cx="228600" cy="1600200"/>
          </a:xfrm>
          <a:prstGeom prst="rightBrace">
            <a:avLst>
              <a:gd name="adj1" fmla="val 95000"/>
              <a:gd name="adj2" fmla="val 5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vert270" rtlCol="0" anchor="ctr"/>
          <a:lstStyle/>
          <a:p>
            <a:pPr algn="ctr"/>
            <a:endParaRPr lang="en-US"/>
          </a:p>
        </p:txBody>
      </p:sp>
      <p:sp>
        <p:nvSpPr>
          <p:cNvPr id="9" name="CuadroTexto 8"/>
          <p:cNvSpPr txBox="1"/>
          <p:nvPr/>
        </p:nvSpPr>
        <p:spPr>
          <a:xfrm>
            <a:off x="615142" y="4997450"/>
            <a:ext cx="976075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Optical</a:t>
            </a:r>
            <a:r>
              <a:rPr lang="es-ES" sz="2000" dirty="0" smtClean="0"/>
              <a:t> </a:t>
            </a:r>
            <a:r>
              <a:rPr lang="en-US" sz="2000" dirty="0" smtClean="0"/>
              <a:t>depth</a:t>
            </a:r>
            <a:r>
              <a:rPr lang="es-ES" sz="2000" dirty="0" smtClean="0"/>
              <a:t>:                        </a:t>
            </a:r>
            <a:r>
              <a:rPr lang="es-ES" sz="3200" i="1" dirty="0" err="1" smtClean="0"/>
              <a:t>d</a:t>
            </a:r>
            <a:r>
              <a:rPr lang="es-ES" sz="3200" i="1" dirty="0" err="1" smtClean="0"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dirty="0" smtClean="0">
                <a:latin typeface="Symbol" panose="05050102010706020507" pitchFamily="18" charset="2"/>
              </a:rPr>
              <a:t>= -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dirty="0" smtClean="0"/>
              <a:t> </a:t>
            </a:r>
            <a:r>
              <a:rPr lang="es-ES" sz="3200" i="1" dirty="0" err="1" smtClean="0"/>
              <a:t>ds</a:t>
            </a:r>
            <a:r>
              <a:rPr lang="es-ES" sz="3200" i="1" dirty="0" smtClean="0"/>
              <a:t>   </a:t>
            </a:r>
            <a:endParaRPr lang="es-ES" sz="2000" dirty="0" smtClean="0"/>
          </a:p>
          <a:p>
            <a:r>
              <a:rPr lang="es-ES" sz="2000" dirty="0" smtClean="0"/>
              <a:t>Continuum </a:t>
            </a:r>
            <a:r>
              <a:rPr lang="es-ES" sz="2000" dirty="0" err="1"/>
              <a:t>o</a:t>
            </a:r>
            <a:r>
              <a:rPr lang="es-ES" sz="2000" dirty="0" err="1" smtClean="0"/>
              <a:t>ptical</a:t>
            </a:r>
            <a:r>
              <a:rPr lang="es-ES" sz="2000" dirty="0" smtClean="0"/>
              <a:t> </a:t>
            </a:r>
            <a:r>
              <a:rPr lang="es-ES" sz="2000" dirty="0" err="1"/>
              <a:t>depth</a:t>
            </a:r>
            <a:r>
              <a:rPr lang="es-ES" sz="2000" dirty="0"/>
              <a:t>:    </a:t>
            </a:r>
            <a:r>
              <a:rPr lang="es-ES" sz="3200" i="1" dirty="0" err="1" smtClean="0">
                <a:solidFill>
                  <a:schemeClr val="tx2"/>
                </a:solidFill>
              </a:rPr>
              <a:t>d</a:t>
            </a:r>
            <a:r>
              <a:rPr lang="es-ES" sz="3200" i="1" dirty="0" err="1" smtClean="0">
                <a:solidFill>
                  <a:schemeClr val="tx2"/>
                </a:solidFill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solidFill>
                  <a:schemeClr val="tx2"/>
                </a:solidFill>
              </a:rPr>
              <a:t>c</a:t>
            </a:r>
            <a:r>
              <a:rPr lang="es-ES" sz="3200" i="1" dirty="0" smtClean="0">
                <a:latin typeface="Symbol" panose="05050102010706020507" pitchFamily="18" charset="2"/>
              </a:rPr>
              <a:t>= </a:t>
            </a:r>
            <a:r>
              <a:rPr lang="es-ES" sz="3200" i="1" dirty="0">
                <a:latin typeface="Symbol" panose="05050102010706020507" pitchFamily="18" charset="2"/>
              </a:rPr>
              <a:t>- </a:t>
            </a:r>
            <a:r>
              <a:rPr lang="es-ES" sz="3200" i="1" dirty="0" smtClean="0">
                <a:solidFill>
                  <a:schemeClr val="tx2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chemeClr val="tx2"/>
                </a:solidFill>
              </a:rPr>
              <a:t>c</a:t>
            </a:r>
            <a:r>
              <a:rPr lang="es-ES" sz="3200" i="1" dirty="0" smtClean="0"/>
              <a:t> </a:t>
            </a:r>
            <a:r>
              <a:rPr lang="es-ES" sz="3200" i="1" dirty="0" err="1"/>
              <a:t>ds</a:t>
            </a:r>
            <a:r>
              <a:rPr lang="es-ES" sz="4400" i="1" dirty="0"/>
              <a:t> </a:t>
            </a:r>
            <a:r>
              <a:rPr lang="es-ES" sz="4400" i="1" dirty="0" smtClean="0"/>
              <a:t> </a:t>
            </a:r>
            <a:endParaRPr lang="es-ES" sz="2000" dirty="0"/>
          </a:p>
          <a:p>
            <a:endParaRPr lang="es-ES" sz="2000" dirty="0"/>
          </a:p>
          <a:p>
            <a:r>
              <a:rPr lang="en-US" sz="2000" dirty="0" smtClean="0"/>
              <a:t>Suppose no emission  </a:t>
            </a:r>
            <a:r>
              <a:rPr lang="es-ES" sz="2000" dirty="0" smtClean="0"/>
              <a:t>:  </a:t>
            </a:r>
            <a:endParaRPr lang="en-US" sz="2000" dirty="0"/>
          </a:p>
          <a:p>
            <a:r>
              <a:rPr lang="es-ES" sz="3200" dirty="0" smtClean="0"/>
              <a:t> </a:t>
            </a:r>
            <a:endParaRPr lang="en-US" sz="3200" dirty="0"/>
          </a:p>
        </p:txBody>
      </p:sp>
      <p:graphicFrame>
        <p:nvGraphicFramePr>
          <p:cNvPr id="13" name="Objeto 12"/>
          <p:cNvGraphicFramePr>
            <a:graphicFrameLocks noChangeAspect="1"/>
          </p:cNvGraphicFramePr>
          <p:nvPr>
            <p:extLst/>
          </p:nvPr>
        </p:nvGraphicFramePr>
        <p:xfrm>
          <a:off x="3213100" y="6266280"/>
          <a:ext cx="1912571" cy="9409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89" name="Ecuación" r:id="rId4" imgW="799920" imgH="393480" progId="Equation.3">
                  <p:embed/>
                </p:oleObj>
              </mc:Choice>
              <mc:Fallback>
                <p:oleObj name="Ecuación" r:id="rId4" imgW="799920" imgH="3934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13100" y="6266280"/>
                        <a:ext cx="1912571" cy="9409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Conector recto de flecha 13"/>
          <p:cNvCxnSpPr/>
          <p:nvPr/>
        </p:nvCxnSpPr>
        <p:spPr>
          <a:xfrm>
            <a:off x="5194300" y="6750050"/>
            <a:ext cx="6096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Objeto 14"/>
          <p:cNvGraphicFramePr>
            <a:graphicFrameLocks noChangeAspect="1"/>
          </p:cNvGraphicFramePr>
          <p:nvPr>
            <p:extLst/>
          </p:nvPr>
        </p:nvGraphicFramePr>
        <p:xfrm>
          <a:off x="6337300" y="6292850"/>
          <a:ext cx="3367087" cy="788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90" name="Ecuación" r:id="rId6" imgW="1409400" imgH="330120" progId="Equation.3">
                  <p:embed/>
                </p:oleObj>
              </mc:Choice>
              <mc:Fallback>
                <p:oleObj name="Ecuación" r:id="rId6" imgW="140940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37300" y="6292850"/>
                        <a:ext cx="3367087" cy="788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CuadroTexto 10"/>
          <p:cNvSpPr txBox="1"/>
          <p:nvPr/>
        </p:nvSpPr>
        <p:spPr>
          <a:xfrm>
            <a:off x="615142" y="4997450"/>
            <a:ext cx="976075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Optical</a:t>
            </a:r>
            <a:r>
              <a:rPr lang="es-ES" sz="2000" dirty="0" smtClean="0"/>
              <a:t> </a:t>
            </a:r>
            <a:r>
              <a:rPr lang="en-US" sz="2000" dirty="0" smtClean="0"/>
              <a:t>depth</a:t>
            </a:r>
            <a:r>
              <a:rPr lang="es-ES" sz="2000" dirty="0" smtClean="0"/>
              <a:t>:                        </a:t>
            </a:r>
            <a:r>
              <a:rPr lang="es-ES" sz="3200" i="1" dirty="0" err="1" smtClean="0"/>
              <a:t>d</a:t>
            </a:r>
            <a:r>
              <a:rPr lang="es-ES" sz="3200" i="1" dirty="0" err="1" smtClean="0"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dirty="0" smtClean="0">
                <a:latin typeface="Symbol" panose="05050102010706020507" pitchFamily="18" charset="2"/>
              </a:rPr>
              <a:t>= - </a:t>
            </a:r>
            <a:r>
              <a:rPr lang="es-ES" sz="3200" i="1" dirty="0" err="1" smtClean="0">
                <a:latin typeface="Symbol" panose="05050102010706020507" pitchFamily="18" charset="2"/>
              </a:rPr>
              <a:t>c</a:t>
            </a:r>
            <a:r>
              <a:rPr lang="es-ES" sz="3200" i="1" baseline="-25000" dirty="0" err="1" smtClean="0">
                <a:latin typeface="Symbol" panose="05050102010706020507" pitchFamily="18" charset="2"/>
              </a:rPr>
              <a:t>n</a:t>
            </a:r>
            <a:r>
              <a:rPr lang="es-ES" sz="3200" i="1" dirty="0" smtClean="0"/>
              <a:t> </a:t>
            </a:r>
            <a:r>
              <a:rPr lang="es-ES" sz="3200" i="1" dirty="0" err="1" smtClean="0"/>
              <a:t>ds</a:t>
            </a:r>
            <a:r>
              <a:rPr lang="es-ES" sz="3200" i="1" dirty="0" smtClean="0"/>
              <a:t>   </a:t>
            </a:r>
            <a:r>
              <a:rPr lang="es-ES" sz="2000" dirty="0" smtClean="0"/>
              <a:t>(</a:t>
            </a:r>
            <a:r>
              <a:rPr lang="es-ES" sz="2000" dirty="0" err="1" smtClean="0"/>
              <a:t>number</a:t>
            </a:r>
            <a:r>
              <a:rPr lang="es-ES" sz="2000" dirty="0" smtClean="0"/>
              <a:t> of mean free </a:t>
            </a:r>
            <a:r>
              <a:rPr lang="es-ES" sz="2000" dirty="0" err="1" smtClean="0"/>
              <a:t>paths</a:t>
            </a:r>
            <a:r>
              <a:rPr lang="es-ES" sz="2000" dirty="0" smtClean="0"/>
              <a:t> at </a:t>
            </a:r>
            <a:r>
              <a:rPr lang="es-ES" sz="2000" dirty="0" smtClean="0">
                <a:latin typeface="Symbol" panose="05050102010706020507" pitchFamily="18" charset="2"/>
              </a:rPr>
              <a:t>n</a:t>
            </a:r>
            <a:r>
              <a:rPr lang="es-ES" sz="2000" dirty="0" smtClean="0"/>
              <a:t>)</a:t>
            </a:r>
          </a:p>
          <a:p>
            <a:r>
              <a:rPr lang="es-ES" sz="2000" dirty="0" smtClean="0"/>
              <a:t>Continuum </a:t>
            </a:r>
            <a:r>
              <a:rPr lang="es-ES" sz="2000" dirty="0" err="1"/>
              <a:t>o</a:t>
            </a:r>
            <a:r>
              <a:rPr lang="es-ES" sz="2000" dirty="0" err="1" smtClean="0"/>
              <a:t>ptical</a:t>
            </a:r>
            <a:r>
              <a:rPr lang="es-ES" sz="2000" dirty="0" smtClean="0"/>
              <a:t> </a:t>
            </a:r>
            <a:r>
              <a:rPr lang="es-ES" sz="2000" dirty="0" err="1"/>
              <a:t>depth</a:t>
            </a:r>
            <a:r>
              <a:rPr lang="es-ES" sz="2000" dirty="0"/>
              <a:t>:    </a:t>
            </a:r>
            <a:r>
              <a:rPr lang="es-ES" sz="3200" i="1" dirty="0" err="1" smtClean="0">
                <a:solidFill>
                  <a:schemeClr val="tx2"/>
                </a:solidFill>
              </a:rPr>
              <a:t>d</a:t>
            </a:r>
            <a:r>
              <a:rPr lang="es-ES" sz="3200" i="1" dirty="0" err="1" smtClean="0">
                <a:solidFill>
                  <a:schemeClr val="tx2"/>
                </a:solidFill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solidFill>
                  <a:schemeClr val="tx2"/>
                </a:solidFill>
              </a:rPr>
              <a:t>c</a:t>
            </a:r>
            <a:r>
              <a:rPr lang="es-ES" sz="3200" i="1" dirty="0" smtClean="0">
                <a:latin typeface="Symbol" panose="05050102010706020507" pitchFamily="18" charset="2"/>
              </a:rPr>
              <a:t>= </a:t>
            </a:r>
            <a:r>
              <a:rPr lang="es-ES" sz="3200" i="1" dirty="0">
                <a:latin typeface="Symbol" panose="05050102010706020507" pitchFamily="18" charset="2"/>
              </a:rPr>
              <a:t>- </a:t>
            </a:r>
            <a:r>
              <a:rPr lang="es-ES" sz="3200" i="1" dirty="0" smtClean="0">
                <a:solidFill>
                  <a:schemeClr val="tx2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chemeClr val="tx2"/>
                </a:solidFill>
              </a:rPr>
              <a:t>c</a:t>
            </a:r>
            <a:r>
              <a:rPr lang="es-ES" sz="3200" i="1" dirty="0" smtClean="0"/>
              <a:t> </a:t>
            </a:r>
            <a:r>
              <a:rPr lang="es-ES" sz="3200" i="1" dirty="0" err="1"/>
              <a:t>ds</a:t>
            </a:r>
            <a:r>
              <a:rPr lang="es-ES" sz="4400" i="1" dirty="0"/>
              <a:t> </a:t>
            </a:r>
            <a:r>
              <a:rPr lang="es-ES" sz="4400" i="1" dirty="0" smtClean="0"/>
              <a:t> </a:t>
            </a:r>
            <a:r>
              <a:rPr lang="es-ES" sz="2000" dirty="0" smtClean="0"/>
              <a:t>(</a:t>
            </a:r>
            <a:r>
              <a:rPr lang="es-ES" sz="2000" dirty="0" err="1"/>
              <a:t>number</a:t>
            </a:r>
            <a:r>
              <a:rPr lang="es-ES" sz="2000" dirty="0"/>
              <a:t> of mean free </a:t>
            </a:r>
            <a:r>
              <a:rPr lang="es-ES" sz="2000" dirty="0" err="1" smtClean="0"/>
              <a:t>paths</a:t>
            </a:r>
            <a:r>
              <a:rPr lang="es-ES" sz="2000" dirty="0" smtClean="0"/>
              <a:t> </a:t>
            </a:r>
            <a:r>
              <a:rPr lang="es-ES" sz="2000" dirty="0"/>
              <a:t>at </a:t>
            </a:r>
            <a:r>
              <a:rPr lang="es-ES" sz="2000" dirty="0" smtClean="0"/>
              <a:t>continuum)</a:t>
            </a:r>
            <a:endParaRPr lang="es-ES" sz="2000" dirty="0"/>
          </a:p>
          <a:p>
            <a:endParaRPr lang="es-ES" sz="2000" dirty="0"/>
          </a:p>
          <a:p>
            <a:r>
              <a:rPr lang="en-US" sz="2000" dirty="0" smtClean="0"/>
              <a:t>Suppose no emission  </a:t>
            </a:r>
            <a:r>
              <a:rPr lang="es-ES" sz="2000" dirty="0" smtClean="0"/>
              <a:t>:  </a:t>
            </a:r>
            <a:endParaRPr lang="en-US" sz="2000" dirty="0"/>
          </a:p>
          <a:p>
            <a:r>
              <a:rPr lang="es-ES" sz="3200" dirty="0" smtClean="0"/>
              <a:t> </a:t>
            </a:r>
            <a:endParaRPr lang="en-US" sz="3200" dirty="0"/>
          </a:p>
        </p:txBody>
      </p:sp>
      <p:grpSp>
        <p:nvGrpSpPr>
          <p:cNvPr id="6" name="Grupo 5"/>
          <p:cNvGrpSpPr/>
          <p:nvPr/>
        </p:nvGrpSpPr>
        <p:grpSpPr>
          <a:xfrm>
            <a:off x="615142" y="1415098"/>
            <a:ext cx="3969558" cy="915352"/>
            <a:chOff x="615142" y="1415098"/>
            <a:chExt cx="3969558" cy="915352"/>
          </a:xfrm>
        </p:grpSpPr>
        <p:sp>
          <p:nvSpPr>
            <p:cNvPr id="8" name="CuadroTexto 7"/>
            <p:cNvSpPr txBox="1"/>
            <p:nvPr/>
          </p:nvSpPr>
          <p:spPr>
            <a:xfrm>
              <a:off x="615142" y="1549340"/>
              <a:ext cx="9977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000" dirty="0" smtClean="0"/>
                <a:t>RTE:</a:t>
              </a:r>
              <a:endParaRPr lang="en-US" sz="2000" dirty="0"/>
            </a:p>
          </p:txBody>
        </p:sp>
        <p:graphicFrame>
          <p:nvGraphicFramePr>
            <p:cNvPr id="16" name="Objeto 15"/>
            <p:cNvGraphicFramePr>
              <a:graphicFrameLocks noChangeAspect="1"/>
            </p:cNvGraphicFramePr>
            <p:nvPr>
              <p:extLst/>
            </p:nvPr>
          </p:nvGraphicFramePr>
          <p:xfrm>
            <a:off x="2222501" y="1415098"/>
            <a:ext cx="2362199" cy="9153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891" name="Ecuación" r:id="rId8" imgW="1015920" imgH="393480" progId="Equation.3">
                    <p:embed/>
                  </p:oleObj>
                </mc:Choice>
                <mc:Fallback>
                  <p:oleObj name="Ecuación" r:id="rId8" imgW="1015920" imgH="39348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2222501" y="1415098"/>
                          <a:ext cx="2362199" cy="91535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" name="Objeto 3"/>
          <p:cNvGraphicFramePr>
            <a:graphicFrameLocks noChangeAspect="1"/>
          </p:cNvGraphicFramePr>
          <p:nvPr>
            <p:extLst/>
          </p:nvPr>
        </p:nvGraphicFramePr>
        <p:xfrm>
          <a:off x="5289550" y="3668713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92" name="Ecuación" r:id="rId10" imgW="114120" imgH="215640" progId="Equation.3">
                  <p:embed/>
                </p:oleObj>
              </mc:Choice>
              <mc:Fallback>
                <p:oleObj name="Ecuación" r:id="rId10" imgW="114120" imgH="215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89550" y="3668713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/>
          </p:nvPr>
        </p:nvGraphicFramePr>
        <p:xfrm>
          <a:off x="5289550" y="3668713"/>
          <a:ext cx="1143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93" name="Ecuación" r:id="rId12" imgW="114120" imgH="215640" progId="Equation.3">
                  <p:embed/>
                </p:oleObj>
              </mc:Choice>
              <mc:Fallback>
                <p:oleObj name="Ecuación" r:id="rId12" imgW="114120" imgH="215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89550" y="3668713"/>
                        <a:ext cx="1143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47146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236194" y="1238493"/>
            <a:ext cx="8325110" cy="54593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8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8486267" y="7078226"/>
            <a:ext cx="1062990" cy="17272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000" spc="10" dirty="0">
                <a:latin typeface="Arial"/>
                <a:cs typeface="Arial"/>
              </a:rPr>
              <a:t>Basilio </a:t>
            </a:r>
            <a:r>
              <a:rPr sz="1000" spc="15" dirty="0">
                <a:latin typeface="Arial"/>
                <a:cs typeface="Arial"/>
              </a:rPr>
              <a:t>Ruiz</a:t>
            </a:r>
            <a:r>
              <a:rPr sz="1000" spc="-45" dirty="0">
                <a:latin typeface="Arial"/>
                <a:cs typeface="Arial"/>
              </a:rPr>
              <a:t> </a:t>
            </a:r>
            <a:r>
              <a:rPr sz="1000" spc="20" dirty="0">
                <a:latin typeface="Arial"/>
                <a:cs typeface="Arial"/>
              </a:rPr>
              <a:t>Cobo</a:t>
            </a:r>
            <a:endParaRPr sz="1000">
              <a:latin typeface="Arial"/>
              <a:cs typeface="Arial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100" y="1035050"/>
            <a:ext cx="4200525" cy="9525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2092325"/>
            <a:ext cx="8001000" cy="5495925"/>
          </a:xfrm>
          <a:prstGeom prst="rect">
            <a:avLst/>
          </a:prstGeom>
        </p:spPr>
      </p:pic>
      <p:sp>
        <p:nvSpPr>
          <p:cNvPr id="7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8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82212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74236" y="6982573"/>
            <a:ext cx="8087359" cy="0"/>
          </a:xfrm>
          <a:custGeom>
            <a:avLst/>
            <a:gdLst/>
            <a:ahLst/>
            <a:cxnLst/>
            <a:rect l="l" t="t" r="r" b="b"/>
            <a:pathLst>
              <a:path w="8087359">
                <a:moveTo>
                  <a:pt x="0" y="0"/>
                </a:moveTo>
                <a:lnTo>
                  <a:pt x="8087153" y="0"/>
                </a:lnTo>
              </a:path>
            </a:pathLst>
          </a:custGeom>
          <a:ln w="131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181786" y="1314679"/>
            <a:ext cx="8404225" cy="10369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250" spc="15" dirty="0">
                <a:latin typeface="Arial"/>
                <a:cs typeface="Arial"/>
              </a:rPr>
              <a:t>The </a:t>
            </a:r>
            <a:r>
              <a:rPr sz="2250" spc="10" dirty="0">
                <a:latin typeface="Arial"/>
                <a:cs typeface="Arial"/>
              </a:rPr>
              <a:t>results change </a:t>
            </a:r>
            <a:r>
              <a:rPr sz="2250" spc="5" dirty="0">
                <a:latin typeface="Arial"/>
                <a:cs typeface="Arial"/>
              </a:rPr>
              <a:t>if </a:t>
            </a:r>
            <a:r>
              <a:rPr sz="2250" spc="10" dirty="0">
                <a:latin typeface="Arial"/>
                <a:cs typeface="Arial"/>
              </a:rPr>
              <a:t>the physical model </a:t>
            </a:r>
            <a:r>
              <a:rPr sz="2250" spc="5" dirty="0">
                <a:latin typeface="Arial"/>
                <a:cs typeface="Arial"/>
              </a:rPr>
              <a:t>is</a:t>
            </a:r>
            <a:r>
              <a:rPr sz="2250" dirty="0">
                <a:latin typeface="Arial"/>
                <a:cs typeface="Arial"/>
              </a:rPr>
              <a:t> </a:t>
            </a:r>
            <a:r>
              <a:rPr sz="2250" spc="10" dirty="0">
                <a:latin typeface="Arial"/>
                <a:cs typeface="Arial"/>
              </a:rPr>
              <a:t>changed</a:t>
            </a:r>
            <a:endParaRPr sz="225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25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Too simplistic models; often they cannot describe the real</a:t>
            </a:r>
            <a:r>
              <a:rPr sz="1850" spc="-70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atmosphere</a:t>
            </a:r>
            <a:endParaRPr sz="185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70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BUT: we get information about the magnetic structure of the</a:t>
            </a:r>
            <a:r>
              <a:rPr sz="1850" spc="-70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atmosphere!</a:t>
            </a:r>
            <a:endParaRPr sz="185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548401" y="3331156"/>
            <a:ext cx="2745557" cy="24600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171426" y="3537943"/>
            <a:ext cx="1698625" cy="259079"/>
          </a:xfrm>
          <a:custGeom>
            <a:avLst/>
            <a:gdLst/>
            <a:ahLst/>
            <a:cxnLst/>
            <a:rect l="l" t="t" r="r" b="b"/>
            <a:pathLst>
              <a:path w="1698625" h="259079">
                <a:moveTo>
                  <a:pt x="0" y="129242"/>
                </a:moveTo>
                <a:lnTo>
                  <a:pt x="3469" y="117479"/>
                </a:lnTo>
                <a:lnTo>
                  <a:pt x="13678" y="106011"/>
                </a:lnTo>
                <a:lnTo>
                  <a:pt x="53116" y="84145"/>
                </a:lnTo>
                <a:lnTo>
                  <a:pt x="115915" y="64011"/>
                </a:lnTo>
                <a:lnTo>
                  <a:pt x="155325" y="54707"/>
                </a:lnTo>
                <a:lnTo>
                  <a:pt x="199677" y="45973"/>
                </a:lnTo>
                <a:lnTo>
                  <a:pt x="248670" y="37854"/>
                </a:lnTo>
                <a:lnTo>
                  <a:pt x="302004" y="30396"/>
                </a:lnTo>
                <a:lnTo>
                  <a:pt x="359381" y="23644"/>
                </a:lnTo>
                <a:lnTo>
                  <a:pt x="420500" y="17645"/>
                </a:lnTo>
                <a:lnTo>
                  <a:pt x="485061" y="12443"/>
                </a:lnTo>
                <a:lnTo>
                  <a:pt x="552765" y="8085"/>
                </a:lnTo>
                <a:lnTo>
                  <a:pt x="623312" y="4616"/>
                </a:lnTo>
                <a:lnTo>
                  <a:pt x="696402" y="2082"/>
                </a:lnTo>
                <a:lnTo>
                  <a:pt x="771735" y="528"/>
                </a:lnTo>
                <a:lnTo>
                  <a:pt x="849013" y="0"/>
                </a:lnTo>
                <a:lnTo>
                  <a:pt x="926291" y="528"/>
                </a:lnTo>
                <a:lnTo>
                  <a:pt x="1001624" y="2082"/>
                </a:lnTo>
                <a:lnTo>
                  <a:pt x="1074715" y="4616"/>
                </a:lnTo>
                <a:lnTo>
                  <a:pt x="1145261" y="8085"/>
                </a:lnTo>
                <a:lnTo>
                  <a:pt x="1212965" y="12443"/>
                </a:lnTo>
                <a:lnTo>
                  <a:pt x="1277527" y="17645"/>
                </a:lnTo>
                <a:lnTo>
                  <a:pt x="1338645" y="23644"/>
                </a:lnTo>
                <a:lnTo>
                  <a:pt x="1396022" y="30396"/>
                </a:lnTo>
                <a:lnTo>
                  <a:pt x="1449356" y="37854"/>
                </a:lnTo>
                <a:lnTo>
                  <a:pt x="1498349" y="45973"/>
                </a:lnTo>
                <a:lnTo>
                  <a:pt x="1542701" y="54707"/>
                </a:lnTo>
                <a:lnTo>
                  <a:pt x="1582111" y="64011"/>
                </a:lnTo>
                <a:lnTo>
                  <a:pt x="1644910" y="84145"/>
                </a:lnTo>
                <a:lnTo>
                  <a:pt x="1684348" y="106011"/>
                </a:lnTo>
                <a:lnTo>
                  <a:pt x="1698027" y="129242"/>
                </a:lnTo>
                <a:lnTo>
                  <a:pt x="1694557" y="141006"/>
                </a:lnTo>
                <a:lnTo>
                  <a:pt x="1684348" y="152474"/>
                </a:lnTo>
                <a:lnTo>
                  <a:pt x="1644910" y="174339"/>
                </a:lnTo>
                <a:lnTo>
                  <a:pt x="1582111" y="194474"/>
                </a:lnTo>
                <a:lnTo>
                  <a:pt x="1542701" y="203778"/>
                </a:lnTo>
                <a:lnTo>
                  <a:pt x="1498349" y="212512"/>
                </a:lnTo>
                <a:lnTo>
                  <a:pt x="1449356" y="220631"/>
                </a:lnTo>
                <a:lnTo>
                  <a:pt x="1396022" y="228089"/>
                </a:lnTo>
                <a:lnTo>
                  <a:pt x="1338645" y="234840"/>
                </a:lnTo>
                <a:lnTo>
                  <a:pt x="1277527" y="240840"/>
                </a:lnTo>
                <a:lnTo>
                  <a:pt x="1212965" y="246041"/>
                </a:lnTo>
                <a:lnTo>
                  <a:pt x="1145261" y="250399"/>
                </a:lnTo>
                <a:lnTo>
                  <a:pt x="1074715" y="253868"/>
                </a:lnTo>
                <a:lnTo>
                  <a:pt x="1001624" y="256403"/>
                </a:lnTo>
                <a:lnTo>
                  <a:pt x="926291" y="257957"/>
                </a:lnTo>
                <a:lnTo>
                  <a:pt x="849013" y="258485"/>
                </a:lnTo>
                <a:lnTo>
                  <a:pt x="771735" y="257957"/>
                </a:lnTo>
                <a:lnTo>
                  <a:pt x="696402" y="256403"/>
                </a:lnTo>
                <a:lnTo>
                  <a:pt x="623312" y="253868"/>
                </a:lnTo>
                <a:lnTo>
                  <a:pt x="552765" y="250399"/>
                </a:lnTo>
                <a:lnTo>
                  <a:pt x="485061" y="246041"/>
                </a:lnTo>
                <a:lnTo>
                  <a:pt x="420500" y="240840"/>
                </a:lnTo>
                <a:lnTo>
                  <a:pt x="359381" y="234840"/>
                </a:lnTo>
                <a:lnTo>
                  <a:pt x="302004" y="228089"/>
                </a:lnTo>
                <a:lnTo>
                  <a:pt x="248670" y="220631"/>
                </a:lnTo>
                <a:lnTo>
                  <a:pt x="199677" y="212512"/>
                </a:lnTo>
                <a:lnTo>
                  <a:pt x="155325" y="203778"/>
                </a:lnTo>
                <a:lnTo>
                  <a:pt x="115915" y="194474"/>
                </a:lnTo>
                <a:lnTo>
                  <a:pt x="53116" y="174339"/>
                </a:lnTo>
                <a:lnTo>
                  <a:pt x="13678" y="152474"/>
                </a:lnTo>
                <a:lnTo>
                  <a:pt x="0" y="129242"/>
                </a:lnTo>
                <a:close/>
              </a:path>
            </a:pathLst>
          </a:custGeom>
          <a:ln w="131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660129" y="3375525"/>
            <a:ext cx="2719705" cy="2297430"/>
          </a:xfrm>
          <a:custGeom>
            <a:avLst/>
            <a:gdLst/>
            <a:ahLst/>
            <a:cxnLst/>
            <a:rect l="l" t="t" r="r" b="b"/>
            <a:pathLst>
              <a:path w="2719704" h="2297429">
                <a:moveTo>
                  <a:pt x="0" y="603486"/>
                </a:moveTo>
                <a:lnTo>
                  <a:pt x="603398" y="0"/>
                </a:lnTo>
                <a:lnTo>
                  <a:pt x="2719268" y="0"/>
                </a:lnTo>
                <a:lnTo>
                  <a:pt x="2719268" y="1693850"/>
                </a:lnTo>
                <a:lnTo>
                  <a:pt x="2115870" y="2297337"/>
                </a:lnTo>
                <a:lnTo>
                  <a:pt x="0" y="2297337"/>
                </a:lnTo>
                <a:lnTo>
                  <a:pt x="0" y="603486"/>
                </a:lnTo>
                <a:close/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660129" y="3375525"/>
            <a:ext cx="2719705" cy="603885"/>
          </a:xfrm>
          <a:custGeom>
            <a:avLst/>
            <a:gdLst/>
            <a:ahLst/>
            <a:cxnLst/>
            <a:rect l="l" t="t" r="r" b="b"/>
            <a:pathLst>
              <a:path w="2719704" h="603885">
                <a:moveTo>
                  <a:pt x="0" y="603486"/>
                </a:moveTo>
                <a:lnTo>
                  <a:pt x="2115870" y="603486"/>
                </a:lnTo>
                <a:lnTo>
                  <a:pt x="2719268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75999" y="3979012"/>
            <a:ext cx="0" cy="1694180"/>
          </a:xfrm>
          <a:custGeom>
            <a:avLst/>
            <a:gdLst/>
            <a:ahLst/>
            <a:cxnLst/>
            <a:rect l="l" t="t" r="r" b="b"/>
            <a:pathLst>
              <a:path h="1694179">
                <a:moveTo>
                  <a:pt x="0" y="0"/>
                </a:moveTo>
                <a:lnTo>
                  <a:pt x="0" y="1693850"/>
                </a:lnTo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259847" y="3373881"/>
            <a:ext cx="0" cy="238760"/>
          </a:xfrm>
          <a:custGeom>
            <a:avLst/>
            <a:gdLst/>
            <a:ahLst/>
            <a:cxnLst/>
            <a:rect l="l" t="t" r="r" b="b"/>
            <a:pathLst>
              <a:path h="238760">
                <a:moveTo>
                  <a:pt x="0" y="0"/>
                </a:moveTo>
                <a:lnTo>
                  <a:pt x="0" y="238279"/>
                </a:lnTo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261490" y="3889878"/>
            <a:ext cx="0" cy="1155700"/>
          </a:xfrm>
          <a:custGeom>
            <a:avLst/>
            <a:gdLst/>
            <a:ahLst/>
            <a:cxnLst/>
            <a:rect l="l" t="t" r="r" b="b"/>
            <a:pathLst>
              <a:path h="1155700">
                <a:moveTo>
                  <a:pt x="0" y="0"/>
                </a:moveTo>
                <a:lnTo>
                  <a:pt x="0" y="1155242"/>
                </a:lnTo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416563" y="5059909"/>
            <a:ext cx="963294" cy="0"/>
          </a:xfrm>
          <a:custGeom>
            <a:avLst/>
            <a:gdLst/>
            <a:ahLst/>
            <a:cxnLst/>
            <a:rect l="l" t="t" r="r" b="b"/>
            <a:pathLst>
              <a:path w="963295">
                <a:moveTo>
                  <a:pt x="962834" y="0"/>
                </a:moveTo>
                <a:lnTo>
                  <a:pt x="0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26986" y="5059909"/>
            <a:ext cx="396240" cy="0"/>
          </a:xfrm>
          <a:custGeom>
            <a:avLst/>
            <a:gdLst/>
            <a:ahLst/>
            <a:cxnLst/>
            <a:rect l="l" t="t" r="r" b="b"/>
            <a:pathLst>
              <a:path w="396239">
                <a:moveTo>
                  <a:pt x="395978" y="0"/>
                </a:moveTo>
                <a:lnTo>
                  <a:pt x="0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660129" y="5045120"/>
            <a:ext cx="608330" cy="628015"/>
          </a:xfrm>
          <a:custGeom>
            <a:avLst/>
            <a:gdLst/>
            <a:ahLst/>
            <a:cxnLst/>
            <a:rect l="l" t="t" r="r" b="b"/>
            <a:pathLst>
              <a:path w="608330" h="628014">
                <a:moveTo>
                  <a:pt x="0" y="627741"/>
                </a:moveTo>
                <a:lnTo>
                  <a:pt x="607933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004154" y="5428009"/>
            <a:ext cx="0" cy="182880"/>
          </a:xfrm>
          <a:custGeom>
            <a:avLst/>
            <a:gdLst/>
            <a:ahLst/>
            <a:cxnLst/>
            <a:rect l="l" t="t" r="r" b="b"/>
            <a:pathLst>
              <a:path h="182879">
                <a:moveTo>
                  <a:pt x="0" y="0"/>
                </a:moveTo>
                <a:lnTo>
                  <a:pt x="0" y="182407"/>
                </a:lnTo>
              </a:path>
            </a:pathLst>
          </a:custGeom>
          <a:ln w="9858">
            <a:solidFill>
              <a:srgbClr val="418F57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369917" y="4164015"/>
            <a:ext cx="1777364" cy="0"/>
          </a:xfrm>
          <a:custGeom>
            <a:avLst/>
            <a:gdLst/>
            <a:ahLst/>
            <a:cxnLst/>
            <a:rect l="l" t="t" r="r" b="b"/>
            <a:pathLst>
              <a:path w="1777365">
                <a:moveTo>
                  <a:pt x="0" y="0"/>
                </a:moveTo>
                <a:lnTo>
                  <a:pt x="1777072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5623814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5877704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131601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385498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639196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893093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539534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2077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44600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547143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49686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52229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54772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57295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59838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64924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67467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69989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72533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75075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77618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80141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82684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85227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0313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92836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95379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597922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00465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603008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605531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608074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610617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615703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618225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620769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623312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625855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628378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630920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33464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36007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641073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43615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646158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648702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651244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653767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656310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658853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661396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666462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69005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671548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674091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676614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679156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681700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684243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686785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691851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694395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696938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699480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702004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704546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707089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709633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712155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5369917" y="2913057"/>
            <a:ext cx="1777364" cy="0"/>
          </a:xfrm>
          <a:custGeom>
            <a:avLst/>
            <a:gdLst/>
            <a:ahLst/>
            <a:cxnLst/>
            <a:rect l="l" t="t" r="r" b="b"/>
            <a:pathLst>
              <a:path w="1777365">
                <a:moveTo>
                  <a:pt x="0" y="0"/>
                </a:moveTo>
                <a:lnTo>
                  <a:pt x="1777072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5623814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5877704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6131601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6385498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6639196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6893093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539534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542077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544600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547143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549686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552229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554772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557295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559838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564924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567467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569989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572533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575075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577618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580141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582684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585227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590313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592836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595379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597922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600465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603008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605531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608074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610617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615703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618225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620769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623312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625855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628378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630920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633464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636007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/>
          <p:nvPr/>
        </p:nvSpPr>
        <p:spPr>
          <a:xfrm>
            <a:off x="641073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2" name="object 132"/>
          <p:cNvSpPr/>
          <p:nvPr/>
        </p:nvSpPr>
        <p:spPr>
          <a:xfrm>
            <a:off x="643615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3" name="object 133"/>
          <p:cNvSpPr/>
          <p:nvPr/>
        </p:nvSpPr>
        <p:spPr>
          <a:xfrm>
            <a:off x="646158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4" name="object 134"/>
          <p:cNvSpPr/>
          <p:nvPr/>
        </p:nvSpPr>
        <p:spPr>
          <a:xfrm>
            <a:off x="648702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5" name="object 135"/>
          <p:cNvSpPr/>
          <p:nvPr/>
        </p:nvSpPr>
        <p:spPr>
          <a:xfrm>
            <a:off x="651244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6" name="object 136"/>
          <p:cNvSpPr/>
          <p:nvPr/>
        </p:nvSpPr>
        <p:spPr>
          <a:xfrm>
            <a:off x="653767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7" name="object 137"/>
          <p:cNvSpPr/>
          <p:nvPr/>
        </p:nvSpPr>
        <p:spPr>
          <a:xfrm>
            <a:off x="656310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8" name="object 138"/>
          <p:cNvSpPr/>
          <p:nvPr/>
        </p:nvSpPr>
        <p:spPr>
          <a:xfrm>
            <a:off x="658853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9" name="object 139"/>
          <p:cNvSpPr/>
          <p:nvPr/>
        </p:nvSpPr>
        <p:spPr>
          <a:xfrm>
            <a:off x="661396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0" name="object 140"/>
          <p:cNvSpPr/>
          <p:nvPr/>
        </p:nvSpPr>
        <p:spPr>
          <a:xfrm>
            <a:off x="666462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1" name="object 141"/>
          <p:cNvSpPr/>
          <p:nvPr/>
        </p:nvSpPr>
        <p:spPr>
          <a:xfrm>
            <a:off x="669005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671548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674091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676614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5" name="object 145"/>
          <p:cNvSpPr/>
          <p:nvPr/>
        </p:nvSpPr>
        <p:spPr>
          <a:xfrm>
            <a:off x="679156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6" name="object 146"/>
          <p:cNvSpPr/>
          <p:nvPr/>
        </p:nvSpPr>
        <p:spPr>
          <a:xfrm>
            <a:off x="681700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7" name="object 147"/>
          <p:cNvSpPr/>
          <p:nvPr/>
        </p:nvSpPr>
        <p:spPr>
          <a:xfrm>
            <a:off x="684243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8" name="object 148"/>
          <p:cNvSpPr/>
          <p:nvPr/>
        </p:nvSpPr>
        <p:spPr>
          <a:xfrm>
            <a:off x="686785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9" name="object 149"/>
          <p:cNvSpPr/>
          <p:nvPr/>
        </p:nvSpPr>
        <p:spPr>
          <a:xfrm>
            <a:off x="691851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0" name="object 150"/>
          <p:cNvSpPr/>
          <p:nvPr/>
        </p:nvSpPr>
        <p:spPr>
          <a:xfrm>
            <a:off x="694395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1" name="object 151"/>
          <p:cNvSpPr/>
          <p:nvPr/>
        </p:nvSpPr>
        <p:spPr>
          <a:xfrm>
            <a:off x="696938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2" name="object 152"/>
          <p:cNvSpPr/>
          <p:nvPr/>
        </p:nvSpPr>
        <p:spPr>
          <a:xfrm>
            <a:off x="699480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3" name="object 153"/>
          <p:cNvSpPr/>
          <p:nvPr/>
        </p:nvSpPr>
        <p:spPr>
          <a:xfrm>
            <a:off x="702004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4" name="object 154"/>
          <p:cNvSpPr/>
          <p:nvPr/>
        </p:nvSpPr>
        <p:spPr>
          <a:xfrm>
            <a:off x="704546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5" name="object 155"/>
          <p:cNvSpPr/>
          <p:nvPr/>
        </p:nvSpPr>
        <p:spPr>
          <a:xfrm>
            <a:off x="707089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6" name="object 156"/>
          <p:cNvSpPr/>
          <p:nvPr/>
        </p:nvSpPr>
        <p:spPr>
          <a:xfrm>
            <a:off x="709633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7" name="object 157"/>
          <p:cNvSpPr/>
          <p:nvPr/>
        </p:nvSpPr>
        <p:spPr>
          <a:xfrm>
            <a:off x="712155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8" name="object 158"/>
          <p:cNvSpPr/>
          <p:nvPr/>
        </p:nvSpPr>
        <p:spPr>
          <a:xfrm>
            <a:off x="5369917" y="2913057"/>
            <a:ext cx="0" cy="1250950"/>
          </a:xfrm>
          <a:custGeom>
            <a:avLst/>
            <a:gdLst/>
            <a:ahLst/>
            <a:cxnLst/>
            <a:rect l="l" t="t" r="r" b="b"/>
            <a:pathLst>
              <a:path h="1250950">
                <a:moveTo>
                  <a:pt x="0" y="0"/>
                </a:moveTo>
                <a:lnTo>
                  <a:pt x="0" y="1250958"/>
                </a:lnTo>
              </a:path>
            </a:pathLst>
          </a:custGeom>
          <a:ln w="1614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9" name="object 159"/>
          <p:cNvSpPr/>
          <p:nvPr/>
        </p:nvSpPr>
        <p:spPr>
          <a:xfrm>
            <a:off x="5369917" y="4164015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0" name="object 160"/>
          <p:cNvSpPr/>
          <p:nvPr/>
        </p:nvSpPr>
        <p:spPr>
          <a:xfrm>
            <a:off x="5369917" y="3913781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1" name="object 161"/>
          <p:cNvSpPr/>
          <p:nvPr/>
        </p:nvSpPr>
        <p:spPr>
          <a:xfrm>
            <a:off x="5369917" y="3663554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2" name="object 162"/>
          <p:cNvSpPr/>
          <p:nvPr/>
        </p:nvSpPr>
        <p:spPr>
          <a:xfrm>
            <a:off x="5369917" y="3413519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3" name="object 163"/>
          <p:cNvSpPr/>
          <p:nvPr/>
        </p:nvSpPr>
        <p:spPr>
          <a:xfrm>
            <a:off x="5369917" y="3163291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4" name="object 164"/>
          <p:cNvSpPr/>
          <p:nvPr/>
        </p:nvSpPr>
        <p:spPr>
          <a:xfrm>
            <a:off x="5369917" y="2913057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5" name="object 165"/>
          <p:cNvSpPr txBox="1"/>
          <p:nvPr/>
        </p:nvSpPr>
        <p:spPr>
          <a:xfrm>
            <a:off x="5103080" y="2850257"/>
            <a:ext cx="239395" cy="13620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dirty="0">
                <a:latin typeface="Arial"/>
                <a:cs typeface="Arial"/>
              </a:rPr>
              <a:t>2.5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sz="1200" dirty="0">
                <a:latin typeface="Arial"/>
                <a:cs typeface="Arial"/>
              </a:rPr>
              <a:t>2.0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200" dirty="0">
                <a:latin typeface="Arial"/>
                <a:cs typeface="Arial"/>
              </a:rPr>
              <a:t>1.5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200" dirty="0">
                <a:latin typeface="Arial"/>
                <a:cs typeface="Arial"/>
              </a:rPr>
              <a:t>1.0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200" dirty="0">
                <a:latin typeface="Arial"/>
                <a:cs typeface="Arial"/>
              </a:rPr>
              <a:t>0.5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200" dirty="0">
                <a:latin typeface="Arial"/>
                <a:cs typeface="Arial"/>
              </a:rPr>
              <a:t>0.0</a:t>
            </a:r>
            <a:endParaRPr sz="1200">
              <a:latin typeface="Arial"/>
              <a:cs typeface="Arial"/>
            </a:endParaRPr>
          </a:p>
        </p:txBody>
      </p:sp>
      <p:sp>
        <p:nvSpPr>
          <p:cNvPr id="166" name="object 166"/>
          <p:cNvSpPr/>
          <p:nvPr/>
        </p:nvSpPr>
        <p:spPr>
          <a:xfrm>
            <a:off x="5369917" y="411396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7" name="object 167"/>
          <p:cNvSpPr/>
          <p:nvPr/>
        </p:nvSpPr>
        <p:spPr>
          <a:xfrm>
            <a:off x="5369917" y="4063922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8" name="object 168"/>
          <p:cNvSpPr/>
          <p:nvPr/>
        </p:nvSpPr>
        <p:spPr>
          <a:xfrm>
            <a:off x="5369917" y="401387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9" name="object 169"/>
          <p:cNvSpPr/>
          <p:nvPr/>
        </p:nvSpPr>
        <p:spPr>
          <a:xfrm>
            <a:off x="5369917" y="396382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0" name="object 170"/>
          <p:cNvSpPr/>
          <p:nvPr/>
        </p:nvSpPr>
        <p:spPr>
          <a:xfrm>
            <a:off x="5369917" y="3863734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1" name="object 171"/>
          <p:cNvSpPr/>
          <p:nvPr/>
        </p:nvSpPr>
        <p:spPr>
          <a:xfrm>
            <a:off x="5369917" y="381368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2" name="object 172"/>
          <p:cNvSpPr/>
          <p:nvPr/>
        </p:nvSpPr>
        <p:spPr>
          <a:xfrm>
            <a:off x="5369917" y="376364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3" name="object 173"/>
          <p:cNvSpPr/>
          <p:nvPr/>
        </p:nvSpPr>
        <p:spPr>
          <a:xfrm>
            <a:off x="5369917" y="3713601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4" name="object 174"/>
          <p:cNvSpPr/>
          <p:nvPr/>
        </p:nvSpPr>
        <p:spPr>
          <a:xfrm>
            <a:off x="5369917" y="361350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5" name="object 175"/>
          <p:cNvSpPr/>
          <p:nvPr/>
        </p:nvSpPr>
        <p:spPr>
          <a:xfrm>
            <a:off x="5369917" y="3563460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6" name="object 176"/>
          <p:cNvSpPr/>
          <p:nvPr/>
        </p:nvSpPr>
        <p:spPr>
          <a:xfrm>
            <a:off x="5369917" y="3513413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7" name="object 177"/>
          <p:cNvSpPr/>
          <p:nvPr/>
        </p:nvSpPr>
        <p:spPr>
          <a:xfrm>
            <a:off x="5369917" y="3463366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8" name="object 178"/>
          <p:cNvSpPr/>
          <p:nvPr/>
        </p:nvSpPr>
        <p:spPr>
          <a:xfrm>
            <a:off x="5369917" y="3363472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9" name="object 179"/>
          <p:cNvSpPr/>
          <p:nvPr/>
        </p:nvSpPr>
        <p:spPr>
          <a:xfrm>
            <a:off x="5369917" y="331342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0" name="object 180"/>
          <p:cNvSpPr/>
          <p:nvPr/>
        </p:nvSpPr>
        <p:spPr>
          <a:xfrm>
            <a:off x="5369917" y="326338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1" name="object 181"/>
          <p:cNvSpPr/>
          <p:nvPr/>
        </p:nvSpPr>
        <p:spPr>
          <a:xfrm>
            <a:off x="5369917" y="321333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2" name="object 182"/>
          <p:cNvSpPr/>
          <p:nvPr/>
        </p:nvSpPr>
        <p:spPr>
          <a:xfrm>
            <a:off x="5369917" y="311324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3" name="object 183"/>
          <p:cNvSpPr/>
          <p:nvPr/>
        </p:nvSpPr>
        <p:spPr>
          <a:xfrm>
            <a:off x="5369917" y="306319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4" name="object 184"/>
          <p:cNvSpPr/>
          <p:nvPr/>
        </p:nvSpPr>
        <p:spPr>
          <a:xfrm>
            <a:off x="5369917" y="3013151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5" name="object 185"/>
          <p:cNvSpPr/>
          <p:nvPr/>
        </p:nvSpPr>
        <p:spPr>
          <a:xfrm>
            <a:off x="5369917" y="2963104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6" name="object 186"/>
          <p:cNvSpPr txBox="1"/>
          <p:nvPr/>
        </p:nvSpPr>
        <p:spPr>
          <a:xfrm>
            <a:off x="4863801" y="3312045"/>
            <a:ext cx="179705" cy="45275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270"/>
              </a:lnSpc>
            </a:pPr>
            <a:r>
              <a:rPr sz="1200" dirty="0">
                <a:latin typeface="Arial"/>
                <a:cs typeface="Arial"/>
              </a:rPr>
              <a:t>B [kG]</a:t>
            </a:r>
          </a:p>
        </p:txBody>
      </p:sp>
      <p:sp>
        <p:nvSpPr>
          <p:cNvPr id="187" name="object 187"/>
          <p:cNvSpPr/>
          <p:nvPr/>
        </p:nvSpPr>
        <p:spPr>
          <a:xfrm>
            <a:off x="7146990" y="2913057"/>
            <a:ext cx="0" cy="1250950"/>
          </a:xfrm>
          <a:custGeom>
            <a:avLst/>
            <a:gdLst/>
            <a:ahLst/>
            <a:cxnLst/>
            <a:rect l="l" t="t" r="r" b="b"/>
            <a:pathLst>
              <a:path h="1250950">
                <a:moveTo>
                  <a:pt x="0" y="0"/>
                </a:moveTo>
                <a:lnTo>
                  <a:pt x="0" y="1250958"/>
                </a:lnTo>
              </a:path>
            </a:pathLst>
          </a:custGeom>
          <a:ln w="1614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8" name="object 188"/>
          <p:cNvSpPr/>
          <p:nvPr/>
        </p:nvSpPr>
        <p:spPr>
          <a:xfrm>
            <a:off x="7111469" y="4164015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1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9" name="object 189"/>
          <p:cNvSpPr/>
          <p:nvPr/>
        </p:nvSpPr>
        <p:spPr>
          <a:xfrm>
            <a:off x="7111469" y="3913781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1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0" name="object 190"/>
          <p:cNvSpPr/>
          <p:nvPr/>
        </p:nvSpPr>
        <p:spPr>
          <a:xfrm>
            <a:off x="7111469" y="3663554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1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1" name="object 191"/>
          <p:cNvSpPr/>
          <p:nvPr/>
        </p:nvSpPr>
        <p:spPr>
          <a:xfrm>
            <a:off x="7111469" y="3413519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1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2" name="object 192"/>
          <p:cNvSpPr/>
          <p:nvPr/>
        </p:nvSpPr>
        <p:spPr>
          <a:xfrm>
            <a:off x="7111469" y="3163291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1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3" name="object 193"/>
          <p:cNvSpPr/>
          <p:nvPr/>
        </p:nvSpPr>
        <p:spPr>
          <a:xfrm>
            <a:off x="7111469" y="2913057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1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4" name="object 194"/>
          <p:cNvSpPr/>
          <p:nvPr/>
        </p:nvSpPr>
        <p:spPr>
          <a:xfrm>
            <a:off x="7129226" y="411396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5" name="object 195"/>
          <p:cNvSpPr/>
          <p:nvPr/>
        </p:nvSpPr>
        <p:spPr>
          <a:xfrm>
            <a:off x="7129226" y="4063922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6" name="object 196"/>
          <p:cNvSpPr/>
          <p:nvPr/>
        </p:nvSpPr>
        <p:spPr>
          <a:xfrm>
            <a:off x="7129226" y="401387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7" name="object 197"/>
          <p:cNvSpPr/>
          <p:nvPr/>
        </p:nvSpPr>
        <p:spPr>
          <a:xfrm>
            <a:off x="7129226" y="396382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8" name="object 198"/>
          <p:cNvSpPr/>
          <p:nvPr/>
        </p:nvSpPr>
        <p:spPr>
          <a:xfrm>
            <a:off x="7129226" y="3863734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9" name="object 199"/>
          <p:cNvSpPr/>
          <p:nvPr/>
        </p:nvSpPr>
        <p:spPr>
          <a:xfrm>
            <a:off x="7129226" y="381368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0" name="object 200"/>
          <p:cNvSpPr/>
          <p:nvPr/>
        </p:nvSpPr>
        <p:spPr>
          <a:xfrm>
            <a:off x="7129226" y="376364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1" name="object 201"/>
          <p:cNvSpPr/>
          <p:nvPr/>
        </p:nvSpPr>
        <p:spPr>
          <a:xfrm>
            <a:off x="7129226" y="3713601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2" name="object 202"/>
          <p:cNvSpPr/>
          <p:nvPr/>
        </p:nvSpPr>
        <p:spPr>
          <a:xfrm>
            <a:off x="7129226" y="361350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3" name="object 203"/>
          <p:cNvSpPr/>
          <p:nvPr/>
        </p:nvSpPr>
        <p:spPr>
          <a:xfrm>
            <a:off x="7129226" y="3563460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4" name="object 204"/>
          <p:cNvSpPr/>
          <p:nvPr/>
        </p:nvSpPr>
        <p:spPr>
          <a:xfrm>
            <a:off x="7129226" y="3513413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5" name="object 205"/>
          <p:cNvSpPr/>
          <p:nvPr/>
        </p:nvSpPr>
        <p:spPr>
          <a:xfrm>
            <a:off x="7129226" y="3463366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6" name="object 206"/>
          <p:cNvSpPr/>
          <p:nvPr/>
        </p:nvSpPr>
        <p:spPr>
          <a:xfrm>
            <a:off x="7129226" y="3363472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7" name="object 207"/>
          <p:cNvSpPr/>
          <p:nvPr/>
        </p:nvSpPr>
        <p:spPr>
          <a:xfrm>
            <a:off x="7129226" y="331342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8" name="object 208"/>
          <p:cNvSpPr/>
          <p:nvPr/>
        </p:nvSpPr>
        <p:spPr>
          <a:xfrm>
            <a:off x="7129226" y="326338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9" name="object 209"/>
          <p:cNvSpPr/>
          <p:nvPr/>
        </p:nvSpPr>
        <p:spPr>
          <a:xfrm>
            <a:off x="7129226" y="321333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0" name="object 210"/>
          <p:cNvSpPr/>
          <p:nvPr/>
        </p:nvSpPr>
        <p:spPr>
          <a:xfrm>
            <a:off x="7129226" y="311324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1" name="object 211"/>
          <p:cNvSpPr/>
          <p:nvPr/>
        </p:nvSpPr>
        <p:spPr>
          <a:xfrm>
            <a:off x="7129226" y="306319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2" name="object 212"/>
          <p:cNvSpPr/>
          <p:nvPr/>
        </p:nvSpPr>
        <p:spPr>
          <a:xfrm>
            <a:off x="7129226" y="3013151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3" name="object 213"/>
          <p:cNvSpPr/>
          <p:nvPr/>
        </p:nvSpPr>
        <p:spPr>
          <a:xfrm>
            <a:off x="7129226" y="2963104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4" name="object 214"/>
          <p:cNvSpPr/>
          <p:nvPr/>
        </p:nvSpPr>
        <p:spPr>
          <a:xfrm>
            <a:off x="5618766" y="3144319"/>
            <a:ext cx="1393825" cy="887094"/>
          </a:xfrm>
          <a:custGeom>
            <a:avLst/>
            <a:gdLst/>
            <a:ahLst/>
            <a:cxnLst/>
            <a:rect l="l" t="t" r="r" b="b"/>
            <a:pathLst>
              <a:path w="1393825" h="887095">
                <a:moveTo>
                  <a:pt x="1393806" y="0"/>
                </a:moveTo>
                <a:lnTo>
                  <a:pt x="1335273" y="15334"/>
                </a:lnTo>
                <a:lnTo>
                  <a:pt x="1261610" y="37538"/>
                </a:lnTo>
                <a:lnTo>
                  <a:pt x="1175431" y="65381"/>
                </a:lnTo>
                <a:lnTo>
                  <a:pt x="1089051" y="99894"/>
                </a:lnTo>
                <a:lnTo>
                  <a:pt x="1028096" y="139447"/>
                </a:lnTo>
                <a:lnTo>
                  <a:pt x="979860" y="183635"/>
                </a:lnTo>
                <a:lnTo>
                  <a:pt x="939289" y="230051"/>
                </a:lnTo>
                <a:lnTo>
                  <a:pt x="898728" y="278689"/>
                </a:lnTo>
                <a:lnTo>
                  <a:pt x="860579" y="327120"/>
                </a:lnTo>
                <a:lnTo>
                  <a:pt x="822438" y="375750"/>
                </a:lnTo>
                <a:lnTo>
                  <a:pt x="784496" y="424181"/>
                </a:lnTo>
                <a:lnTo>
                  <a:pt x="746347" y="470191"/>
                </a:lnTo>
                <a:lnTo>
                  <a:pt x="710826" y="514792"/>
                </a:lnTo>
                <a:lnTo>
                  <a:pt x="675304" y="556766"/>
                </a:lnTo>
                <a:lnTo>
                  <a:pt x="639783" y="595308"/>
                </a:lnTo>
                <a:lnTo>
                  <a:pt x="606682" y="630426"/>
                </a:lnTo>
                <a:lnTo>
                  <a:pt x="571161" y="661907"/>
                </a:lnTo>
                <a:lnTo>
                  <a:pt x="535640" y="690355"/>
                </a:lnTo>
                <a:lnTo>
                  <a:pt x="502546" y="715983"/>
                </a:lnTo>
                <a:lnTo>
                  <a:pt x="467025" y="738992"/>
                </a:lnTo>
                <a:lnTo>
                  <a:pt x="431503" y="759374"/>
                </a:lnTo>
                <a:lnTo>
                  <a:pt x="395982" y="777940"/>
                </a:lnTo>
                <a:lnTo>
                  <a:pt x="357833" y="794891"/>
                </a:lnTo>
                <a:lnTo>
                  <a:pt x="317271" y="810026"/>
                </a:lnTo>
                <a:lnTo>
                  <a:pt x="271654" y="823950"/>
                </a:lnTo>
                <a:lnTo>
                  <a:pt x="220796" y="836060"/>
                </a:lnTo>
                <a:lnTo>
                  <a:pt x="164890" y="846952"/>
                </a:lnTo>
                <a:lnTo>
                  <a:pt x="111605" y="856442"/>
                </a:lnTo>
                <a:lnTo>
                  <a:pt x="68415" y="865519"/>
                </a:lnTo>
                <a:lnTo>
                  <a:pt x="35521" y="873591"/>
                </a:lnTo>
                <a:lnTo>
                  <a:pt x="12716" y="880454"/>
                </a:lnTo>
                <a:lnTo>
                  <a:pt x="0" y="886505"/>
                </a:lnTo>
              </a:path>
            </a:pathLst>
          </a:custGeom>
          <a:ln w="161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5" name="object 215"/>
          <p:cNvSpPr/>
          <p:nvPr/>
        </p:nvSpPr>
        <p:spPr>
          <a:xfrm>
            <a:off x="5344580" y="6121090"/>
            <a:ext cx="1801495" cy="0"/>
          </a:xfrm>
          <a:custGeom>
            <a:avLst/>
            <a:gdLst/>
            <a:ahLst/>
            <a:cxnLst/>
            <a:rect l="l" t="t" r="r" b="b"/>
            <a:pathLst>
              <a:path w="1801495">
                <a:moveTo>
                  <a:pt x="0" y="0"/>
                </a:moveTo>
                <a:lnTo>
                  <a:pt x="180089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7" name="object 217"/>
          <p:cNvSpPr/>
          <p:nvPr/>
        </p:nvSpPr>
        <p:spPr>
          <a:xfrm>
            <a:off x="5794747" y="6095740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9" name="object 219"/>
          <p:cNvSpPr/>
          <p:nvPr/>
        </p:nvSpPr>
        <p:spPr>
          <a:xfrm>
            <a:off x="6245123" y="6095740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0" name="object 220"/>
          <p:cNvSpPr/>
          <p:nvPr/>
        </p:nvSpPr>
        <p:spPr>
          <a:xfrm>
            <a:off x="6695297" y="6095740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2" name="object 222"/>
          <p:cNvSpPr/>
          <p:nvPr/>
        </p:nvSpPr>
        <p:spPr>
          <a:xfrm>
            <a:off x="5457068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3" name="object 223"/>
          <p:cNvSpPr/>
          <p:nvPr/>
        </p:nvSpPr>
        <p:spPr>
          <a:xfrm>
            <a:off x="5569765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4" name="object 224"/>
          <p:cNvSpPr/>
          <p:nvPr/>
        </p:nvSpPr>
        <p:spPr>
          <a:xfrm>
            <a:off x="5682259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5" name="object 225"/>
          <p:cNvSpPr/>
          <p:nvPr/>
        </p:nvSpPr>
        <p:spPr>
          <a:xfrm>
            <a:off x="5907444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6" name="object 226"/>
          <p:cNvSpPr/>
          <p:nvPr/>
        </p:nvSpPr>
        <p:spPr>
          <a:xfrm>
            <a:off x="6019938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7" name="object 227"/>
          <p:cNvSpPr/>
          <p:nvPr/>
        </p:nvSpPr>
        <p:spPr>
          <a:xfrm>
            <a:off x="6132426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8" name="object 228"/>
          <p:cNvSpPr/>
          <p:nvPr/>
        </p:nvSpPr>
        <p:spPr>
          <a:xfrm>
            <a:off x="6357618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9" name="object 229"/>
          <p:cNvSpPr/>
          <p:nvPr/>
        </p:nvSpPr>
        <p:spPr>
          <a:xfrm>
            <a:off x="6470105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0" name="object 230"/>
          <p:cNvSpPr/>
          <p:nvPr/>
        </p:nvSpPr>
        <p:spPr>
          <a:xfrm>
            <a:off x="6582802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1" name="object 231"/>
          <p:cNvSpPr/>
          <p:nvPr/>
        </p:nvSpPr>
        <p:spPr>
          <a:xfrm>
            <a:off x="6807784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2" name="object 232"/>
          <p:cNvSpPr/>
          <p:nvPr/>
        </p:nvSpPr>
        <p:spPr>
          <a:xfrm>
            <a:off x="6920481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3" name="object 233"/>
          <p:cNvSpPr/>
          <p:nvPr/>
        </p:nvSpPr>
        <p:spPr>
          <a:xfrm>
            <a:off x="7032976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" name="Grupo 1"/>
          <p:cNvGrpSpPr/>
          <p:nvPr/>
        </p:nvGrpSpPr>
        <p:grpSpPr>
          <a:xfrm>
            <a:off x="5175948" y="6162901"/>
            <a:ext cx="2112334" cy="369749"/>
            <a:chOff x="5175948" y="6162901"/>
            <a:chExt cx="2112334" cy="369749"/>
          </a:xfrm>
        </p:grpSpPr>
        <p:sp>
          <p:nvSpPr>
            <p:cNvPr id="216" name="object 216"/>
            <p:cNvSpPr txBox="1"/>
            <p:nvPr/>
          </p:nvSpPr>
          <p:spPr>
            <a:xfrm>
              <a:off x="5175948" y="6162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-400</a:t>
              </a:r>
              <a:endParaRPr sz="1200" dirty="0">
                <a:latin typeface="Arial"/>
                <a:cs typeface="Arial"/>
              </a:endParaRPr>
            </a:p>
          </p:txBody>
        </p:sp>
        <p:sp>
          <p:nvSpPr>
            <p:cNvPr id="218" name="object 218"/>
            <p:cNvSpPr txBox="1"/>
            <p:nvPr/>
          </p:nvSpPr>
          <p:spPr>
            <a:xfrm>
              <a:off x="5626118" y="6162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-200</a:t>
              </a:r>
              <a:endParaRPr sz="1200">
                <a:latin typeface="Arial"/>
                <a:cs typeface="Arial"/>
              </a:endParaRPr>
            </a:p>
          </p:txBody>
        </p:sp>
        <p:sp>
          <p:nvSpPr>
            <p:cNvPr id="221" name="object 221"/>
            <p:cNvSpPr txBox="1"/>
            <p:nvPr/>
          </p:nvSpPr>
          <p:spPr>
            <a:xfrm>
              <a:off x="6189097" y="6162901"/>
              <a:ext cx="1099185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tabLst>
                  <a:tab pos="375920" algn="l"/>
                  <a:tab pos="826135" algn="l"/>
                </a:tabLst>
              </a:pPr>
              <a:r>
                <a:rPr sz="1200" spc="15" dirty="0">
                  <a:latin typeface="Arial"/>
                  <a:cs typeface="Arial"/>
                </a:rPr>
                <a:t>0	</a:t>
              </a:r>
              <a:r>
                <a:rPr sz="1200" spc="10" dirty="0">
                  <a:latin typeface="Arial"/>
                  <a:cs typeface="Arial"/>
                </a:rPr>
                <a:t>20</a:t>
              </a:r>
              <a:r>
                <a:rPr sz="1200" spc="15" dirty="0">
                  <a:latin typeface="Arial"/>
                  <a:cs typeface="Arial"/>
                </a:rPr>
                <a:t>0</a:t>
              </a:r>
              <a:r>
                <a:rPr sz="1200" dirty="0">
                  <a:latin typeface="Arial"/>
                  <a:cs typeface="Arial"/>
                </a:rPr>
                <a:t>	</a:t>
              </a:r>
              <a:r>
                <a:rPr sz="1200" spc="10" dirty="0">
                  <a:latin typeface="Arial"/>
                  <a:cs typeface="Arial"/>
                </a:rPr>
                <a:t>400</a:t>
              </a:r>
              <a:endParaRPr sz="1200">
                <a:latin typeface="Arial"/>
                <a:cs typeface="Arial"/>
              </a:endParaRPr>
            </a:p>
          </p:txBody>
        </p:sp>
        <p:sp>
          <p:nvSpPr>
            <p:cNvPr id="234" name="object 234"/>
            <p:cNvSpPr txBox="1"/>
            <p:nvPr/>
          </p:nvSpPr>
          <p:spPr>
            <a:xfrm>
              <a:off x="5768999" y="6331355"/>
              <a:ext cx="95250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Lambda</a:t>
              </a:r>
              <a:r>
                <a:rPr sz="1200" spc="-70" dirty="0">
                  <a:latin typeface="Arial"/>
                  <a:cs typeface="Arial"/>
                </a:rPr>
                <a:t> </a:t>
              </a:r>
              <a:r>
                <a:rPr sz="1200" spc="10" dirty="0">
                  <a:latin typeface="Arial"/>
                  <a:cs typeface="Arial"/>
                </a:rPr>
                <a:t>[mA]</a:t>
              </a:r>
              <a:endParaRPr sz="1200" dirty="0">
                <a:latin typeface="Arial"/>
                <a:cs typeface="Arial"/>
              </a:endParaRPr>
            </a:p>
          </p:txBody>
        </p:sp>
      </p:grpSp>
      <p:sp>
        <p:nvSpPr>
          <p:cNvPr id="235" name="object 235"/>
          <p:cNvSpPr/>
          <p:nvPr/>
        </p:nvSpPr>
        <p:spPr>
          <a:xfrm>
            <a:off x="5344580" y="4853806"/>
            <a:ext cx="1801495" cy="0"/>
          </a:xfrm>
          <a:custGeom>
            <a:avLst/>
            <a:gdLst/>
            <a:ahLst/>
            <a:cxnLst/>
            <a:rect l="l" t="t" r="r" b="b"/>
            <a:pathLst>
              <a:path w="1801495">
                <a:moveTo>
                  <a:pt x="0" y="0"/>
                </a:moveTo>
                <a:lnTo>
                  <a:pt x="180089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6" name="object 236"/>
          <p:cNvSpPr/>
          <p:nvPr/>
        </p:nvSpPr>
        <p:spPr>
          <a:xfrm>
            <a:off x="5794747" y="4853806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7" name="object 237"/>
          <p:cNvSpPr/>
          <p:nvPr/>
        </p:nvSpPr>
        <p:spPr>
          <a:xfrm>
            <a:off x="6245123" y="4853806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8" name="object 238"/>
          <p:cNvSpPr/>
          <p:nvPr/>
        </p:nvSpPr>
        <p:spPr>
          <a:xfrm>
            <a:off x="6695297" y="4853806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9" name="object 239"/>
          <p:cNvSpPr/>
          <p:nvPr/>
        </p:nvSpPr>
        <p:spPr>
          <a:xfrm>
            <a:off x="5457068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0" name="object 240"/>
          <p:cNvSpPr/>
          <p:nvPr/>
        </p:nvSpPr>
        <p:spPr>
          <a:xfrm>
            <a:off x="5569765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1" name="object 241"/>
          <p:cNvSpPr/>
          <p:nvPr/>
        </p:nvSpPr>
        <p:spPr>
          <a:xfrm>
            <a:off x="5682259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2" name="object 242"/>
          <p:cNvSpPr/>
          <p:nvPr/>
        </p:nvSpPr>
        <p:spPr>
          <a:xfrm>
            <a:off x="5907444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3" name="object 243"/>
          <p:cNvSpPr/>
          <p:nvPr/>
        </p:nvSpPr>
        <p:spPr>
          <a:xfrm>
            <a:off x="6019938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4" name="object 244"/>
          <p:cNvSpPr/>
          <p:nvPr/>
        </p:nvSpPr>
        <p:spPr>
          <a:xfrm>
            <a:off x="6132426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5" name="object 245"/>
          <p:cNvSpPr/>
          <p:nvPr/>
        </p:nvSpPr>
        <p:spPr>
          <a:xfrm>
            <a:off x="6357618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6" name="object 246"/>
          <p:cNvSpPr/>
          <p:nvPr/>
        </p:nvSpPr>
        <p:spPr>
          <a:xfrm>
            <a:off x="6470105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7" name="object 247"/>
          <p:cNvSpPr/>
          <p:nvPr/>
        </p:nvSpPr>
        <p:spPr>
          <a:xfrm>
            <a:off x="6582802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8" name="object 248"/>
          <p:cNvSpPr/>
          <p:nvPr/>
        </p:nvSpPr>
        <p:spPr>
          <a:xfrm>
            <a:off x="6807784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9" name="object 249"/>
          <p:cNvSpPr/>
          <p:nvPr/>
        </p:nvSpPr>
        <p:spPr>
          <a:xfrm>
            <a:off x="6920481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0" name="object 250"/>
          <p:cNvSpPr/>
          <p:nvPr/>
        </p:nvSpPr>
        <p:spPr>
          <a:xfrm>
            <a:off x="7032976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1" name="object 251"/>
          <p:cNvSpPr/>
          <p:nvPr/>
        </p:nvSpPr>
        <p:spPr>
          <a:xfrm>
            <a:off x="5344580" y="4853806"/>
            <a:ext cx="0" cy="1267460"/>
          </a:xfrm>
          <a:custGeom>
            <a:avLst/>
            <a:gdLst/>
            <a:ahLst/>
            <a:cxnLst/>
            <a:rect l="l" t="t" r="r" b="b"/>
            <a:pathLst>
              <a:path h="1267460">
                <a:moveTo>
                  <a:pt x="0" y="0"/>
                </a:moveTo>
                <a:lnTo>
                  <a:pt x="0" y="1267283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2" name="object 252"/>
          <p:cNvSpPr/>
          <p:nvPr/>
        </p:nvSpPr>
        <p:spPr>
          <a:xfrm>
            <a:off x="5344580" y="6121090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3" name="object 253"/>
          <p:cNvSpPr/>
          <p:nvPr/>
        </p:nvSpPr>
        <p:spPr>
          <a:xfrm>
            <a:off x="5344580" y="5867590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4" name="object 254"/>
          <p:cNvSpPr/>
          <p:nvPr/>
        </p:nvSpPr>
        <p:spPr>
          <a:xfrm>
            <a:off x="5344580" y="5614097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5" name="object 255"/>
          <p:cNvSpPr/>
          <p:nvPr/>
        </p:nvSpPr>
        <p:spPr>
          <a:xfrm>
            <a:off x="5344580" y="5360799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6" name="object 256"/>
          <p:cNvSpPr/>
          <p:nvPr/>
        </p:nvSpPr>
        <p:spPr>
          <a:xfrm>
            <a:off x="5344580" y="5107306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7" name="object 257"/>
          <p:cNvSpPr/>
          <p:nvPr/>
        </p:nvSpPr>
        <p:spPr>
          <a:xfrm>
            <a:off x="5344580" y="4853806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8" name="object 258"/>
          <p:cNvSpPr txBox="1"/>
          <p:nvPr/>
        </p:nvSpPr>
        <p:spPr>
          <a:xfrm>
            <a:off x="5074337" y="4792175"/>
            <a:ext cx="242570" cy="13779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5" dirty="0">
                <a:latin typeface="Arial"/>
                <a:cs typeface="Arial"/>
              </a:rPr>
              <a:t>1.0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45"/>
              </a:spcBef>
            </a:pPr>
            <a:r>
              <a:rPr sz="1200" spc="5" dirty="0">
                <a:latin typeface="Arial"/>
                <a:cs typeface="Arial"/>
              </a:rPr>
              <a:t>0.9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1200" spc="5" dirty="0">
                <a:latin typeface="Arial"/>
                <a:cs typeface="Arial"/>
              </a:rPr>
              <a:t>0.8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1200" spc="5" dirty="0">
                <a:latin typeface="Arial"/>
                <a:cs typeface="Arial"/>
              </a:rPr>
              <a:t>0.7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1200" spc="5" dirty="0">
                <a:latin typeface="Arial"/>
                <a:cs typeface="Arial"/>
              </a:rPr>
              <a:t>0.6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5"/>
              </a:spcBef>
            </a:pPr>
            <a:r>
              <a:rPr sz="1200" spc="5" dirty="0">
                <a:latin typeface="Arial"/>
                <a:cs typeface="Arial"/>
              </a:rPr>
              <a:t>0.5</a:t>
            </a:r>
            <a:endParaRPr sz="1200">
              <a:latin typeface="Arial"/>
              <a:cs typeface="Arial"/>
            </a:endParaRPr>
          </a:p>
        </p:txBody>
      </p:sp>
      <p:sp>
        <p:nvSpPr>
          <p:cNvPr id="259" name="object 259"/>
          <p:cNvSpPr/>
          <p:nvPr/>
        </p:nvSpPr>
        <p:spPr>
          <a:xfrm>
            <a:off x="5344580" y="60957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0" name="object 260"/>
          <p:cNvSpPr/>
          <p:nvPr/>
        </p:nvSpPr>
        <p:spPr>
          <a:xfrm>
            <a:off x="5344580" y="60703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1" name="object 261"/>
          <p:cNvSpPr/>
          <p:nvPr/>
        </p:nvSpPr>
        <p:spPr>
          <a:xfrm>
            <a:off x="5344580" y="60450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2" name="object 262"/>
          <p:cNvSpPr/>
          <p:nvPr/>
        </p:nvSpPr>
        <p:spPr>
          <a:xfrm>
            <a:off x="5344580" y="60196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3" name="object 263"/>
          <p:cNvSpPr/>
          <p:nvPr/>
        </p:nvSpPr>
        <p:spPr>
          <a:xfrm>
            <a:off x="5344580" y="59943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4" name="object 264"/>
          <p:cNvSpPr/>
          <p:nvPr/>
        </p:nvSpPr>
        <p:spPr>
          <a:xfrm>
            <a:off x="5344580" y="59689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5" name="object 265"/>
          <p:cNvSpPr/>
          <p:nvPr/>
        </p:nvSpPr>
        <p:spPr>
          <a:xfrm>
            <a:off x="5344580" y="59436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6" name="object 266"/>
          <p:cNvSpPr/>
          <p:nvPr/>
        </p:nvSpPr>
        <p:spPr>
          <a:xfrm>
            <a:off x="5344580" y="59182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7" name="object 267"/>
          <p:cNvSpPr/>
          <p:nvPr/>
        </p:nvSpPr>
        <p:spPr>
          <a:xfrm>
            <a:off x="5344580" y="58929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8" name="object 268"/>
          <p:cNvSpPr/>
          <p:nvPr/>
        </p:nvSpPr>
        <p:spPr>
          <a:xfrm>
            <a:off x="5344580" y="58422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9" name="object 269"/>
          <p:cNvSpPr/>
          <p:nvPr/>
        </p:nvSpPr>
        <p:spPr>
          <a:xfrm>
            <a:off x="5344580" y="58168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0" name="object 270"/>
          <p:cNvSpPr/>
          <p:nvPr/>
        </p:nvSpPr>
        <p:spPr>
          <a:xfrm>
            <a:off x="5344580" y="57915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1" name="object 271"/>
          <p:cNvSpPr/>
          <p:nvPr/>
        </p:nvSpPr>
        <p:spPr>
          <a:xfrm>
            <a:off x="5344580" y="57661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2" name="object 272"/>
          <p:cNvSpPr/>
          <p:nvPr/>
        </p:nvSpPr>
        <p:spPr>
          <a:xfrm>
            <a:off x="5344580" y="57408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3" name="object 273"/>
          <p:cNvSpPr/>
          <p:nvPr/>
        </p:nvSpPr>
        <p:spPr>
          <a:xfrm>
            <a:off x="5344580" y="57154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4" name="object 274"/>
          <p:cNvSpPr/>
          <p:nvPr/>
        </p:nvSpPr>
        <p:spPr>
          <a:xfrm>
            <a:off x="5344580" y="56901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5" name="object 275"/>
          <p:cNvSpPr/>
          <p:nvPr/>
        </p:nvSpPr>
        <p:spPr>
          <a:xfrm>
            <a:off x="5344580" y="56647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6" name="object 276"/>
          <p:cNvSpPr/>
          <p:nvPr/>
        </p:nvSpPr>
        <p:spPr>
          <a:xfrm>
            <a:off x="5344580" y="56394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7" name="object 277"/>
          <p:cNvSpPr/>
          <p:nvPr/>
        </p:nvSpPr>
        <p:spPr>
          <a:xfrm>
            <a:off x="5344580" y="55887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8" name="object 278"/>
          <p:cNvSpPr/>
          <p:nvPr/>
        </p:nvSpPr>
        <p:spPr>
          <a:xfrm>
            <a:off x="5344580" y="55633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9" name="object 279"/>
          <p:cNvSpPr/>
          <p:nvPr/>
        </p:nvSpPr>
        <p:spPr>
          <a:xfrm>
            <a:off x="5344580" y="55380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0" name="object 280"/>
          <p:cNvSpPr/>
          <p:nvPr/>
        </p:nvSpPr>
        <p:spPr>
          <a:xfrm>
            <a:off x="5344580" y="55126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1" name="object 281"/>
          <p:cNvSpPr/>
          <p:nvPr/>
        </p:nvSpPr>
        <p:spPr>
          <a:xfrm>
            <a:off x="5344580" y="54873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2" name="object 282"/>
          <p:cNvSpPr/>
          <p:nvPr/>
        </p:nvSpPr>
        <p:spPr>
          <a:xfrm>
            <a:off x="5344580" y="54619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3" name="object 283"/>
          <p:cNvSpPr/>
          <p:nvPr/>
        </p:nvSpPr>
        <p:spPr>
          <a:xfrm>
            <a:off x="5344580" y="54366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4" name="object 284"/>
          <p:cNvSpPr/>
          <p:nvPr/>
        </p:nvSpPr>
        <p:spPr>
          <a:xfrm>
            <a:off x="5344580" y="54112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5" name="object 285"/>
          <p:cNvSpPr/>
          <p:nvPr/>
        </p:nvSpPr>
        <p:spPr>
          <a:xfrm>
            <a:off x="5344580" y="53859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6" name="object 286"/>
          <p:cNvSpPr/>
          <p:nvPr/>
        </p:nvSpPr>
        <p:spPr>
          <a:xfrm>
            <a:off x="5344580" y="5335449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7" name="object 287"/>
          <p:cNvSpPr/>
          <p:nvPr/>
        </p:nvSpPr>
        <p:spPr>
          <a:xfrm>
            <a:off x="5344580" y="5310099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8" name="object 288"/>
          <p:cNvSpPr/>
          <p:nvPr/>
        </p:nvSpPr>
        <p:spPr>
          <a:xfrm>
            <a:off x="5344580" y="5284749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9" name="object 289"/>
          <p:cNvSpPr/>
          <p:nvPr/>
        </p:nvSpPr>
        <p:spPr>
          <a:xfrm>
            <a:off x="5344580" y="5259399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0" name="object 290"/>
          <p:cNvSpPr/>
          <p:nvPr/>
        </p:nvSpPr>
        <p:spPr>
          <a:xfrm>
            <a:off x="5344580" y="52340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1" name="object 291"/>
          <p:cNvSpPr/>
          <p:nvPr/>
        </p:nvSpPr>
        <p:spPr>
          <a:xfrm>
            <a:off x="5344580" y="52087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2" name="object 292"/>
          <p:cNvSpPr/>
          <p:nvPr/>
        </p:nvSpPr>
        <p:spPr>
          <a:xfrm>
            <a:off x="5344580" y="51833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3" name="object 293"/>
          <p:cNvSpPr/>
          <p:nvPr/>
        </p:nvSpPr>
        <p:spPr>
          <a:xfrm>
            <a:off x="5344580" y="51580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4" name="object 294"/>
          <p:cNvSpPr/>
          <p:nvPr/>
        </p:nvSpPr>
        <p:spPr>
          <a:xfrm>
            <a:off x="5344580" y="51326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5" name="object 295"/>
          <p:cNvSpPr/>
          <p:nvPr/>
        </p:nvSpPr>
        <p:spPr>
          <a:xfrm>
            <a:off x="5344580" y="50819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6" name="object 296"/>
          <p:cNvSpPr/>
          <p:nvPr/>
        </p:nvSpPr>
        <p:spPr>
          <a:xfrm>
            <a:off x="5344580" y="50566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7" name="object 297"/>
          <p:cNvSpPr/>
          <p:nvPr/>
        </p:nvSpPr>
        <p:spPr>
          <a:xfrm>
            <a:off x="5344580" y="50312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8" name="object 298"/>
          <p:cNvSpPr/>
          <p:nvPr/>
        </p:nvSpPr>
        <p:spPr>
          <a:xfrm>
            <a:off x="5344580" y="50059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9" name="object 299"/>
          <p:cNvSpPr/>
          <p:nvPr/>
        </p:nvSpPr>
        <p:spPr>
          <a:xfrm>
            <a:off x="5344580" y="49805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0" name="object 300"/>
          <p:cNvSpPr/>
          <p:nvPr/>
        </p:nvSpPr>
        <p:spPr>
          <a:xfrm>
            <a:off x="5344580" y="49552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1" name="object 301"/>
          <p:cNvSpPr/>
          <p:nvPr/>
        </p:nvSpPr>
        <p:spPr>
          <a:xfrm>
            <a:off x="5344580" y="49298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2" name="object 302"/>
          <p:cNvSpPr/>
          <p:nvPr/>
        </p:nvSpPr>
        <p:spPr>
          <a:xfrm>
            <a:off x="5344580" y="49045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3" name="object 303"/>
          <p:cNvSpPr/>
          <p:nvPr/>
        </p:nvSpPr>
        <p:spPr>
          <a:xfrm>
            <a:off x="5344580" y="48791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4" name="object 304"/>
          <p:cNvSpPr txBox="1"/>
          <p:nvPr/>
        </p:nvSpPr>
        <p:spPr>
          <a:xfrm>
            <a:off x="4831851" y="5339968"/>
            <a:ext cx="205104" cy="29527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285"/>
              </a:lnSpc>
            </a:pPr>
            <a:r>
              <a:rPr sz="1200" dirty="0">
                <a:latin typeface="Arial"/>
                <a:cs typeface="Arial"/>
              </a:rPr>
              <a:t>I/</a:t>
            </a:r>
            <a:r>
              <a:rPr sz="1200" spc="-5" dirty="0">
                <a:latin typeface="Arial"/>
                <a:cs typeface="Arial"/>
              </a:rPr>
              <a:t>I</a:t>
            </a:r>
            <a:r>
              <a:rPr sz="1125" baseline="-22222" dirty="0">
                <a:latin typeface="Arial"/>
                <a:cs typeface="Arial"/>
              </a:rPr>
              <a:t>QS</a:t>
            </a:r>
            <a:endParaRPr sz="1125" baseline="-22222">
              <a:latin typeface="Arial"/>
              <a:cs typeface="Arial"/>
            </a:endParaRPr>
          </a:p>
        </p:txBody>
      </p:sp>
      <p:sp>
        <p:nvSpPr>
          <p:cNvPr id="305" name="object 305"/>
          <p:cNvSpPr/>
          <p:nvPr/>
        </p:nvSpPr>
        <p:spPr>
          <a:xfrm>
            <a:off x="7145470" y="4853806"/>
            <a:ext cx="0" cy="1267460"/>
          </a:xfrm>
          <a:custGeom>
            <a:avLst/>
            <a:gdLst/>
            <a:ahLst/>
            <a:cxnLst/>
            <a:rect l="l" t="t" r="r" b="b"/>
            <a:pathLst>
              <a:path h="1267460">
                <a:moveTo>
                  <a:pt x="0" y="0"/>
                </a:moveTo>
                <a:lnTo>
                  <a:pt x="0" y="1267283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6" name="object 306"/>
          <p:cNvSpPr/>
          <p:nvPr/>
        </p:nvSpPr>
        <p:spPr>
          <a:xfrm>
            <a:off x="7109474" y="6121090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7" name="object 307"/>
          <p:cNvSpPr/>
          <p:nvPr/>
        </p:nvSpPr>
        <p:spPr>
          <a:xfrm>
            <a:off x="7109474" y="5867590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8" name="object 308"/>
          <p:cNvSpPr/>
          <p:nvPr/>
        </p:nvSpPr>
        <p:spPr>
          <a:xfrm>
            <a:off x="7109474" y="5614097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9" name="object 309"/>
          <p:cNvSpPr/>
          <p:nvPr/>
        </p:nvSpPr>
        <p:spPr>
          <a:xfrm>
            <a:off x="7109474" y="5360799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0" name="object 310"/>
          <p:cNvSpPr/>
          <p:nvPr/>
        </p:nvSpPr>
        <p:spPr>
          <a:xfrm>
            <a:off x="7109474" y="5107306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1" name="object 311"/>
          <p:cNvSpPr/>
          <p:nvPr/>
        </p:nvSpPr>
        <p:spPr>
          <a:xfrm>
            <a:off x="7109474" y="4853806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2" name="object 312"/>
          <p:cNvSpPr/>
          <p:nvPr/>
        </p:nvSpPr>
        <p:spPr>
          <a:xfrm>
            <a:off x="7127468" y="60957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3" name="object 313"/>
          <p:cNvSpPr/>
          <p:nvPr/>
        </p:nvSpPr>
        <p:spPr>
          <a:xfrm>
            <a:off x="7127468" y="60703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4" name="object 314"/>
          <p:cNvSpPr/>
          <p:nvPr/>
        </p:nvSpPr>
        <p:spPr>
          <a:xfrm>
            <a:off x="7127468" y="60450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5" name="object 315"/>
          <p:cNvSpPr/>
          <p:nvPr/>
        </p:nvSpPr>
        <p:spPr>
          <a:xfrm>
            <a:off x="7127468" y="60196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6" name="object 316"/>
          <p:cNvSpPr/>
          <p:nvPr/>
        </p:nvSpPr>
        <p:spPr>
          <a:xfrm>
            <a:off x="7127468" y="59943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7" name="object 317"/>
          <p:cNvSpPr/>
          <p:nvPr/>
        </p:nvSpPr>
        <p:spPr>
          <a:xfrm>
            <a:off x="7127468" y="59689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8" name="object 318"/>
          <p:cNvSpPr/>
          <p:nvPr/>
        </p:nvSpPr>
        <p:spPr>
          <a:xfrm>
            <a:off x="7127468" y="59436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9" name="object 319"/>
          <p:cNvSpPr/>
          <p:nvPr/>
        </p:nvSpPr>
        <p:spPr>
          <a:xfrm>
            <a:off x="7127468" y="59182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0" name="object 320"/>
          <p:cNvSpPr/>
          <p:nvPr/>
        </p:nvSpPr>
        <p:spPr>
          <a:xfrm>
            <a:off x="7127468" y="58929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1" name="object 321"/>
          <p:cNvSpPr/>
          <p:nvPr/>
        </p:nvSpPr>
        <p:spPr>
          <a:xfrm>
            <a:off x="7127468" y="58422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2" name="object 322"/>
          <p:cNvSpPr/>
          <p:nvPr/>
        </p:nvSpPr>
        <p:spPr>
          <a:xfrm>
            <a:off x="7127468" y="58168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3" name="object 323"/>
          <p:cNvSpPr/>
          <p:nvPr/>
        </p:nvSpPr>
        <p:spPr>
          <a:xfrm>
            <a:off x="7127468" y="57915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4" name="object 324"/>
          <p:cNvSpPr/>
          <p:nvPr/>
        </p:nvSpPr>
        <p:spPr>
          <a:xfrm>
            <a:off x="7127468" y="57661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5" name="object 325"/>
          <p:cNvSpPr/>
          <p:nvPr/>
        </p:nvSpPr>
        <p:spPr>
          <a:xfrm>
            <a:off x="7127468" y="574084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6" name="object 326"/>
          <p:cNvSpPr/>
          <p:nvPr/>
        </p:nvSpPr>
        <p:spPr>
          <a:xfrm>
            <a:off x="7127468" y="57154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7" name="object 327"/>
          <p:cNvSpPr/>
          <p:nvPr/>
        </p:nvSpPr>
        <p:spPr>
          <a:xfrm>
            <a:off x="7127468" y="56901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8" name="object 328"/>
          <p:cNvSpPr/>
          <p:nvPr/>
        </p:nvSpPr>
        <p:spPr>
          <a:xfrm>
            <a:off x="7127468" y="56647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9" name="object 329"/>
          <p:cNvSpPr/>
          <p:nvPr/>
        </p:nvSpPr>
        <p:spPr>
          <a:xfrm>
            <a:off x="7127468" y="56394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0" name="object 330"/>
          <p:cNvSpPr/>
          <p:nvPr/>
        </p:nvSpPr>
        <p:spPr>
          <a:xfrm>
            <a:off x="7127468" y="55887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1" name="object 331"/>
          <p:cNvSpPr/>
          <p:nvPr/>
        </p:nvSpPr>
        <p:spPr>
          <a:xfrm>
            <a:off x="7127468" y="55633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2" name="object 332"/>
          <p:cNvSpPr/>
          <p:nvPr/>
        </p:nvSpPr>
        <p:spPr>
          <a:xfrm>
            <a:off x="7127468" y="55380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3" name="object 333"/>
          <p:cNvSpPr/>
          <p:nvPr/>
        </p:nvSpPr>
        <p:spPr>
          <a:xfrm>
            <a:off x="7127468" y="55126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4" name="object 334"/>
          <p:cNvSpPr/>
          <p:nvPr/>
        </p:nvSpPr>
        <p:spPr>
          <a:xfrm>
            <a:off x="7127468" y="54873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5" name="object 335"/>
          <p:cNvSpPr/>
          <p:nvPr/>
        </p:nvSpPr>
        <p:spPr>
          <a:xfrm>
            <a:off x="7127468" y="54619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6" name="object 336"/>
          <p:cNvSpPr/>
          <p:nvPr/>
        </p:nvSpPr>
        <p:spPr>
          <a:xfrm>
            <a:off x="7127468" y="54366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7" name="object 337"/>
          <p:cNvSpPr/>
          <p:nvPr/>
        </p:nvSpPr>
        <p:spPr>
          <a:xfrm>
            <a:off x="7127468" y="541129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8" name="object 338"/>
          <p:cNvSpPr/>
          <p:nvPr/>
        </p:nvSpPr>
        <p:spPr>
          <a:xfrm>
            <a:off x="7127468" y="538594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9" name="object 339"/>
          <p:cNvSpPr/>
          <p:nvPr/>
        </p:nvSpPr>
        <p:spPr>
          <a:xfrm>
            <a:off x="7127468" y="5335449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0" name="object 340"/>
          <p:cNvSpPr/>
          <p:nvPr/>
        </p:nvSpPr>
        <p:spPr>
          <a:xfrm>
            <a:off x="7127468" y="5310099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1" name="object 341"/>
          <p:cNvSpPr/>
          <p:nvPr/>
        </p:nvSpPr>
        <p:spPr>
          <a:xfrm>
            <a:off x="7127468" y="5284749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2" name="object 342"/>
          <p:cNvSpPr/>
          <p:nvPr/>
        </p:nvSpPr>
        <p:spPr>
          <a:xfrm>
            <a:off x="7127468" y="5259399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3" name="object 343"/>
          <p:cNvSpPr/>
          <p:nvPr/>
        </p:nvSpPr>
        <p:spPr>
          <a:xfrm>
            <a:off x="7127468" y="52340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4" name="object 344"/>
          <p:cNvSpPr/>
          <p:nvPr/>
        </p:nvSpPr>
        <p:spPr>
          <a:xfrm>
            <a:off x="7127468" y="52087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5" name="object 345"/>
          <p:cNvSpPr/>
          <p:nvPr/>
        </p:nvSpPr>
        <p:spPr>
          <a:xfrm>
            <a:off x="7127468" y="51833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6" name="object 346"/>
          <p:cNvSpPr/>
          <p:nvPr/>
        </p:nvSpPr>
        <p:spPr>
          <a:xfrm>
            <a:off x="7127468" y="51580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7" name="object 347"/>
          <p:cNvSpPr/>
          <p:nvPr/>
        </p:nvSpPr>
        <p:spPr>
          <a:xfrm>
            <a:off x="7127468" y="51326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8" name="object 348"/>
          <p:cNvSpPr/>
          <p:nvPr/>
        </p:nvSpPr>
        <p:spPr>
          <a:xfrm>
            <a:off x="7127468" y="50819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9" name="object 349"/>
          <p:cNvSpPr/>
          <p:nvPr/>
        </p:nvSpPr>
        <p:spPr>
          <a:xfrm>
            <a:off x="7127468" y="50566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0" name="object 350"/>
          <p:cNvSpPr/>
          <p:nvPr/>
        </p:nvSpPr>
        <p:spPr>
          <a:xfrm>
            <a:off x="7127468" y="50312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1" name="object 351"/>
          <p:cNvSpPr/>
          <p:nvPr/>
        </p:nvSpPr>
        <p:spPr>
          <a:xfrm>
            <a:off x="7127468" y="50059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2" name="object 352"/>
          <p:cNvSpPr/>
          <p:nvPr/>
        </p:nvSpPr>
        <p:spPr>
          <a:xfrm>
            <a:off x="7127468" y="49805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3" name="object 353"/>
          <p:cNvSpPr/>
          <p:nvPr/>
        </p:nvSpPr>
        <p:spPr>
          <a:xfrm>
            <a:off x="7127468" y="49552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4" name="object 354"/>
          <p:cNvSpPr/>
          <p:nvPr/>
        </p:nvSpPr>
        <p:spPr>
          <a:xfrm>
            <a:off x="7127468" y="49298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5" name="object 355"/>
          <p:cNvSpPr/>
          <p:nvPr/>
        </p:nvSpPr>
        <p:spPr>
          <a:xfrm>
            <a:off x="7127468" y="490450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6" name="object 356"/>
          <p:cNvSpPr/>
          <p:nvPr/>
        </p:nvSpPr>
        <p:spPr>
          <a:xfrm>
            <a:off x="7127468" y="487915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7" name="object 357"/>
          <p:cNvSpPr/>
          <p:nvPr/>
        </p:nvSpPr>
        <p:spPr>
          <a:xfrm>
            <a:off x="5344580" y="4998085"/>
            <a:ext cx="1801495" cy="1066165"/>
          </a:xfrm>
          <a:custGeom>
            <a:avLst/>
            <a:gdLst/>
            <a:ahLst/>
            <a:cxnLst/>
            <a:rect l="l" t="t" r="r" b="b"/>
            <a:pathLst>
              <a:path w="1801495" h="1066164">
                <a:moveTo>
                  <a:pt x="0" y="0"/>
                </a:moveTo>
                <a:lnTo>
                  <a:pt x="33746" y="411"/>
                </a:lnTo>
                <a:lnTo>
                  <a:pt x="67492" y="1024"/>
                </a:lnTo>
                <a:lnTo>
                  <a:pt x="134985" y="2250"/>
                </a:lnTo>
                <a:lnTo>
                  <a:pt x="168940" y="2863"/>
                </a:lnTo>
                <a:lnTo>
                  <a:pt x="202686" y="3887"/>
                </a:lnTo>
                <a:lnTo>
                  <a:pt x="236433" y="4702"/>
                </a:lnTo>
                <a:lnTo>
                  <a:pt x="270179" y="5928"/>
                </a:lnTo>
                <a:lnTo>
                  <a:pt x="337679" y="9000"/>
                </a:lnTo>
                <a:lnTo>
                  <a:pt x="405171" y="13291"/>
                </a:lnTo>
                <a:lnTo>
                  <a:pt x="472664" y="20445"/>
                </a:lnTo>
                <a:lnTo>
                  <a:pt x="540365" y="35778"/>
                </a:lnTo>
                <a:lnTo>
                  <a:pt x="607858" y="81776"/>
                </a:lnTo>
                <a:lnTo>
                  <a:pt x="641612" y="132476"/>
                </a:lnTo>
                <a:lnTo>
                  <a:pt x="675358" y="213019"/>
                </a:lnTo>
                <a:lnTo>
                  <a:pt x="709104" y="330574"/>
                </a:lnTo>
                <a:lnTo>
                  <a:pt x="742850" y="483691"/>
                </a:lnTo>
                <a:lnTo>
                  <a:pt x="776597" y="657462"/>
                </a:lnTo>
                <a:lnTo>
                  <a:pt x="810343" y="824895"/>
                </a:lnTo>
                <a:lnTo>
                  <a:pt x="844298" y="958179"/>
                </a:lnTo>
                <a:lnTo>
                  <a:pt x="878045" y="1039955"/>
                </a:lnTo>
                <a:lnTo>
                  <a:pt x="911791" y="1065716"/>
                </a:lnTo>
                <a:lnTo>
                  <a:pt x="945537" y="1040157"/>
                </a:lnTo>
                <a:lnTo>
                  <a:pt x="979291" y="972084"/>
                </a:lnTo>
                <a:lnTo>
                  <a:pt x="1013037" y="872523"/>
                </a:lnTo>
                <a:lnTo>
                  <a:pt x="1046783" y="752934"/>
                </a:lnTo>
                <a:lnTo>
                  <a:pt x="1080529" y="625160"/>
                </a:lnTo>
                <a:lnTo>
                  <a:pt x="1114276" y="499434"/>
                </a:lnTo>
                <a:lnTo>
                  <a:pt x="1148029" y="384952"/>
                </a:lnTo>
                <a:lnTo>
                  <a:pt x="1181776" y="287641"/>
                </a:lnTo>
                <a:lnTo>
                  <a:pt x="1215723" y="209954"/>
                </a:lnTo>
                <a:lnTo>
                  <a:pt x="1249470" y="151487"/>
                </a:lnTo>
                <a:lnTo>
                  <a:pt x="1283224" y="109167"/>
                </a:lnTo>
                <a:lnTo>
                  <a:pt x="1316970" y="78913"/>
                </a:lnTo>
                <a:lnTo>
                  <a:pt x="1350716" y="57652"/>
                </a:lnTo>
                <a:lnTo>
                  <a:pt x="1418209" y="32100"/>
                </a:lnTo>
                <a:lnTo>
                  <a:pt x="1485708" y="19630"/>
                </a:lnTo>
                <a:lnTo>
                  <a:pt x="1553403" y="12678"/>
                </a:lnTo>
                <a:lnTo>
                  <a:pt x="1620903" y="8387"/>
                </a:lnTo>
                <a:lnTo>
                  <a:pt x="1688395" y="5524"/>
                </a:lnTo>
                <a:lnTo>
                  <a:pt x="1722141" y="4500"/>
                </a:lnTo>
                <a:lnTo>
                  <a:pt x="1755888" y="3476"/>
                </a:lnTo>
                <a:lnTo>
                  <a:pt x="1789641" y="2661"/>
                </a:lnTo>
                <a:lnTo>
                  <a:pt x="1800890" y="2459"/>
                </a:lnTo>
              </a:path>
            </a:pathLst>
          </a:custGeom>
          <a:ln w="163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8" name="object 358"/>
          <p:cNvSpPr/>
          <p:nvPr/>
        </p:nvSpPr>
        <p:spPr>
          <a:xfrm>
            <a:off x="7930760" y="6122315"/>
            <a:ext cx="1801495" cy="0"/>
          </a:xfrm>
          <a:custGeom>
            <a:avLst/>
            <a:gdLst/>
            <a:ahLst/>
            <a:cxnLst/>
            <a:rect l="l" t="t" r="r" b="b"/>
            <a:pathLst>
              <a:path w="1801495">
                <a:moveTo>
                  <a:pt x="0" y="0"/>
                </a:moveTo>
                <a:lnTo>
                  <a:pt x="180089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9" name="object 359"/>
          <p:cNvSpPr/>
          <p:nvPr/>
        </p:nvSpPr>
        <p:spPr>
          <a:xfrm>
            <a:off x="8380927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0" name="object 360"/>
          <p:cNvSpPr txBox="1"/>
          <p:nvPr/>
        </p:nvSpPr>
        <p:spPr>
          <a:xfrm>
            <a:off x="7762127" y="6164283"/>
            <a:ext cx="78803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462280" algn="l"/>
              </a:tabLst>
            </a:pPr>
            <a:r>
              <a:rPr sz="1200" spc="10" dirty="0">
                <a:latin typeface="Arial"/>
                <a:cs typeface="Arial"/>
              </a:rPr>
              <a:t>-400	-200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361" name="object 361"/>
          <p:cNvSpPr/>
          <p:nvPr/>
        </p:nvSpPr>
        <p:spPr>
          <a:xfrm>
            <a:off x="8831302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2" name="object 362"/>
          <p:cNvSpPr/>
          <p:nvPr/>
        </p:nvSpPr>
        <p:spPr>
          <a:xfrm>
            <a:off x="9281476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3" name="object 363"/>
          <p:cNvSpPr txBox="1"/>
          <p:nvPr/>
        </p:nvSpPr>
        <p:spPr>
          <a:xfrm>
            <a:off x="8775277" y="6164283"/>
            <a:ext cx="109918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75920" algn="l"/>
                <a:tab pos="826135" algn="l"/>
              </a:tabLst>
            </a:pPr>
            <a:r>
              <a:rPr sz="1200" spc="15" dirty="0">
                <a:latin typeface="Arial"/>
                <a:cs typeface="Arial"/>
              </a:rPr>
              <a:t>0	</a:t>
            </a:r>
            <a:r>
              <a:rPr sz="1200" spc="10" dirty="0">
                <a:latin typeface="Arial"/>
                <a:cs typeface="Arial"/>
              </a:rPr>
              <a:t>20</a:t>
            </a:r>
            <a:r>
              <a:rPr sz="1200" spc="15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10" dirty="0">
                <a:latin typeface="Arial"/>
                <a:cs typeface="Arial"/>
              </a:rPr>
              <a:t>400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364" name="object 364"/>
          <p:cNvSpPr/>
          <p:nvPr/>
        </p:nvSpPr>
        <p:spPr>
          <a:xfrm>
            <a:off x="8043247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5" name="object 365"/>
          <p:cNvSpPr/>
          <p:nvPr/>
        </p:nvSpPr>
        <p:spPr>
          <a:xfrm>
            <a:off x="815594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6" name="object 366"/>
          <p:cNvSpPr/>
          <p:nvPr/>
        </p:nvSpPr>
        <p:spPr>
          <a:xfrm>
            <a:off x="826843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7" name="object 367"/>
          <p:cNvSpPr/>
          <p:nvPr/>
        </p:nvSpPr>
        <p:spPr>
          <a:xfrm>
            <a:off x="849362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8" name="object 368"/>
          <p:cNvSpPr/>
          <p:nvPr/>
        </p:nvSpPr>
        <p:spPr>
          <a:xfrm>
            <a:off x="860611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9" name="object 369"/>
          <p:cNvSpPr/>
          <p:nvPr/>
        </p:nvSpPr>
        <p:spPr>
          <a:xfrm>
            <a:off x="871860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0" name="object 370"/>
          <p:cNvSpPr/>
          <p:nvPr/>
        </p:nvSpPr>
        <p:spPr>
          <a:xfrm>
            <a:off x="894379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1" name="object 371"/>
          <p:cNvSpPr/>
          <p:nvPr/>
        </p:nvSpPr>
        <p:spPr>
          <a:xfrm>
            <a:off x="9056285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2" name="object 372"/>
          <p:cNvSpPr/>
          <p:nvPr/>
        </p:nvSpPr>
        <p:spPr>
          <a:xfrm>
            <a:off x="916898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3" name="object 373"/>
          <p:cNvSpPr/>
          <p:nvPr/>
        </p:nvSpPr>
        <p:spPr>
          <a:xfrm>
            <a:off x="939396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4" name="object 374"/>
          <p:cNvSpPr/>
          <p:nvPr/>
        </p:nvSpPr>
        <p:spPr>
          <a:xfrm>
            <a:off x="950666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5" name="object 375"/>
          <p:cNvSpPr/>
          <p:nvPr/>
        </p:nvSpPr>
        <p:spPr>
          <a:xfrm>
            <a:off x="9619157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6" name="object 376"/>
          <p:cNvSpPr txBox="1"/>
          <p:nvPr/>
        </p:nvSpPr>
        <p:spPr>
          <a:xfrm>
            <a:off x="8355179" y="6332873"/>
            <a:ext cx="95250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10" dirty="0">
                <a:latin typeface="Arial"/>
                <a:cs typeface="Arial"/>
              </a:rPr>
              <a:t>Lambda</a:t>
            </a:r>
            <a:r>
              <a:rPr sz="1200" spc="-70" dirty="0">
                <a:latin typeface="Arial"/>
                <a:cs typeface="Arial"/>
              </a:rPr>
              <a:t> </a:t>
            </a:r>
            <a:r>
              <a:rPr sz="1200" spc="10" dirty="0">
                <a:latin typeface="Arial"/>
                <a:cs typeface="Arial"/>
              </a:rPr>
              <a:t>[mA]</a:t>
            </a:r>
            <a:endParaRPr sz="1200">
              <a:latin typeface="Arial"/>
              <a:cs typeface="Arial"/>
            </a:endParaRPr>
          </a:p>
        </p:txBody>
      </p:sp>
      <p:sp>
        <p:nvSpPr>
          <p:cNvPr id="377" name="object 377"/>
          <p:cNvSpPr/>
          <p:nvPr/>
        </p:nvSpPr>
        <p:spPr>
          <a:xfrm>
            <a:off x="7930760" y="4854012"/>
            <a:ext cx="1801495" cy="0"/>
          </a:xfrm>
          <a:custGeom>
            <a:avLst/>
            <a:gdLst/>
            <a:ahLst/>
            <a:cxnLst/>
            <a:rect l="l" t="t" r="r" b="b"/>
            <a:pathLst>
              <a:path w="1801495">
                <a:moveTo>
                  <a:pt x="0" y="0"/>
                </a:moveTo>
                <a:lnTo>
                  <a:pt x="180089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8" name="object 378"/>
          <p:cNvSpPr/>
          <p:nvPr/>
        </p:nvSpPr>
        <p:spPr>
          <a:xfrm>
            <a:off x="8380927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9" name="object 379"/>
          <p:cNvSpPr/>
          <p:nvPr/>
        </p:nvSpPr>
        <p:spPr>
          <a:xfrm>
            <a:off x="8831302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0" name="object 380"/>
          <p:cNvSpPr/>
          <p:nvPr/>
        </p:nvSpPr>
        <p:spPr>
          <a:xfrm>
            <a:off x="9281476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1" name="object 381"/>
          <p:cNvSpPr/>
          <p:nvPr/>
        </p:nvSpPr>
        <p:spPr>
          <a:xfrm>
            <a:off x="8043247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2" name="object 382"/>
          <p:cNvSpPr/>
          <p:nvPr/>
        </p:nvSpPr>
        <p:spPr>
          <a:xfrm>
            <a:off x="815594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3" name="object 383"/>
          <p:cNvSpPr/>
          <p:nvPr/>
        </p:nvSpPr>
        <p:spPr>
          <a:xfrm>
            <a:off x="826843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4" name="object 384"/>
          <p:cNvSpPr/>
          <p:nvPr/>
        </p:nvSpPr>
        <p:spPr>
          <a:xfrm>
            <a:off x="849362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5" name="object 385"/>
          <p:cNvSpPr/>
          <p:nvPr/>
        </p:nvSpPr>
        <p:spPr>
          <a:xfrm>
            <a:off x="860611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6" name="object 386"/>
          <p:cNvSpPr/>
          <p:nvPr/>
        </p:nvSpPr>
        <p:spPr>
          <a:xfrm>
            <a:off x="871860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7" name="object 387"/>
          <p:cNvSpPr/>
          <p:nvPr/>
        </p:nvSpPr>
        <p:spPr>
          <a:xfrm>
            <a:off x="894379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8" name="object 388"/>
          <p:cNvSpPr/>
          <p:nvPr/>
        </p:nvSpPr>
        <p:spPr>
          <a:xfrm>
            <a:off x="9056285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9" name="object 389"/>
          <p:cNvSpPr/>
          <p:nvPr/>
        </p:nvSpPr>
        <p:spPr>
          <a:xfrm>
            <a:off x="916898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0" name="object 390"/>
          <p:cNvSpPr/>
          <p:nvPr/>
        </p:nvSpPr>
        <p:spPr>
          <a:xfrm>
            <a:off x="939396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1" name="object 391"/>
          <p:cNvSpPr/>
          <p:nvPr/>
        </p:nvSpPr>
        <p:spPr>
          <a:xfrm>
            <a:off x="950666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2" name="object 392"/>
          <p:cNvSpPr/>
          <p:nvPr/>
        </p:nvSpPr>
        <p:spPr>
          <a:xfrm>
            <a:off x="9619157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3" name="object 393"/>
          <p:cNvSpPr/>
          <p:nvPr/>
        </p:nvSpPr>
        <p:spPr>
          <a:xfrm>
            <a:off x="7930760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4" name="object 394"/>
          <p:cNvSpPr/>
          <p:nvPr/>
        </p:nvSpPr>
        <p:spPr>
          <a:xfrm>
            <a:off x="7930760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5" name="object 395"/>
          <p:cNvSpPr/>
          <p:nvPr/>
        </p:nvSpPr>
        <p:spPr>
          <a:xfrm>
            <a:off x="7930760" y="5805189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6" name="object 396"/>
          <p:cNvSpPr txBox="1"/>
          <p:nvPr/>
        </p:nvSpPr>
        <p:spPr>
          <a:xfrm>
            <a:off x="7521964" y="5704552"/>
            <a:ext cx="381000" cy="466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10" dirty="0">
                <a:latin typeface="Arial"/>
                <a:cs typeface="Arial"/>
              </a:rPr>
              <a:t>-0.05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1200" spc="10" dirty="0">
                <a:latin typeface="Arial"/>
                <a:cs typeface="Arial"/>
              </a:rPr>
              <a:t>-0.10</a:t>
            </a:r>
            <a:endParaRPr sz="1200">
              <a:latin typeface="Arial"/>
              <a:cs typeface="Arial"/>
            </a:endParaRPr>
          </a:p>
        </p:txBody>
      </p:sp>
      <p:sp>
        <p:nvSpPr>
          <p:cNvPr id="397" name="object 397"/>
          <p:cNvSpPr/>
          <p:nvPr/>
        </p:nvSpPr>
        <p:spPr>
          <a:xfrm>
            <a:off x="7930760" y="5488063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8" name="object 398"/>
          <p:cNvSpPr txBox="1"/>
          <p:nvPr/>
        </p:nvSpPr>
        <p:spPr>
          <a:xfrm>
            <a:off x="7573862" y="5387629"/>
            <a:ext cx="32893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5" dirty="0">
                <a:latin typeface="Arial"/>
                <a:cs typeface="Arial"/>
              </a:rPr>
              <a:t>0.00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399" name="object 399"/>
          <p:cNvSpPr/>
          <p:nvPr/>
        </p:nvSpPr>
        <p:spPr>
          <a:xfrm>
            <a:off x="7930760" y="5171138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0" name="object 400"/>
          <p:cNvSpPr/>
          <p:nvPr/>
        </p:nvSpPr>
        <p:spPr>
          <a:xfrm>
            <a:off x="7930760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1" name="object 401"/>
          <p:cNvSpPr txBox="1"/>
          <p:nvPr/>
        </p:nvSpPr>
        <p:spPr>
          <a:xfrm>
            <a:off x="7573862" y="4792453"/>
            <a:ext cx="328930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5" dirty="0">
                <a:latin typeface="Arial"/>
                <a:cs typeface="Arial"/>
              </a:rPr>
              <a:t>0.10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sz="1200" spc="5" dirty="0">
                <a:latin typeface="Arial"/>
                <a:cs typeface="Arial"/>
              </a:rPr>
              <a:t>0.05</a:t>
            </a:r>
            <a:endParaRPr sz="1200">
              <a:latin typeface="Arial"/>
              <a:cs typeface="Arial"/>
            </a:endParaRPr>
          </a:p>
        </p:txBody>
      </p:sp>
      <p:sp>
        <p:nvSpPr>
          <p:cNvPr id="402" name="object 402"/>
          <p:cNvSpPr/>
          <p:nvPr/>
        </p:nvSpPr>
        <p:spPr>
          <a:xfrm>
            <a:off x="7930760" y="6058893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3" name="object 403"/>
          <p:cNvSpPr/>
          <p:nvPr/>
        </p:nvSpPr>
        <p:spPr>
          <a:xfrm>
            <a:off x="7930760" y="5995463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4" name="object 404"/>
          <p:cNvSpPr/>
          <p:nvPr/>
        </p:nvSpPr>
        <p:spPr>
          <a:xfrm>
            <a:off x="7930760" y="5932041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5" name="object 405"/>
          <p:cNvSpPr/>
          <p:nvPr/>
        </p:nvSpPr>
        <p:spPr>
          <a:xfrm>
            <a:off x="7930760" y="5868611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6" name="object 406"/>
          <p:cNvSpPr/>
          <p:nvPr/>
        </p:nvSpPr>
        <p:spPr>
          <a:xfrm>
            <a:off x="7930760" y="5741759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7" name="object 407"/>
          <p:cNvSpPr/>
          <p:nvPr/>
        </p:nvSpPr>
        <p:spPr>
          <a:xfrm>
            <a:off x="7930760" y="567833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8" name="object 408"/>
          <p:cNvSpPr/>
          <p:nvPr/>
        </p:nvSpPr>
        <p:spPr>
          <a:xfrm>
            <a:off x="7930760" y="5614915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9" name="object 409"/>
          <p:cNvSpPr/>
          <p:nvPr/>
        </p:nvSpPr>
        <p:spPr>
          <a:xfrm>
            <a:off x="7930760" y="5551485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0" name="object 410"/>
          <p:cNvSpPr/>
          <p:nvPr/>
        </p:nvSpPr>
        <p:spPr>
          <a:xfrm>
            <a:off x="7930760" y="5424633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1" name="object 411"/>
          <p:cNvSpPr/>
          <p:nvPr/>
        </p:nvSpPr>
        <p:spPr>
          <a:xfrm>
            <a:off x="7930760" y="5361413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2" name="object 412"/>
          <p:cNvSpPr/>
          <p:nvPr/>
        </p:nvSpPr>
        <p:spPr>
          <a:xfrm>
            <a:off x="7930760" y="52979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3" name="object 413"/>
          <p:cNvSpPr/>
          <p:nvPr/>
        </p:nvSpPr>
        <p:spPr>
          <a:xfrm>
            <a:off x="7930760" y="5234568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4" name="object 414"/>
          <p:cNvSpPr/>
          <p:nvPr/>
        </p:nvSpPr>
        <p:spPr>
          <a:xfrm>
            <a:off x="7930760" y="510771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5" name="object 415"/>
          <p:cNvSpPr/>
          <p:nvPr/>
        </p:nvSpPr>
        <p:spPr>
          <a:xfrm>
            <a:off x="7930760" y="504428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6" name="object 416"/>
          <p:cNvSpPr/>
          <p:nvPr/>
        </p:nvSpPr>
        <p:spPr>
          <a:xfrm>
            <a:off x="7930760" y="4980864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7" name="object 417"/>
          <p:cNvSpPr/>
          <p:nvPr/>
        </p:nvSpPr>
        <p:spPr>
          <a:xfrm>
            <a:off x="7930760" y="4917434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8" name="object 418"/>
          <p:cNvSpPr txBox="1"/>
          <p:nvPr/>
        </p:nvSpPr>
        <p:spPr>
          <a:xfrm>
            <a:off x="7279563" y="5310228"/>
            <a:ext cx="205104" cy="35623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285"/>
              </a:lnSpc>
            </a:pPr>
            <a:r>
              <a:rPr sz="1200" dirty="0">
                <a:latin typeface="Arial"/>
                <a:cs typeface="Arial"/>
              </a:rPr>
              <a:t>V/I</a:t>
            </a:r>
            <a:r>
              <a:rPr sz="1125" baseline="-22222" dirty="0">
                <a:latin typeface="Arial"/>
                <a:cs typeface="Arial"/>
              </a:rPr>
              <a:t>QS</a:t>
            </a:r>
            <a:endParaRPr sz="1125" baseline="-22222">
              <a:latin typeface="Arial"/>
              <a:cs typeface="Arial"/>
            </a:endParaRPr>
          </a:p>
        </p:txBody>
      </p:sp>
      <p:sp>
        <p:nvSpPr>
          <p:cNvPr id="419" name="object 419"/>
          <p:cNvSpPr/>
          <p:nvPr/>
        </p:nvSpPr>
        <p:spPr>
          <a:xfrm>
            <a:off x="9731650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0" name="object 420"/>
          <p:cNvSpPr/>
          <p:nvPr/>
        </p:nvSpPr>
        <p:spPr>
          <a:xfrm>
            <a:off x="9695653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1" name="object 421"/>
          <p:cNvSpPr/>
          <p:nvPr/>
        </p:nvSpPr>
        <p:spPr>
          <a:xfrm>
            <a:off x="9695653" y="5805189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2" name="object 422"/>
          <p:cNvSpPr/>
          <p:nvPr/>
        </p:nvSpPr>
        <p:spPr>
          <a:xfrm>
            <a:off x="9695653" y="5488063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3" name="object 423"/>
          <p:cNvSpPr/>
          <p:nvPr/>
        </p:nvSpPr>
        <p:spPr>
          <a:xfrm>
            <a:off x="9695653" y="5171138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4" name="object 424"/>
          <p:cNvSpPr/>
          <p:nvPr/>
        </p:nvSpPr>
        <p:spPr>
          <a:xfrm>
            <a:off x="9695653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5" name="object 425"/>
          <p:cNvSpPr/>
          <p:nvPr/>
        </p:nvSpPr>
        <p:spPr>
          <a:xfrm>
            <a:off x="9713648" y="6058893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6" name="object 426"/>
          <p:cNvSpPr/>
          <p:nvPr/>
        </p:nvSpPr>
        <p:spPr>
          <a:xfrm>
            <a:off x="9713648" y="5995463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7" name="object 427"/>
          <p:cNvSpPr/>
          <p:nvPr/>
        </p:nvSpPr>
        <p:spPr>
          <a:xfrm>
            <a:off x="9713648" y="5932041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8" name="object 428"/>
          <p:cNvSpPr/>
          <p:nvPr/>
        </p:nvSpPr>
        <p:spPr>
          <a:xfrm>
            <a:off x="9713648" y="5868611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9" name="object 429"/>
          <p:cNvSpPr/>
          <p:nvPr/>
        </p:nvSpPr>
        <p:spPr>
          <a:xfrm>
            <a:off x="9713648" y="5741759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0" name="object 430"/>
          <p:cNvSpPr/>
          <p:nvPr/>
        </p:nvSpPr>
        <p:spPr>
          <a:xfrm>
            <a:off x="9713648" y="5678337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1" name="object 431"/>
          <p:cNvSpPr/>
          <p:nvPr/>
        </p:nvSpPr>
        <p:spPr>
          <a:xfrm>
            <a:off x="9713648" y="5614915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2" name="object 432"/>
          <p:cNvSpPr/>
          <p:nvPr/>
        </p:nvSpPr>
        <p:spPr>
          <a:xfrm>
            <a:off x="9713648" y="5551485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3" name="object 433"/>
          <p:cNvSpPr/>
          <p:nvPr/>
        </p:nvSpPr>
        <p:spPr>
          <a:xfrm>
            <a:off x="9713648" y="5424633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4" name="object 434"/>
          <p:cNvSpPr/>
          <p:nvPr/>
        </p:nvSpPr>
        <p:spPr>
          <a:xfrm>
            <a:off x="9713648" y="5361413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5" name="object 435"/>
          <p:cNvSpPr/>
          <p:nvPr/>
        </p:nvSpPr>
        <p:spPr>
          <a:xfrm>
            <a:off x="9713648" y="52979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6" name="object 436"/>
          <p:cNvSpPr/>
          <p:nvPr/>
        </p:nvSpPr>
        <p:spPr>
          <a:xfrm>
            <a:off x="9713648" y="5234568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7" name="object 437"/>
          <p:cNvSpPr/>
          <p:nvPr/>
        </p:nvSpPr>
        <p:spPr>
          <a:xfrm>
            <a:off x="9713648" y="510771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8" name="object 438"/>
          <p:cNvSpPr/>
          <p:nvPr/>
        </p:nvSpPr>
        <p:spPr>
          <a:xfrm>
            <a:off x="9713648" y="5044286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9" name="object 439"/>
          <p:cNvSpPr/>
          <p:nvPr/>
        </p:nvSpPr>
        <p:spPr>
          <a:xfrm>
            <a:off x="9713648" y="4980864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0" name="object 440"/>
          <p:cNvSpPr/>
          <p:nvPr/>
        </p:nvSpPr>
        <p:spPr>
          <a:xfrm>
            <a:off x="9713648" y="4917434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1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1" name="object 441"/>
          <p:cNvSpPr/>
          <p:nvPr/>
        </p:nvSpPr>
        <p:spPr>
          <a:xfrm>
            <a:off x="7930760" y="4896156"/>
            <a:ext cx="1801495" cy="1068070"/>
          </a:xfrm>
          <a:custGeom>
            <a:avLst/>
            <a:gdLst/>
            <a:ahLst/>
            <a:cxnLst/>
            <a:rect l="l" t="t" r="r" b="b"/>
            <a:pathLst>
              <a:path w="1801495" h="1068070">
                <a:moveTo>
                  <a:pt x="0" y="591495"/>
                </a:moveTo>
                <a:lnTo>
                  <a:pt x="33746" y="591292"/>
                </a:lnTo>
                <a:lnTo>
                  <a:pt x="67492" y="591292"/>
                </a:lnTo>
                <a:lnTo>
                  <a:pt x="101238" y="591083"/>
                </a:lnTo>
                <a:lnTo>
                  <a:pt x="134985" y="591083"/>
                </a:lnTo>
                <a:lnTo>
                  <a:pt x="168940" y="590881"/>
                </a:lnTo>
                <a:lnTo>
                  <a:pt x="202686" y="590679"/>
                </a:lnTo>
                <a:lnTo>
                  <a:pt x="236433" y="590470"/>
                </a:lnTo>
                <a:lnTo>
                  <a:pt x="270179" y="590268"/>
                </a:lnTo>
                <a:lnTo>
                  <a:pt x="303933" y="589856"/>
                </a:lnTo>
                <a:lnTo>
                  <a:pt x="337679" y="589452"/>
                </a:lnTo>
                <a:lnTo>
                  <a:pt x="405172" y="587813"/>
                </a:lnTo>
                <a:lnTo>
                  <a:pt x="472664" y="584132"/>
                </a:lnTo>
                <a:lnTo>
                  <a:pt x="540365" y="568787"/>
                </a:lnTo>
                <a:lnTo>
                  <a:pt x="574112" y="546073"/>
                </a:lnTo>
                <a:lnTo>
                  <a:pt x="607859" y="502088"/>
                </a:lnTo>
                <a:lnTo>
                  <a:pt x="641612" y="428842"/>
                </a:lnTo>
                <a:lnTo>
                  <a:pt x="675359" y="324495"/>
                </a:lnTo>
                <a:lnTo>
                  <a:pt x="709104" y="199693"/>
                </a:lnTo>
                <a:lnTo>
                  <a:pt x="742850" y="78565"/>
                </a:lnTo>
                <a:lnTo>
                  <a:pt x="776597" y="0"/>
                </a:lnTo>
                <a:lnTo>
                  <a:pt x="810343" y="12277"/>
                </a:lnTo>
                <a:lnTo>
                  <a:pt x="844299" y="149768"/>
                </a:lnTo>
                <a:lnTo>
                  <a:pt x="878045" y="399582"/>
                </a:lnTo>
                <a:lnTo>
                  <a:pt x="911791" y="690111"/>
                </a:lnTo>
                <a:lnTo>
                  <a:pt x="945537" y="927856"/>
                </a:lnTo>
                <a:lnTo>
                  <a:pt x="979291" y="1053481"/>
                </a:lnTo>
                <a:lnTo>
                  <a:pt x="1013038" y="1068003"/>
                </a:lnTo>
                <a:lnTo>
                  <a:pt x="1046784" y="1012557"/>
                </a:lnTo>
                <a:lnTo>
                  <a:pt x="1080529" y="933378"/>
                </a:lnTo>
                <a:lnTo>
                  <a:pt x="1114276" y="859519"/>
                </a:lnTo>
                <a:lnTo>
                  <a:pt x="1148029" y="801206"/>
                </a:lnTo>
                <a:lnTo>
                  <a:pt x="1181776" y="757012"/>
                </a:lnTo>
                <a:lnTo>
                  <a:pt x="1215724" y="722237"/>
                </a:lnTo>
                <a:lnTo>
                  <a:pt x="1249471" y="693178"/>
                </a:lnTo>
                <a:lnTo>
                  <a:pt x="1283224" y="668017"/>
                </a:lnTo>
                <a:lnTo>
                  <a:pt x="1316971" y="646126"/>
                </a:lnTo>
                <a:lnTo>
                  <a:pt x="1350716" y="628320"/>
                </a:lnTo>
                <a:lnTo>
                  <a:pt x="1418209" y="606226"/>
                </a:lnTo>
                <a:lnTo>
                  <a:pt x="1485709" y="597637"/>
                </a:lnTo>
                <a:lnTo>
                  <a:pt x="1553403" y="594974"/>
                </a:lnTo>
                <a:lnTo>
                  <a:pt x="1620903" y="593949"/>
                </a:lnTo>
                <a:lnTo>
                  <a:pt x="1688396" y="593335"/>
                </a:lnTo>
                <a:lnTo>
                  <a:pt x="1755888" y="592931"/>
                </a:lnTo>
                <a:lnTo>
                  <a:pt x="1800890" y="592931"/>
                </a:lnTo>
              </a:path>
            </a:pathLst>
          </a:custGeom>
          <a:ln w="16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2" name="object 442"/>
          <p:cNvSpPr txBox="1"/>
          <p:nvPr/>
        </p:nvSpPr>
        <p:spPr>
          <a:xfrm>
            <a:off x="1479180" y="5820331"/>
            <a:ext cx="3063875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CC0000"/>
                </a:solidFill>
                <a:latin typeface="Arial"/>
                <a:cs typeface="Arial"/>
              </a:rPr>
              <a:t>Magnetic </a:t>
            </a:r>
            <a:r>
              <a:rPr sz="1450" dirty="0">
                <a:solidFill>
                  <a:srgbClr val="CC0000"/>
                </a:solidFill>
                <a:latin typeface="Arial"/>
                <a:cs typeface="Arial"/>
              </a:rPr>
              <a:t>flux </a:t>
            </a:r>
            <a:r>
              <a:rPr sz="1450" spc="-5" dirty="0">
                <a:solidFill>
                  <a:srgbClr val="CC0000"/>
                </a:solidFill>
                <a:latin typeface="Arial"/>
                <a:cs typeface="Arial"/>
              </a:rPr>
              <a:t>tubes </a:t>
            </a:r>
            <a:r>
              <a:rPr sz="1450" dirty="0">
                <a:solidFill>
                  <a:srgbClr val="CC0000"/>
                </a:solidFill>
                <a:latin typeface="Arial"/>
                <a:cs typeface="Arial"/>
              </a:rPr>
              <a:t>in facular</a:t>
            </a:r>
            <a:r>
              <a:rPr sz="1450" spc="-55" dirty="0">
                <a:solidFill>
                  <a:srgbClr val="CC0000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CC0000"/>
                </a:solidFill>
                <a:latin typeface="Arial"/>
                <a:cs typeface="Arial"/>
              </a:rPr>
              <a:t>regions</a:t>
            </a:r>
            <a:endParaRPr sz="1450">
              <a:latin typeface="Arial"/>
              <a:cs typeface="Arial"/>
            </a:endParaRPr>
          </a:p>
        </p:txBody>
      </p:sp>
      <p:sp>
        <p:nvSpPr>
          <p:cNvPr id="443" name="object 443"/>
          <p:cNvSpPr/>
          <p:nvPr/>
        </p:nvSpPr>
        <p:spPr>
          <a:xfrm>
            <a:off x="7507789" y="3171755"/>
            <a:ext cx="522605" cy="0"/>
          </a:xfrm>
          <a:custGeom>
            <a:avLst/>
            <a:gdLst/>
            <a:ahLst/>
            <a:cxnLst/>
            <a:rect l="l" t="t" r="r" b="b"/>
            <a:pathLst>
              <a:path w="522604">
                <a:moveTo>
                  <a:pt x="0" y="0"/>
                </a:moveTo>
                <a:lnTo>
                  <a:pt x="522493" y="0"/>
                </a:lnTo>
              </a:path>
            </a:pathLst>
          </a:custGeom>
          <a:ln w="1643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4" name="object 444"/>
          <p:cNvSpPr txBox="1"/>
          <p:nvPr/>
        </p:nvSpPr>
        <p:spPr>
          <a:xfrm>
            <a:off x="8112224" y="3030896"/>
            <a:ext cx="1522095" cy="2673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50" dirty="0">
                <a:latin typeface="Arial"/>
                <a:cs typeface="Arial"/>
              </a:rPr>
              <a:t>Flux tube</a:t>
            </a:r>
            <a:r>
              <a:rPr sz="1650" spc="-65" dirty="0">
                <a:latin typeface="Arial"/>
                <a:cs typeface="Arial"/>
              </a:rPr>
              <a:t> </a:t>
            </a:r>
            <a:r>
              <a:rPr sz="1650" dirty="0">
                <a:latin typeface="Arial"/>
                <a:cs typeface="Arial"/>
              </a:rPr>
              <a:t>model</a:t>
            </a:r>
            <a:endParaRPr sz="1650">
              <a:latin typeface="Arial"/>
              <a:cs typeface="Arial"/>
            </a:endParaRPr>
          </a:p>
        </p:txBody>
      </p:sp>
      <p:sp>
        <p:nvSpPr>
          <p:cNvPr id="445" name="object 445"/>
          <p:cNvSpPr txBox="1"/>
          <p:nvPr/>
        </p:nvSpPr>
        <p:spPr>
          <a:xfrm>
            <a:off x="5288855" y="4203325"/>
            <a:ext cx="4001135" cy="6318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2078989" algn="ctr">
              <a:lnSpc>
                <a:spcPts val="1375"/>
              </a:lnSpc>
              <a:tabLst>
                <a:tab pos="1294765" algn="l"/>
                <a:tab pos="1548130" algn="l"/>
                <a:tab pos="1802130" algn="l"/>
              </a:tabLst>
            </a:pPr>
            <a:r>
              <a:rPr sz="1200" dirty="0">
                <a:latin typeface="Arial"/>
                <a:cs typeface="Arial"/>
              </a:rPr>
              <a:t>-5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-4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-3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-2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-1	</a:t>
            </a:r>
            <a:r>
              <a:rPr sz="1200" spc="5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5" dirty="0">
                <a:latin typeface="Arial"/>
                <a:cs typeface="Arial"/>
              </a:rPr>
              <a:t>1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5" dirty="0">
                <a:latin typeface="Arial"/>
                <a:cs typeface="Arial"/>
              </a:rPr>
              <a:t>2</a:t>
            </a:r>
            <a:endParaRPr sz="1200">
              <a:latin typeface="Arial"/>
              <a:cs typeface="Arial"/>
            </a:endParaRPr>
          </a:p>
          <a:p>
            <a:pPr marR="2052955" algn="ctr">
              <a:lnSpc>
                <a:spcPts val="1375"/>
              </a:lnSpc>
            </a:pPr>
            <a:r>
              <a:rPr sz="1200" dirty="0">
                <a:latin typeface="Arial"/>
                <a:cs typeface="Arial"/>
              </a:rPr>
              <a:t>log</a:t>
            </a:r>
            <a:r>
              <a:rPr sz="1200" spc="-100" dirty="0">
                <a:latin typeface="Arial"/>
                <a:cs typeface="Arial"/>
              </a:rPr>
              <a:t> </a:t>
            </a:r>
            <a:r>
              <a:rPr sz="1200" spc="5" dirty="0">
                <a:latin typeface="Arial"/>
                <a:cs typeface="Arial"/>
              </a:rPr>
              <a:t>tau</a:t>
            </a:r>
            <a:endParaRPr sz="120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  <a:spcBef>
                <a:spcPts val="605"/>
              </a:spcBef>
            </a:pPr>
            <a:r>
              <a:rPr sz="1250" spc="-5" dirty="0">
                <a:solidFill>
                  <a:srgbClr val="3333CC"/>
                </a:solidFill>
                <a:latin typeface="Arial"/>
                <a:cs typeface="Arial"/>
              </a:rPr>
              <a:t>Fe I </a:t>
            </a:r>
            <a:r>
              <a:rPr sz="1250" spc="-10" dirty="0">
                <a:solidFill>
                  <a:srgbClr val="3333CC"/>
                </a:solidFill>
                <a:latin typeface="Arial"/>
                <a:cs typeface="Arial"/>
              </a:rPr>
              <a:t>630.2</a:t>
            </a:r>
            <a:r>
              <a:rPr sz="1250" spc="-8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250" spc="-15" dirty="0">
                <a:solidFill>
                  <a:srgbClr val="3333CC"/>
                </a:solidFill>
                <a:latin typeface="Arial"/>
                <a:cs typeface="Arial"/>
              </a:rPr>
              <a:t>nm</a:t>
            </a:r>
            <a:endParaRPr sz="1250">
              <a:latin typeface="Arial"/>
              <a:cs typeface="Arial"/>
            </a:endParaRPr>
          </a:p>
        </p:txBody>
      </p:sp>
      <p:sp>
        <p:nvSpPr>
          <p:cNvPr id="446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448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49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181786" y="1314679"/>
            <a:ext cx="8404225" cy="10369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250" spc="15" dirty="0">
                <a:latin typeface="Arial"/>
                <a:cs typeface="Arial"/>
              </a:rPr>
              <a:t>The </a:t>
            </a:r>
            <a:r>
              <a:rPr sz="2250" spc="10" dirty="0">
                <a:latin typeface="Arial"/>
                <a:cs typeface="Arial"/>
              </a:rPr>
              <a:t>results change </a:t>
            </a:r>
            <a:r>
              <a:rPr sz="2250" spc="5" dirty="0">
                <a:latin typeface="Arial"/>
                <a:cs typeface="Arial"/>
              </a:rPr>
              <a:t>if </a:t>
            </a:r>
            <a:r>
              <a:rPr sz="2250" spc="10" dirty="0">
                <a:latin typeface="Arial"/>
                <a:cs typeface="Arial"/>
              </a:rPr>
              <a:t>the physical model </a:t>
            </a:r>
            <a:r>
              <a:rPr sz="2250" spc="5" dirty="0">
                <a:latin typeface="Arial"/>
                <a:cs typeface="Arial"/>
              </a:rPr>
              <a:t>is</a:t>
            </a:r>
            <a:r>
              <a:rPr sz="2250" dirty="0">
                <a:latin typeface="Arial"/>
                <a:cs typeface="Arial"/>
              </a:rPr>
              <a:t> </a:t>
            </a:r>
            <a:r>
              <a:rPr sz="2250" spc="10" dirty="0">
                <a:latin typeface="Arial"/>
                <a:cs typeface="Arial"/>
              </a:rPr>
              <a:t>changed</a:t>
            </a:r>
            <a:endParaRPr sz="225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25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Too simplistic models; often they cannot describe the real</a:t>
            </a:r>
            <a:r>
              <a:rPr sz="1850" spc="-70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atmosphere</a:t>
            </a:r>
            <a:endParaRPr sz="185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70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BUT: we get information about the magnetic structure of the</a:t>
            </a:r>
            <a:r>
              <a:rPr sz="1850" spc="-70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atmosphere!</a:t>
            </a:r>
            <a:endParaRPr sz="185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48401" y="3331156"/>
            <a:ext cx="2745557" cy="24600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71426" y="3537943"/>
            <a:ext cx="1698625" cy="259079"/>
          </a:xfrm>
          <a:custGeom>
            <a:avLst/>
            <a:gdLst/>
            <a:ahLst/>
            <a:cxnLst/>
            <a:rect l="l" t="t" r="r" b="b"/>
            <a:pathLst>
              <a:path w="1698625" h="259079">
                <a:moveTo>
                  <a:pt x="0" y="129242"/>
                </a:moveTo>
                <a:lnTo>
                  <a:pt x="3469" y="117479"/>
                </a:lnTo>
                <a:lnTo>
                  <a:pt x="13678" y="106011"/>
                </a:lnTo>
                <a:lnTo>
                  <a:pt x="53116" y="84145"/>
                </a:lnTo>
                <a:lnTo>
                  <a:pt x="115915" y="64011"/>
                </a:lnTo>
                <a:lnTo>
                  <a:pt x="155325" y="54707"/>
                </a:lnTo>
                <a:lnTo>
                  <a:pt x="199677" y="45973"/>
                </a:lnTo>
                <a:lnTo>
                  <a:pt x="248670" y="37854"/>
                </a:lnTo>
                <a:lnTo>
                  <a:pt x="302004" y="30396"/>
                </a:lnTo>
                <a:lnTo>
                  <a:pt x="359381" y="23644"/>
                </a:lnTo>
                <a:lnTo>
                  <a:pt x="420500" y="17645"/>
                </a:lnTo>
                <a:lnTo>
                  <a:pt x="485061" y="12443"/>
                </a:lnTo>
                <a:lnTo>
                  <a:pt x="552765" y="8085"/>
                </a:lnTo>
                <a:lnTo>
                  <a:pt x="623312" y="4616"/>
                </a:lnTo>
                <a:lnTo>
                  <a:pt x="696402" y="2082"/>
                </a:lnTo>
                <a:lnTo>
                  <a:pt x="771735" y="528"/>
                </a:lnTo>
                <a:lnTo>
                  <a:pt x="849013" y="0"/>
                </a:lnTo>
                <a:lnTo>
                  <a:pt x="926291" y="528"/>
                </a:lnTo>
                <a:lnTo>
                  <a:pt x="1001624" y="2082"/>
                </a:lnTo>
                <a:lnTo>
                  <a:pt x="1074715" y="4616"/>
                </a:lnTo>
                <a:lnTo>
                  <a:pt x="1145261" y="8085"/>
                </a:lnTo>
                <a:lnTo>
                  <a:pt x="1212965" y="12443"/>
                </a:lnTo>
                <a:lnTo>
                  <a:pt x="1277527" y="17645"/>
                </a:lnTo>
                <a:lnTo>
                  <a:pt x="1338645" y="23644"/>
                </a:lnTo>
                <a:lnTo>
                  <a:pt x="1396022" y="30396"/>
                </a:lnTo>
                <a:lnTo>
                  <a:pt x="1449356" y="37854"/>
                </a:lnTo>
                <a:lnTo>
                  <a:pt x="1498349" y="45973"/>
                </a:lnTo>
                <a:lnTo>
                  <a:pt x="1542701" y="54707"/>
                </a:lnTo>
                <a:lnTo>
                  <a:pt x="1582111" y="64011"/>
                </a:lnTo>
                <a:lnTo>
                  <a:pt x="1644910" y="84145"/>
                </a:lnTo>
                <a:lnTo>
                  <a:pt x="1684348" y="106011"/>
                </a:lnTo>
                <a:lnTo>
                  <a:pt x="1698027" y="129242"/>
                </a:lnTo>
                <a:lnTo>
                  <a:pt x="1694557" y="141006"/>
                </a:lnTo>
                <a:lnTo>
                  <a:pt x="1684348" y="152474"/>
                </a:lnTo>
                <a:lnTo>
                  <a:pt x="1644910" y="174339"/>
                </a:lnTo>
                <a:lnTo>
                  <a:pt x="1582111" y="194474"/>
                </a:lnTo>
                <a:lnTo>
                  <a:pt x="1542701" y="203778"/>
                </a:lnTo>
                <a:lnTo>
                  <a:pt x="1498349" y="212512"/>
                </a:lnTo>
                <a:lnTo>
                  <a:pt x="1449356" y="220631"/>
                </a:lnTo>
                <a:lnTo>
                  <a:pt x="1396022" y="228089"/>
                </a:lnTo>
                <a:lnTo>
                  <a:pt x="1338645" y="234840"/>
                </a:lnTo>
                <a:lnTo>
                  <a:pt x="1277527" y="240840"/>
                </a:lnTo>
                <a:lnTo>
                  <a:pt x="1212965" y="246041"/>
                </a:lnTo>
                <a:lnTo>
                  <a:pt x="1145261" y="250399"/>
                </a:lnTo>
                <a:lnTo>
                  <a:pt x="1074715" y="253868"/>
                </a:lnTo>
                <a:lnTo>
                  <a:pt x="1001624" y="256403"/>
                </a:lnTo>
                <a:lnTo>
                  <a:pt x="926291" y="257957"/>
                </a:lnTo>
                <a:lnTo>
                  <a:pt x="849013" y="258485"/>
                </a:lnTo>
                <a:lnTo>
                  <a:pt x="771735" y="257957"/>
                </a:lnTo>
                <a:lnTo>
                  <a:pt x="696402" y="256403"/>
                </a:lnTo>
                <a:lnTo>
                  <a:pt x="623312" y="253868"/>
                </a:lnTo>
                <a:lnTo>
                  <a:pt x="552765" y="250399"/>
                </a:lnTo>
                <a:lnTo>
                  <a:pt x="485061" y="246041"/>
                </a:lnTo>
                <a:lnTo>
                  <a:pt x="420500" y="240840"/>
                </a:lnTo>
                <a:lnTo>
                  <a:pt x="359381" y="234840"/>
                </a:lnTo>
                <a:lnTo>
                  <a:pt x="302004" y="228089"/>
                </a:lnTo>
                <a:lnTo>
                  <a:pt x="248670" y="220631"/>
                </a:lnTo>
                <a:lnTo>
                  <a:pt x="199677" y="212512"/>
                </a:lnTo>
                <a:lnTo>
                  <a:pt x="155325" y="203778"/>
                </a:lnTo>
                <a:lnTo>
                  <a:pt x="115915" y="194474"/>
                </a:lnTo>
                <a:lnTo>
                  <a:pt x="53116" y="174339"/>
                </a:lnTo>
                <a:lnTo>
                  <a:pt x="13678" y="152474"/>
                </a:lnTo>
                <a:lnTo>
                  <a:pt x="0" y="129242"/>
                </a:lnTo>
                <a:close/>
              </a:path>
            </a:pathLst>
          </a:custGeom>
          <a:ln w="131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60129" y="3375525"/>
            <a:ext cx="2719705" cy="2297430"/>
          </a:xfrm>
          <a:custGeom>
            <a:avLst/>
            <a:gdLst/>
            <a:ahLst/>
            <a:cxnLst/>
            <a:rect l="l" t="t" r="r" b="b"/>
            <a:pathLst>
              <a:path w="2719704" h="2297429">
                <a:moveTo>
                  <a:pt x="0" y="603486"/>
                </a:moveTo>
                <a:lnTo>
                  <a:pt x="603398" y="0"/>
                </a:lnTo>
                <a:lnTo>
                  <a:pt x="2719268" y="0"/>
                </a:lnTo>
                <a:lnTo>
                  <a:pt x="2719268" y="1693850"/>
                </a:lnTo>
                <a:lnTo>
                  <a:pt x="2115870" y="2297337"/>
                </a:lnTo>
                <a:lnTo>
                  <a:pt x="0" y="2297337"/>
                </a:lnTo>
                <a:lnTo>
                  <a:pt x="0" y="603486"/>
                </a:lnTo>
                <a:close/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660129" y="3375525"/>
            <a:ext cx="2719705" cy="603885"/>
          </a:xfrm>
          <a:custGeom>
            <a:avLst/>
            <a:gdLst/>
            <a:ahLst/>
            <a:cxnLst/>
            <a:rect l="l" t="t" r="r" b="b"/>
            <a:pathLst>
              <a:path w="2719704" h="603885">
                <a:moveTo>
                  <a:pt x="0" y="603486"/>
                </a:moveTo>
                <a:lnTo>
                  <a:pt x="2115870" y="603486"/>
                </a:lnTo>
                <a:lnTo>
                  <a:pt x="2719268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75999" y="3979012"/>
            <a:ext cx="0" cy="1694180"/>
          </a:xfrm>
          <a:custGeom>
            <a:avLst/>
            <a:gdLst/>
            <a:ahLst/>
            <a:cxnLst/>
            <a:rect l="l" t="t" r="r" b="b"/>
            <a:pathLst>
              <a:path h="1694179">
                <a:moveTo>
                  <a:pt x="0" y="0"/>
                </a:moveTo>
                <a:lnTo>
                  <a:pt x="0" y="1693850"/>
                </a:lnTo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259847" y="3373881"/>
            <a:ext cx="0" cy="238760"/>
          </a:xfrm>
          <a:custGeom>
            <a:avLst/>
            <a:gdLst/>
            <a:ahLst/>
            <a:cxnLst/>
            <a:rect l="l" t="t" r="r" b="b"/>
            <a:pathLst>
              <a:path h="238760">
                <a:moveTo>
                  <a:pt x="0" y="0"/>
                </a:moveTo>
                <a:lnTo>
                  <a:pt x="0" y="238279"/>
                </a:lnTo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261490" y="3889878"/>
            <a:ext cx="0" cy="1155700"/>
          </a:xfrm>
          <a:custGeom>
            <a:avLst/>
            <a:gdLst/>
            <a:ahLst/>
            <a:cxnLst/>
            <a:rect l="l" t="t" r="r" b="b"/>
            <a:pathLst>
              <a:path h="1155700">
                <a:moveTo>
                  <a:pt x="0" y="0"/>
                </a:moveTo>
                <a:lnTo>
                  <a:pt x="0" y="1155242"/>
                </a:lnTo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416563" y="5059909"/>
            <a:ext cx="963294" cy="0"/>
          </a:xfrm>
          <a:custGeom>
            <a:avLst/>
            <a:gdLst/>
            <a:ahLst/>
            <a:cxnLst/>
            <a:rect l="l" t="t" r="r" b="b"/>
            <a:pathLst>
              <a:path w="963295">
                <a:moveTo>
                  <a:pt x="962834" y="0"/>
                </a:moveTo>
                <a:lnTo>
                  <a:pt x="0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226986" y="5059909"/>
            <a:ext cx="396240" cy="0"/>
          </a:xfrm>
          <a:custGeom>
            <a:avLst/>
            <a:gdLst/>
            <a:ahLst/>
            <a:cxnLst/>
            <a:rect l="l" t="t" r="r" b="b"/>
            <a:pathLst>
              <a:path w="396239">
                <a:moveTo>
                  <a:pt x="395978" y="0"/>
                </a:moveTo>
                <a:lnTo>
                  <a:pt x="0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660129" y="5045120"/>
            <a:ext cx="608330" cy="628015"/>
          </a:xfrm>
          <a:custGeom>
            <a:avLst/>
            <a:gdLst/>
            <a:ahLst/>
            <a:cxnLst/>
            <a:rect l="l" t="t" r="r" b="b"/>
            <a:pathLst>
              <a:path w="608330" h="628014">
                <a:moveTo>
                  <a:pt x="0" y="627741"/>
                </a:moveTo>
                <a:lnTo>
                  <a:pt x="607933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004154" y="5428009"/>
            <a:ext cx="0" cy="182880"/>
          </a:xfrm>
          <a:custGeom>
            <a:avLst/>
            <a:gdLst/>
            <a:ahLst/>
            <a:cxnLst/>
            <a:rect l="l" t="t" r="r" b="b"/>
            <a:pathLst>
              <a:path h="182879">
                <a:moveTo>
                  <a:pt x="0" y="0"/>
                </a:moveTo>
                <a:lnTo>
                  <a:pt x="0" y="182407"/>
                </a:lnTo>
              </a:path>
            </a:pathLst>
          </a:custGeom>
          <a:ln w="9858">
            <a:solidFill>
              <a:srgbClr val="418F57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368274" y="4164015"/>
            <a:ext cx="1777364" cy="0"/>
          </a:xfrm>
          <a:custGeom>
            <a:avLst/>
            <a:gdLst/>
            <a:ahLst/>
            <a:cxnLst/>
            <a:rect l="l" t="t" r="r" b="b"/>
            <a:pathLst>
              <a:path w="1777365">
                <a:moveTo>
                  <a:pt x="0" y="0"/>
                </a:moveTo>
                <a:lnTo>
                  <a:pt x="1777072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622171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5876061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129958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383855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637552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891449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539369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541913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4435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46979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549522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52064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54608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57130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59673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64759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67302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69825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72368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74911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77454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79977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82520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85063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0149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671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95215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97758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00300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02844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605366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607910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610453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615539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618061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620604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623148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625690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628213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630756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633299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35843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40908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643451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45994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648537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651080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653602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656146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658689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661231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666297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668841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71384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673926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676450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678992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681535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684079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686621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691687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694230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696773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699316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701839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704382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706925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709468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711991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5368274" y="2913057"/>
            <a:ext cx="1777364" cy="0"/>
          </a:xfrm>
          <a:custGeom>
            <a:avLst/>
            <a:gdLst/>
            <a:ahLst/>
            <a:cxnLst/>
            <a:rect l="l" t="t" r="r" b="b"/>
            <a:pathLst>
              <a:path w="1777365">
                <a:moveTo>
                  <a:pt x="0" y="0"/>
                </a:moveTo>
                <a:lnTo>
                  <a:pt x="1777072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5622171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5876061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6129958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6383855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6637552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6891449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539369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541913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544435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546979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549522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552064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554608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557130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559673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564759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567302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569825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572368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574911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577454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579977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582520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585063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590149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592671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595215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597758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600300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602844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605366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607910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610453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615539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618061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620604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623148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625690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628213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630756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633299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635843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640908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/>
          <p:nvPr/>
        </p:nvSpPr>
        <p:spPr>
          <a:xfrm>
            <a:off x="643451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2" name="object 132"/>
          <p:cNvSpPr/>
          <p:nvPr/>
        </p:nvSpPr>
        <p:spPr>
          <a:xfrm>
            <a:off x="645994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3" name="object 133"/>
          <p:cNvSpPr/>
          <p:nvPr/>
        </p:nvSpPr>
        <p:spPr>
          <a:xfrm>
            <a:off x="648537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4" name="object 134"/>
          <p:cNvSpPr/>
          <p:nvPr/>
        </p:nvSpPr>
        <p:spPr>
          <a:xfrm>
            <a:off x="651080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5" name="object 135"/>
          <p:cNvSpPr/>
          <p:nvPr/>
        </p:nvSpPr>
        <p:spPr>
          <a:xfrm>
            <a:off x="653602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6" name="object 136"/>
          <p:cNvSpPr/>
          <p:nvPr/>
        </p:nvSpPr>
        <p:spPr>
          <a:xfrm>
            <a:off x="656146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7" name="object 137"/>
          <p:cNvSpPr/>
          <p:nvPr/>
        </p:nvSpPr>
        <p:spPr>
          <a:xfrm>
            <a:off x="658689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8" name="object 138"/>
          <p:cNvSpPr/>
          <p:nvPr/>
        </p:nvSpPr>
        <p:spPr>
          <a:xfrm>
            <a:off x="661231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9" name="object 139"/>
          <p:cNvSpPr/>
          <p:nvPr/>
        </p:nvSpPr>
        <p:spPr>
          <a:xfrm>
            <a:off x="666297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0" name="object 140"/>
          <p:cNvSpPr/>
          <p:nvPr/>
        </p:nvSpPr>
        <p:spPr>
          <a:xfrm>
            <a:off x="668841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1" name="object 141"/>
          <p:cNvSpPr/>
          <p:nvPr/>
        </p:nvSpPr>
        <p:spPr>
          <a:xfrm>
            <a:off x="671384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673926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676450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678992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5" name="object 145"/>
          <p:cNvSpPr/>
          <p:nvPr/>
        </p:nvSpPr>
        <p:spPr>
          <a:xfrm>
            <a:off x="681535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6" name="object 146"/>
          <p:cNvSpPr/>
          <p:nvPr/>
        </p:nvSpPr>
        <p:spPr>
          <a:xfrm>
            <a:off x="684079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7" name="object 147"/>
          <p:cNvSpPr/>
          <p:nvPr/>
        </p:nvSpPr>
        <p:spPr>
          <a:xfrm>
            <a:off x="686621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8" name="object 148"/>
          <p:cNvSpPr/>
          <p:nvPr/>
        </p:nvSpPr>
        <p:spPr>
          <a:xfrm>
            <a:off x="691687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9" name="object 149"/>
          <p:cNvSpPr/>
          <p:nvPr/>
        </p:nvSpPr>
        <p:spPr>
          <a:xfrm>
            <a:off x="694230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0" name="object 150"/>
          <p:cNvSpPr/>
          <p:nvPr/>
        </p:nvSpPr>
        <p:spPr>
          <a:xfrm>
            <a:off x="696773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1" name="object 151"/>
          <p:cNvSpPr/>
          <p:nvPr/>
        </p:nvSpPr>
        <p:spPr>
          <a:xfrm>
            <a:off x="699316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2" name="object 152"/>
          <p:cNvSpPr/>
          <p:nvPr/>
        </p:nvSpPr>
        <p:spPr>
          <a:xfrm>
            <a:off x="701839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3" name="object 153"/>
          <p:cNvSpPr/>
          <p:nvPr/>
        </p:nvSpPr>
        <p:spPr>
          <a:xfrm>
            <a:off x="704382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4" name="object 154"/>
          <p:cNvSpPr/>
          <p:nvPr/>
        </p:nvSpPr>
        <p:spPr>
          <a:xfrm>
            <a:off x="706925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5" name="object 155"/>
          <p:cNvSpPr/>
          <p:nvPr/>
        </p:nvSpPr>
        <p:spPr>
          <a:xfrm>
            <a:off x="709468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6" name="object 156"/>
          <p:cNvSpPr/>
          <p:nvPr/>
        </p:nvSpPr>
        <p:spPr>
          <a:xfrm>
            <a:off x="711991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7" name="object 157"/>
          <p:cNvSpPr/>
          <p:nvPr/>
        </p:nvSpPr>
        <p:spPr>
          <a:xfrm>
            <a:off x="5368274" y="2913057"/>
            <a:ext cx="0" cy="1250950"/>
          </a:xfrm>
          <a:custGeom>
            <a:avLst/>
            <a:gdLst/>
            <a:ahLst/>
            <a:cxnLst/>
            <a:rect l="l" t="t" r="r" b="b"/>
            <a:pathLst>
              <a:path h="1250950">
                <a:moveTo>
                  <a:pt x="0" y="0"/>
                </a:moveTo>
                <a:lnTo>
                  <a:pt x="0" y="1250958"/>
                </a:lnTo>
              </a:path>
            </a:pathLst>
          </a:custGeom>
          <a:ln w="1614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8" name="object 158"/>
          <p:cNvSpPr/>
          <p:nvPr/>
        </p:nvSpPr>
        <p:spPr>
          <a:xfrm>
            <a:off x="5368274" y="4164015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9" name="object 159"/>
          <p:cNvSpPr/>
          <p:nvPr/>
        </p:nvSpPr>
        <p:spPr>
          <a:xfrm>
            <a:off x="5368274" y="3913781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0" name="object 160"/>
          <p:cNvSpPr/>
          <p:nvPr/>
        </p:nvSpPr>
        <p:spPr>
          <a:xfrm>
            <a:off x="5368274" y="3663554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1" name="object 161"/>
          <p:cNvSpPr/>
          <p:nvPr/>
        </p:nvSpPr>
        <p:spPr>
          <a:xfrm>
            <a:off x="5368274" y="3413519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2" name="object 162"/>
          <p:cNvSpPr/>
          <p:nvPr/>
        </p:nvSpPr>
        <p:spPr>
          <a:xfrm>
            <a:off x="5368274" y="3163291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4" name="object 164"/>
          <p:cNvSpPr/>
          <p:nvPr/>
        </p:nvSpPr>
        <p:spPr>
          <a:xfrm>
            <a:off x="5368274" y="2913057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5" name="object 165"/>
          <p:cNvSpPr txBox="1"/>
          <p:nvPr/>
        </p:nvSpPr>
        <p:spPr>
          <a:xfrm>
            <a:off x="5101437" y="2850257"/>
            <a:ext cx="239395" cy="13620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dirty="0">
                <a:latin typeface="Arial"/>
                <a:cs typeface="Arial"/>
              </a:rPr>
              <a:t>2.5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sz="1200" dirty="0">
                <a:latin typeface="Arial"/>
                <a:cs typeface="Arial"/>
              </a:rPr>
              <a:t>2.0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200" dirty="0">
                <a:latin typeface="Arial"/>
                <a:cs typeface="Arial"/>
              </a:rPr>
              <a:t>1.5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200" dirty="0">
                <a:latin typeface="Arial"/>
                <a:cs typeface="Arial"/>
              </a:rPr>
              <a:t>1.0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200" dirty="0">
                <a:latin typeface="Arial"/>
                <a:cs typeface="Arial"/>
              </a:rPr>
              <a:t>0.5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200" dirty="0">
                <a:latin typeface="Arial"/>
                <a:cs typeface="Arial"/>
              </a:rPr>
              <a:t>0.0</a:t>
            </a:r>
            <a:endParaRPr sz="1200">
              <a:latin typeface="Arial"/>
              <a:cs typeface="Arial"/>
            </a:endParaRPr>
          </a:p>
        </p:txBody>
      </p:sp>
      <p:sp>
        <p:nvSpPr>
          <p:cNvPr id="166" name="object 166"/>
          <p:cNvSpPr/>
          <p:nvPr/>
        </p:nvSpPr>
        <p:spPr>
          <a:xfrm>
            <a:off x="5368274" y="411396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7" name="object 167"/>
          <p:cNvSpPr/>
          <p:nvPr/>
        </p:nvSpPr>
        <p:spPr>
          <a:xfrm>
            <a:off x="5368274" y="4063922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8" name="object 168"/>
          <p:cNvSpPr/>
          <p:nvPr/>
        </p:nvSpPr>
        <p:spPr>
          <a:xfrm>
            <a:off x="5368274" y="401387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9" name="object 169"/>
          <p:cNvSpPr/>
          <p:nvPr/>
        </p:nvSpPr>
        <p:spPr>
          <a:xfrm>
            <a:off x="5368274" y="396382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0" name="object 170"/>
          <p:cNvSpPr/>
          <p:nvPr/>
        </p:nvSpPr>
        <p:spPr>
          <a:xfrm>
            <a:off x="5368274" y="3863734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1" name="object 171"/>
          <p:cNvSpPr/>
          <p:nvPr/>
        </p:nvSpPr>
        <p:spPr>
          <a:xfrm>
            <a:off x="5368274" y="381368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2" name="object 172"/>
          <p:cNvSpPr/>
          <p:nvPr/>
        </p:nvSpPr>
        <p:spPr>
          <a:xfrm>
            <a:off x="5368274" y="376364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3" name="object 173"/>
          <p:cNvSpPr/>
          <p:nvPr/>
        </p:nvSpPr>
        <p:spPr>
          <a:xfrm>
            <a:off x="5368274" y="3713601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4" name="object 174"/>
          <p:cNvSpPr/>
          <p:nvPr/>
        </p:nvSpPr>
        <p:spPr>
          <a:xfrm>
            <a:off x="5368274" y="361350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5" name="object 175"/>
          <p:cNvSpPr/>
          <p:nvPr/>
        </p:nvSpPr>
        <p:spPr>
          <a:xfrm>
            <a:off x="5368274" y="3563460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6" name="object 176"/>
          <p:cNvSpPr/>
          <p:nvPr/>
        </p:nvSpPr>
        <p:spPr>
          <a:xfrm>
            <a:off x="5368274" y="3513413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7" name="object 177"/>
          <p:cNvSpPr/>
          <p:nvPr/>
        </p:nvSpPr>
        <p:spPr>
          <a:xfrm>
            <a:off x="5368274" y="3463366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8" name="object 178"/>
          <p:cNvSpPr/>
          <p:nvPr/>
        </p:nvSpPr>
        <p:spPr>
          <a:xfrm>
            <a:off x="5368274" y="3363472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9" name="object 179"/>
          <p:cNvSpPr/>
          <p:nvPr/>
        </p:nvSpPr>
        <p:spPr>
          <a:xfrm>
            <a:off x="5368274" y="331342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0" name="object 180"/>
          <p:cNvSpPr/>
          <p:nvPr/>
        </p:nvSpPr>
        <p:spPr>
          <a:xfrm>
            <a:off x="5368274" y="326338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1" name="object 181"/>
          <p:cNvSpPr/>
          <p:nvPr/>
        </p:nvSpPr>
        <p:spPr>
          <a:xfrm>
            <a:off x="5368274" y="321333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2" name="object 182"/>
          <p:cNvSpPr/>
          <p:nvPr/>
        </p:nvSpPr>
        <p:spPr>
          <a:xfrm>
            <a:off x="5368274" y="311324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3" name="object 183"/>
          <p:cNvSpPr/>
          <p:nvPr/>
        </p:nvSpPr>
        <p:spPr>
          <a:xfrm>
            <a:off x="5368274" y="306319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4" name="object 184"/>
          <p:cNvSpPr/>
          <p:nvPr/>
        </p:nvSpPr>
        <p:spPr>
          <a:xfrm>
            <a:off x="5368274" y="3013151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5" name="object 185"/>
          <p:cNvSpPr/>
          <p:nvPr/>
        </p:nvSpPr>
        <p:spPr>
          <a:xfrm>
            <a:off x="5368274" y="2963104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0" y="0"/>
                </a:moveTo>
                <a:lnTo>
                  <a:pt x="17757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6" name="object 186"/>
          <p:cNvSpPr txBox="1"/>
          <p:nvPr/>
        </p:nvSpPr>
        <p:spPr>
          <a:xfrm>
            <a:off x="4862158" y="3312045"/>
            <a:ext cx="179705" cy="45275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270"/>
              </a:lnSpc>
            </a:pPr>
            <a:r>
              <a:rPr sz="1200" dirty="0">
                <a:latin typeface="Arial"/>
                <a:cs typeface="Arial"/>
              </a:rPr>
              <a:t>B [kG]</a:t>
            </a:r>
            <a:endParaRPr sz="1200">
              <a:latin typeface="Arial"/>
              <a:cs typeface="Arial"/>
            </a:endParaRPr>
          </a:p>
        </p:txBody>
      </p:sp>
      <p:sp>
        <p:nvSpPr>
          <p:cNvPr id="187" name="object 187"/>
          <p:cNvSpPr/>
          <p:nvPr/>
        </p:nvSpPr>
        <p:spPr>
          <a:xfrm>
            <a:off x="7145346" y="2913057"/>
            <a:ext cx="0" cy="1250950"/>
          </a:xfrm>
          <a:custGeom>
            <a:avLst/>
            <a:gdLst/>
            <a:ahLst/>
            <a:cxnLst/>
            <a:rect l="l" t="t" r="r" b="b"/>
            <a:pathLst>
              <a:path h="1250950">
                <a:moveTo>
                  <a:pt x="0" y="0"/>
                </a:moveTo>
                <a:lnTo>
                  <a:pt x="0" y="1250958"/>
                </a:lnTo>
              </a:path>
            </a:pathLst>
          </a:custGeom>
          <a:ln w="1614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8" name="object 188"/>
          <p:cNvSpPr/>
          <p:nvPr/>
        </p:nvSpPr>
        <p:spPr>
          <a:xfrm>
            <a:off x="7109826" y="4164015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9" name="object 189"/>
          <p:cNvSpPr/>
          <p:nvPr/>
        </p:nvSpPr>
        <p:spPr>
          <a:xfrm>
            <a:off x="7109826" y="3913781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0" name="object 190"/>
          <p:cNvSpPr/>
          <p:nvPr/>
        </p:nvSpPr>
        <p:spPr>
          <a:xfrm>
            <a:off x="7109826" y="3663554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1" name="object 191"/>
          <p:cNvSpPr/>
          <p:nvPr/>
        </p:nvSpPr>
        <p:spPr>
          <a:xfrm>
            <a:off x="7109826" y="3413519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2" name="object 192"/>
          <p:cNvSpPr/>
          <p:nvPr/>
        </p:nvSpPr>
        <p:spPr>
          <a:xfrm>
            <a:off x="7109826" y="3163291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3" name="object 193"/>
          <p:cNvSpPr/>
          <p:nvPr/>
        </p:nvSpPr>
        <p:spPr>
          <a:xfrm>
            <a:off x="7109826" y="2913057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4" name="object 194"/>
          <p:cNvSpPr/>
          <p:nvPr/>
        </p:nvSpPr>
        <p:spPr>
          <a:xfrm>
            <a:off x="7127582" y="411396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5" name="object 195"/>
          <p:cNvSpPr/>
          <p:nvPr/>
        </p:nvSpPr>
        <p:spPr>
          <a:xfrm>
            <a:off x="7127582" y="4063922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6" name="object 196"/>
          <p:cNvSpPr/>
          <p:nvPr/>
        </p:nvSpPr>
        <p:spPr>
          <a:xfrm>
            <a:off x="7127582" y="401387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7" name="object 197"/>
          <p:cNvSpPr/>
          <p:nvPr/>
        </p:nvSpPr>
        <p:spPr>
          <a:xfrm>
            <a:off x="7127582" y="396382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8" name="object 198"/>
          <p:cNvSpPr/>
          <p:nvPr/>
        </p:nvSpPr>
        <p:spPr>
          <a:xfrm>
            <a:off x="7127582" y="3863734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9" name="object 199"/>
          <p:cNvSpPr/>
          <p:nvPr/>
        </p:nvSpPr>
        <p:spPr>
          <a:xfrm>
            <a:off x="7127582" y="381368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0" name="object 200"/>
          <p:cNvSpPr/>
          <p:nvPr/>
        </p:nvSpPr>
        <p:spPr>
          <a:xfrm>
            <a:off x="7127582" y="376364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1" name="object 201"/>
          <p:cNvSpPr/>
          <p:nvPr/>
        </p:nvSpPr>
        <p:spPr>
          <a:xfrm>
            <a:off x="7127582" y="3713601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2" name="object 202"/>
          <p:cNvSpPr/>
          <p:nvPr/>
        </p:nvSpPr>
        <p:spPr>
          <a:xfrm>
            <a:off x="7127582" y="3613507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3" name="object 203"/>
          <p:cNvSpPr/>
          <p:nvPr/>
        </p:nvSpPr>
        <p:spPr>
          <a:xfrm>
            <a:off x="7127582" y="3563460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4" name="object 204"/>
          <p:cNvSpPr/>
          <p:nvPr/>
        </p:nvSpPr>
        <p:spPr>
          <a:xfrm>
            <a:off x="7127582" y="3513413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5" name="object 205"/>
          <p:cNvSpPr/>
          <p:nvPr/>
        </p:nvSpPr>
        <p:spPr>
          <a:xfrm>
            <a:off x="7127582" y="3463366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6" name="object 206"/>
          <p:cNvSpPr/>
          <p:nvPr/>
        </p:nvSpPr>
        <p:spPr>
          <a:xfrm>
            <a:off x="7127582" y="3363472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7" name="object 207"/>
          <p:cNvSpPr/>
          <p:nvPr/>
        </p:nvSpPr>
        <p:spPr>
          <a:xfrm>
            <a:off x="7127582" y="331342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8" name="object 208"/>
          <p:cNvSpPr/>
          <p:nvPr/>
        </p:nvSpPr>
        <p:spPr>
          <a:xfrm>
            <a:off x="7127582" y="326338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9" name="object 209"/>
          <p:cNvSpPr/>
          <p:nvPr/>
        </p:nvSpPr>
        <p:spPr>
          <a:xfrm>
            <a:off x="7127582" y="321333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0" name="object 210"/>
          <p:cNvSpPr/>
          <p:nvPr/>
        </p:nvSpPr>
        <p:spPr>
          <a:xfrm>
            <a:off x="7127582" y="3113245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1" name="object 211"/>
          <p:cNvSpPr/>
          <p:nvPr/>
        </p:nvSpPr>
        <p:spPr>
          <a:xfrm>
            <a:off x="7127582" y="3063198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2" name="object 212"/>
          <p:cNvSpPr/>
          <p:nvPr/>
        </p:nvSpPr>
        <p:spPr>
          <a:xfrm>
            <a:off x="7127582" y="3013151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3" name="object 213"/>
          <p:cNvSpPr/>
          <p:nvPr/>
        </p:nvSpPr>
        <p:spPr>
          <a:xfrm>
            <a:off x="7127582" y="2963104"/>
            <a:ext cx="17780" cy="0"/>
          </a:xfrm>
          <a:custGeom>
            <a:avLst/>
            <a:gdLst/>
            <a:ahLst/>
            <a:cxnLst/>
            <a:rect l="l" t="t" r="r" b="b"/>
            <a:pathLst>
              <a:path w="17779">
                <a:moveTo>
                  <a:pt x="17764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4" name="object 214"/>
          <p:cNvSpPr/>
          <p:nvPr/>
        </p:nvSpPr>
        <p:spPr>
          <a:xfrm>
            <a:off x="5617123" y="3144319"/>
            <a:ext cx="1393825" cy="887094"/>
          </a:xfrm>
          <a:custGeom>
            <a:avLst/>
            <a:gdLst/>
            <a:ahLst/>
            <a:cxnLst/>
            <a:rect l="l" t="t" r="r" b="b"/>
            <a:pathLst>
              <a:path w="1393825" h="887095">
                <a:moveTo>
                  <a:pt x="1393806" y="0"/>
                </a:moveTo>
                <a:lnTo>
                  <a:pt x="1335273" y="15334"/>
                </a:lnTo>
                <a:lnTo>
                  <a:pt x="1261610" y="37538"/>
                </a:lnTo>
                <a:lnTo>
                  <a:pt x="1175431" y="65381"/>
                </a:lnTo>
                <a:lnTo>
                  <a:pt x="1089052" y="99894"/>
                </a:lnTo>
                <a:lnTo>
                  <a:pt x="1028097" y="139447"/>
                </a:lnTo>
                <a:lnTo>
                  <a:pt x="979860" y="183635"/>
                </a:lnTo>
                <a:lnTo>
                  <a:pt x="939290" y="230051"/>
                </a:lnTo>
                <a:lnTo>
                  <a:pt x="898728" y="278689"/>
                </a:lnTo>
                <a:lnTo>
                  <a:pt x="860579" y="327120"/>
                </a:lnTo>
                <a:lnTo>
                  <a:pt x="822438" y="375750"/>
                </a:lnTo>
                <a:lnTo>
                  <a:pt x="784496" y="424181"/>
                </a:lnTo>
                <a:lnTo>
                  <a:pt x="746347" y="470191"/>
                </a:lnTo>
                <a:lnTo>
                  <a:pt x="710826" y="514792"/>
                </a:lnTo>
                <a:lnTo>
                  <a:pt x="675304" y="556766"/>
                </a:lnTo>
                <a:lnTo>
                  <a:pt x="639783" y="595308"/>
                </a:lnTo>
                <a:lnTo>
                  <a:pt x="606682" y="630426"/>
                </a:lnTo>
                <a:lnTo>
                  <a:pt x="571162" y="661907"/>
                </a:lnTo>
                <a:lnTo>
                  <a:pt x="535640" y="690355"/>
                </a:lnTo>
                <a:lnTo>
                  <a:pt x="502546" y="715983"/>
                </a:lnTo>
                <a:lnTo>
                  <a:pt x="467025" y="738992"/>
                </a:lnTo>
                <a:lnTo>
                  <a:pt x="431503" y="759374"/>
                </a:lnTo>
                <a:lnTo>
                  <a:pt x="395982" y="777940"/>
                </a:lnTo>
                <a:lnTo>
                  <a:pt x="357833" y="794891"/>
                </a:lnTo>
                <a:lnTo>
                  <a:pt x="317271" y="810026"/>
                </a:lnTo>
                <a:lnTo>
                  <a:pt x="271654" y="823950"/>
                </a:lnTo>
                <a:lnTo>
                  <a:pt x="220796" y="836060"/>
                </a:lnTo>
                <a:lnTo>
                  <a:pt x="164890" y="846952"/>
                </a:lnTo>
                <a:lnTo>
                  <a:pt x="111605" y="856442"/>
                </a:lnTo>
                <a:lnTo>
                  <a:pt x="68415" y="865519"/>
                </a:lnTo>
                <a:lnTo>
                  <a:pt x="35521" y="873591"/>
                </a:lnTo>
                <a:lnTo>
                  <a:pt x="12716" y="880454"/>
                </a:lnTo>
                <a:lnTo>
                  <a:pt x="0" y="886505"/>
                </a:lnTo>
              </a:path>
            </a:pathLst>
          </a:custGeom>
          <a:ln w="161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5" name="object 215"/>
          <p:cNvSpPr/>
          <p:nvPr/>
        </p:nvSpPr>
        <p:spPr>
          <a:xfrm>
            <a:off x="5344580" y="6112912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56"/>
                </a:moveTo>
                <a:lnTo>
                  <a:pt x="1800890" y="16356"/>
                </a:lnTo>
                <a:lnTo>
                  <a:pt x="1800890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6" name="object 216"/>
          <p:cNvSpPr/>
          <p:nvPr/>
        </p:nvSpPr>
        <p:spPr>
          <a:xfrm>
            <a:off x="5794747" y="6095740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7" name="object 217"/>
          <p:cNvSpPr/>
          <p:nvPr/>
        </p:nvSpPr>
        <p:spPr>
          <a:xfrm>
            <a:off x="6245123" y="6095740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8" name="object 218"/>
          <p:cNvSpPr/>
          <p:nvPr/>
        </p:nvSpPr>
        <p:spPr>
          <a:xfrm>
            <a:off x="6695297" y="6095740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9" name="object 219"/>
          <p:cNvSpPr/>
          <p:nvPr/>
        </p:nvSpPr>
        <p:spPr>
          <a:xfrm>
            <a:off x="5457068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0" name="object 220"/>
          <p:cNvSpPr/>
          <p:nvPr/>
        </p:nvSpPr>
        <p:spPr>
          <a:xfrm>
            <a:off x="5569765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1" name="object 221"/>
          <p:cNvSpPr/>
          <p:nvPr/>
        </p:nvSpPr>
        <p:spPr>
          <a:xfrm>
            <a:off x="5682259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2" name="object 222"/>
          <p:cNvSpPr/>
          <p:nvPr/>
        </p:nvSpPr>
        <p:spPr>
          <a:xfrm>
            <a:off x="5907444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3" name="object 223"/>
          <p:cNvSpPr/>
          <p:nvPr/>
        </p:nvSpPr>
        <p:spPr>
          <a:xfrm>
            <a:off x="6019938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4" name="object 224"/>
          <p:cNvSpPr/>
          <p:nvPr/>
        </p:nvSpPr>
        <p:spPr>
          <a:xfrm>
            <a:off x="6132426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5" name="object 225"/>
          <p:cNvSpPr/>
          <p:nvPr/>
        </p:nvSpPr>
        <p:spPr>
          <a:xfrm>
            <a:off x="6357618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6" name="object 226"/>
          <p:cNvSpPr/>
          <p:nvPr/>
        </p:nvSpPr>
        <p:spPr>
          <a:xfrm>
            <a:off x="6470105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7" name="object 227"/>
          <p:cNvSpPr/>
          <p:nvPr/>
        </p:nvSpPr>
        <p:spPr>
          <a:xfrm>
            <a:off x="6582802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8" name="object 228"/>
          <p:cNvSpPr/>
          <p:nvPr/>
        </p:nvSpPr>
        <p:spPr>
          <a:xfrm>
            <a:off x="6807784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9" name="object 229"/>
          <p:cNvSpPr/>
          <p:nvPr/>
        </p:nvSpPr>
        <p:spPr>
          <a:xfrm>
            <a:off x="6920481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0" name="object 230"/>
          <p:cNvSpPr/>
          <p:nvPr/>
        </p:nvSpPr>
        <p:spPr>
          <a:xfrm>
            <a:off x="7032976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1" name="object 231"/>
          <p:cNvSpPr/>
          <p:nvPr/>
        </p:nvSpPr>
        <p:spPr>
          <a:xfrm>
            <a:off x="5344580" y="4845628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56"/>
                </a:moveTo>
                <a:lnTo>
                  <a:pt x="1800890" y="16356"/>
                </a:lnTo>
                <a:lnTo>
                  <a:pt x="1800890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2" name="object 232"/>
          <p:cNvSpPr/>
          <p:nvPr/>
        </p:nvSpPr>
        <p:spPr>
          <a:xfrm>
            <a:off x="5794747" y="4853806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3" name="object 233"/>
          <p:cNvSpPr/>
          <p:nvPr/>
        </p:nvSpPr>
        <p:spPr>
          <a:xfrm>
            <a:off x="6245123" y="4853806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4" name="object 234"/>
          <p:cNvSpPr/>
          <p:nvPr/>
        </p:nvSpPr>
        <p:spPr>
          <a:xfrm>
            <a:off x="6695297" y="4853806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5" name="object 235"/>
          <p:cNvSpPr/>
          <p:nvPr/>
        </p:nvSpPr>
        <p:spPr>
          <a:xfrm>
            <a:off x="5457068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6" name="object 236"/>
          <p:cNvSpPr/>
          <p:nvPr/>
        </p:nvSpPr>
        <p:spPr>
          <a:xfrm>
            <a:off x="5569765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7" name="object 237"/>
          <p:cNvSpPr/>
          <p:nvPr/>
        </p:nvSpPr>
        <p:spPr>
          <a:xfrm>
            <a:off x="5682259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8" name="object 238"/>
          <p:cNvSpPr/>
          <p:nvPr/>
        </p:nvSpPr>
        <p:spPr>
          <a:xfrm>
            <a:off x="5907444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9" name="object 239"/>
          <p:cNvSpPr/>
          <p:nvPr/>
        </p:nvSpPr>
        <p:spPr>
          <a:xfrm>
            <a:off x="6019938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0" name="object 240"/>
          <p:cNvSpPr/>
          <p:nvPr/>
        </p:nvSpPr>
        <p:spPr>
          <a:xfrm>
            <a:off x="6132426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1" name="object 241"/>
          <p:cNvSpPr/>
          <p:nvPr/>
        </p:nvSpPr>
        <p:spPr>
          <a:xfrm>
            <a:off x="6357618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2" name="object 242"/>
          <p:cNvSpPr/>
          <p:nvPr/>
        </p:nvSpPr>
        <p:spPr>
          <a:xfrm>
            <a:off x="6470105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3" name="object 243"/>
          <p:cNvSpPr/>
          <p:nvPr/>
        </p:nvSpPr>
        <p:spPr>
          <a:xfrm>
            <a:off x="6582802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4" name="object 244"/>
          <p:cNvSpPr/>
          <p:nvPr/>
        </p:nvSpPr>
        <p:spPr>
          <a:xfrm>
            <a:off x="6807784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5" name="object 245"/>
          <p:cNvSpPr/>
          <p:nvPr/>
        </p:nvSpPr>
        <p:spPr>
          <a:xfrm>
            <a:off x="6920481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6" name="object 246"/>
          <p:cNvSpPr/>
          <p:nvPr/>
        </p:nvSpPr>
        <p:spPr>
          <a:xfrm>
            <a:off x="7032976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7" name="object 247"/>
          <p:cNvSpPr/>
          <p:nvPr/>
        </p:nvSpPr>
        <p:spPr>
          <a:xfrm>
            <a:off x="5344580" y="6121090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8" name="object 248"/>
          <p:cNvSpPr/>
          <p:nvPr/>
        </p:nvSpPr>
        <p:spPr>
          <a:xfrm>
            <a:off x="5344580" y="5859412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7" y="16356"/>
                </a:lnTo>
                <a:lnTo>
                  <a:pt x="35997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9" name="object 249"/>
          <p:cNvSpPr/>
          <p:nvPr/>
        </p:nvSpPr>
        <p:spPr>
          <a:xfrm>
            <a:off x="5344580" y="5605919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7" y="16356"/>
                </a:lnTo>
                <a:lnTo>
                  <a:pt x="35997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0" name="object 250"/>
          <p:cNvSpPr/>
          <p:nvPr/>
        </p:nvSpPr>
        <p:spPr>
          <a:xfrm>
            <a:off x="5344580" y="5352620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7" y="16356"/>
                </a:lnTo>
                <a:lnTo>
                  <a:pt x="35997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1" name="object 251"/>
          <p:cNvSpPr/>
          <p:nvPr/>
        </p:nvSpPr>
        <p:spPr>
          <a:xfrm>
            <a:off x="5344580" y="5099128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7" y="16356"/>
                </a:lnTo>
                <a:lnTo>
                  <a:pt x="35997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2" name="object 252"/>
          <p:cNvSpPr/>
          <p:nvPr/>
        </p:nvSpPr>
        <p:spPr>
          <a:xfrm>
            <a:off x="5344580" y="4853806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3" name="object 253"/>
          <p:cNvSpPr/>
          <p:nvPr/>
        </p:nvSpPr>
        <p:spPr>
          <a:xfrm>
            <a:off x="5344580" y="60875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4" name="object 254"/>
          <p:cNvSpPr/>
          <p:nvPr/>
        </p:nvSpPr>
        <p:spPr>
          <a:xfrm>
            <a:off x="5344580" y="60622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5" name="object 255"/>
          <p:cNvSpPr/>
          <p:nvPr/>
        </p:nvSpPr>
        <p:spPr>
          <a:xfrm>
            <a:off x="5344580" y="60368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6" name="object 256"/>
          <p:cNvSpPr/>
          <p:nvPr/>
        </p:nvSpPr>
        <p:spPr>
          <a:xfrm>
            <a:off x="5344580" y="60196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7" name="object 257"/>
          <p:cNvSpPr/>
          <p:nvPr/>
        </p:nvSpPr>
        <p:spPr>
          <a:xfrm>
            <a:off x="5344580" y="59861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8" name="object 258"/>
          <p:cNvSpPr/>
          <p:nvPr/>
        </p:nvSpPr>
        <p:spPr>
          <a:xfrm>
            <a:off x="5344580" y="59608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9" name="object 259"/>
          <p:cNvSpPr/>
          <p:nvPr/>
        </p:nvSpPr>
        <p:spPr>
          <a:xfrm>
            <a:off x="5344580" y="59354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0" name="object 260"/>
          <p:cNvSpPr/>
          <p:nvPr/>
        </p:nvSpPr>
        <p:spPr>
          <a:xfrm>
            <a:off x="5344580" y="59101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1" name="object 261"/>
          <p:cNvSpPr/>
          <p:nvPr/>
        </p:nvSpPr>
        <p:spPr>
          <a:xfrm>
            <a:off x="5344580" y="58847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2" name="object 262"/>
          <p:cNvSpPr/>
          <p:nvPr/>
        </p:nvSpPr>
        <p:spPr>
          <a:xfrm>
            <a:off x="5344580" y="58340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3" name="object 263"/>
          <p:cNvSpPr/>
          <p:nvPr/>
        </p:nvSpPr>
        <p:spPr>
          <a:xfrm>
            <a:off x="5344580" y="58087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4" name="object 264"/>
          <p:cNvSpPr/>
          <p:nvPr/>
        </p:nvSpPr>
        <p:spPr>
          <a:xfrm>
            <a:off x="5344580" y="57833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5" name="object 265"/>
          <p:cNvSpPr/>
          <p:nvPr/>
        </p:nvSpPr>
        <p:spPr>
          <a:xfrm>
            <a:off x="5344580" y="57580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6" name="object 266"/>
          <p:cNvSpPr/>
          <p:nvPr/>
        </p:nvSpPr>
        <p:spPr>
          <a:xfrm>
            <a:off x="5344580" y="57326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7" name="object 267"/>
          <p:cNvSpPr/>
          <p:nvPr/>
        </p:nvSpPr>
        <p:spPr>
          <a:xfrm>
            <a:off x="5344580" y="57073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8" name="object 268"/>
          <p:cNvSpPr/>
          <p:nvPr/>
        </p:nvSpPr>
        <p:spPr>
          <a:xfrm>
            <a:off x="5344580" y="56819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9" name="object 269"/>
          <p:cNvSpPr/>
          <p:nvPr/>
        </p:nvSpPr>
        <p:spPr>
          <a:xfrm>
            <a:off x="5344580" y="56566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0" name="object 270"/>
          <p:cNvSpPr/>
          <p:nvPr/>
        </p:nvSpPr>
        <p:spPr>
          <a:xfrm>
            <a:off x="5344580" y="56312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1" name="object 271"/>
          <p:cNvSpPr/>
          <p:nvPr/>
        </p:nvSpPr>
        <p:spPr>
          <a:xfrm>
            <a:off x="5344580" y="55805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2" name="object 272"/>
          <p:cNvSpPr/>
          <p:nvPr/>
        </p:nvSpPr>
        <p:spPr>
          <a:xfrm>
            <a:off x="5344580" y="55552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3" name="object 273"/>
          <p:cNvSpPr/>
          <p:nvPr/>
        </p:nvSpPr>
        <p:spPr>
          <a:xfrm>
            <a:off x="5344580" y="55298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4" name="object 274"/>
          <p:cNvSpPr/>
          <p:nvPr/>
        </p:nvSpPr>
        <p:spPr>
          <a:xfrm>
            <a:off x="5344580" y="55045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5" name="object 275"/>
          <p:cNvSpPr/>
          <p:nvPr/>
        </p:nvSpPr>
        <p:spPr>
          <a:xfrm>
            <a:off x="5344580" y="54791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6" name="object 276"/>
          <p:cNvSpPr/>
          <p:nvPr/>
        </p:nvSpPr>
        <p:spPr>
          <a:xfrm>
            <a:off x="5344580" y="54538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7" name="object 277"/>
          <p:cNvSpPr/>
          <p:nvPr/>
        </p:nvSpPr>
        <p:spPr>
          <a:xfrm>
            <a:off x="5344580" y="54284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8" name="object 278"/>
          <p:cNvSpPr/>
          <p:nvPr/>
        </p:nvSpPr>
        <p:spPr>
          <a:xfrm>
            <a:off x="5344580" y="54031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9" name="object 279"/>
          <p:cNvSpPr/>
          <p:nvPr/>
        </p:nvSpPr>
        <p:spPr>
          <a:xfrm>
            <a:off x="5344580" y="53777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0" name="object 280"/>
          <p:cNvSpPr/>
          <p:nvPr/>
        </p:nvSpPr>
        <p:spPr>
          <a:xfrm>
            <a:off x="5344580" y="53272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1" name="object 281"/>
          <p:cNvSpPr/>
          <p:nvPr/>
        </p:nvSpPr>
        <p:spPr>
          <a:xfrm>
            <a:off x="5344580" y="53019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2" name="object 282"/>
          <p:cNvSpPr/>
          <p:nvPr/>
        </p:nvSpPr>
        <p:spPr>
          <a:xfrm>
            <a:off x="5344580" y="52765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3" name="object 283"/>
          <p:cNvSpPr/>
          <p:nvPr/>
        </p:nvSpPr>
        <p:spPr>
          <a:xfrm>
            <a:off x="5344580" y="52512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4" name="object 284"/>
          <p:cNvSpPr/>
          <p:nvPr/>
        </p:nvSpPr>
        <p:spPr>
          <a:xfrm>
            <a:off x="5344580" y="52258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5" name="object 285"/>
          <p:cNvSpPr/>
          <p:nvPr/>
        </p:nvSpPr>
        <p:spPr>
          <a:xfrm>
            <a:off x="5344580" y="52005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6" name="object 286"/>
          <p:cNvSpPr/>
          <p:nvPr/>
        </p:nvSpPr>
        <p:spPr>
          <a:xfrm>
            <a:off x="5344580" y="51751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7" name="object 287"/>
          <p:cNvSpPr/>
          <p:nvPr/>
        </p:nvSpPr>
        <p:spPr>
          <a:xfrm>
            <a:off x="5344580" y="51498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8" name="object 288"/>
          <p:cNvSpPr/>
          <p:nvPr/>
        </p:nvSpPr>
        <p:spPr>
          <a:xfrm>
            <a:off x="5344580" y="51244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9" name="object 289"/>
          <p:cNvSpPr/>
          <p:nvPr/>
        </p:nvSpPr>
        <p:spPr>
          <a:xfrm>
            <a:off x="5344580" y="50737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0" name="object 290"/>
          <p:cNvSpPr/>
          <p:nvPr/>
        </p:nvSpPr>
        <p:spPr>
          <a:xfrm>
            <a:off x="5344580" y="50484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1" name="object 291"/>
          <p:cNvSpPr/>
          <p:nvPr/>
        </p:nvSpPr>
        <p:spPr>
          <a:xfrm>
            <a:off x="5344580" y="50230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2" name="object 292"/>
          <p:cNvSpPr/>
          <p:nvPr/>
        </p:nvSpPr>
        <p:spPr>
          <a:xfrm>
            <a:off x="5344580" y="49977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3" name="object 293"/>
          <p:cNvSpPr/>
          <p:nvPr/>
        </p:nvSpPr>
        <p:spPr>
          <a:xfrm>
            <a:off x="5344580" y="49723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4" name="object 294"/>
          <p:cNvSpPr/>
          <p:nvPr/>
        </p:nvSpPr>
        <p:spPr>
          <a:xfrm>
            <a:off x="5344580" y="49470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5" name="object 295"/>
          <p:cNvSpPr/>
          <p:nvPr/>
        </p:nvSpPr>
        <p:spPr>
          <a:xfrm>
            <a:off x="5344580" y="49216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6" name="object 296"/>
          <p:cNvSpPr/>
          <p:nvPr/>
        </p:nvSpPr>
        <p:spPr>
          <a:xfrm>
            <a:off x="5344580" y="48963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7" name="object 297"/>
          <p:cNvSpPr/>
          <p:nvPr/>
        </p:nvSpPr>
        <p:spPr>
          <a:xfrm>
            <a:off x="5344580" y="48709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8" name="object 298"/>
          <p:cNvSpPr/>
          <p:nvPr/>
        </p:nvSpPr>
        <p:spPr>
          <a:xfrm>
            <a:off x="7109474" y="6121090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9" name="object 299"/>
          <p:cNvSpPr/>
          <p:nvPr/>
        </p:nvSpPr>
        <p:spPr>
          <a:xfrm>
            <a:off x="7109474" y="5859412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6" y="16356"/>
                </a:lnTo>
                <a:lnTo>
                  <a:pt x="35996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0" name="object 300"/>
          <p:cNvSpPr/>
          <p:nvPr/>
        </p:nvSpPr>
        <p:spPr>
          <a:xfrm>
            <a:off x="7109474" y="5605919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6" y="16356"/>
                </a:lnTo>
                <a:lnTo>
                  <a:pt x="35996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1" name="object 301"/>
          <p:cNvSpPr/>
          <p:nvPr/>
        </p:nvSpPr>
        <p:spPr>
          <a:xfrm>
            <a:off x="7109474" y="5352620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6" y="16356"/>
                </a:lnTo>
                <a:lnTo>
                  <a:pt x="35996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2" name="object 302"/>
          <p:cNvSpPr/>
          <p:nvPr/>
        </p:nvSpPr>
        <p:spPr>
          <a:xfrm>
            <a:off x="7109474" y="5099128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6" y="16356"/>
                </a:lnTo>
                <a:lnTo>
                  <a:pt x="35996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3" name="object 303"/>
          <p:cNvSpPr/>
          <p:nvPr/>
        </p:nvSpPr>
        <p:spPr>
          <a:xfrm>
            <a:off x="7109474" y="4853806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4" name="object 304"/>
          <p:cNvSpPr/>
          <p:nvPr/>
        </p:nvSpPr>
        <p:spPr>
          <a:xfrm>
            <a:off x="7127468" y="60875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5" name="object 305"/>
          <p:cNvSpPr/>
          <p:nvPr/>
        </p:nvSpPr>
        <p:spPr>
          <a:xfrm>
            <a:off x="7127468" y="60622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6" name="object 306"/>
          <p:cNvSpPr/>
          <p:nvPr/>
        </p:nvSpPr>
        <p:spPr>
          <a:xfrm>
            <a:off x="7127468" y="60368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7" name="object 307"/>
          <p:cNvSpPr/>
          <p:nvPr/>
        </p:nvSpPr>
        <p:spPr>
          <a:xfrm>
            <a:off x="7127468" y="60196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8" name="object 308"/>
          <p:cNvSpPr/>
          <p:nvPr/>
        </p:nvSpPr>
        <p:spPr>
          <a:xfrm>
            <a:off x="7127468" y="59861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9" name="object 309"/>
          <p:cNvSpPr/>
          <p:nvPr/>
        </p:nvSpPr>
        <p:spPr>
          <a:xfrm>
            <a:off x="7127468" y="59608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0" name="object 310"/>
          <p:cNvSpPr/>
          <p:nvPr/>
        </p:nvSpPr>
        <p:spPr>
          <a:xfrm>
            <a:off x="7127468" y="59354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1" name="object 311"/>
          <p:cNvSpPr/>
          <p:nvPr/>
        </p:nvSpPr>
        <p:spPr>
          <a:xfrm>
            <a:off x="7127468" y="59101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2" name="object 312"/>
          <p:cNvSpPr/>
          <p:nvPr/>
        </p:nvSpPr>
        <p:spPr>
          <a:xfrm>
            <a:off x="7127468" y="58847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3" name="object 313"/>
          <p:cNvSpPr/>
          <p:nvPr/>
        </p:nvSpPr>
        <p:spPr>
          <a:xfrm>
            <a:off x="7127468" y="58340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4" name="object 314"/>
          <p:cNvSpPr/>
          <p:nvPr/>
        </p:nvSpPr>
        <p:spPr>
          <a:xfrm>
            <a:off x="7127468" y="58087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5" name="object 315"/>
          <p:cNvSpPr/>
          <p:nvPr/>
        </p:nvSpPr>
        <p:spPr>
          <a:xfrm>
            <a:off x="7127468" y="57833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6" name="object 316"/>
          <p:cNvSpPr/>
          <p:nvPr/>
        </p:nvSpPr>
        <p:spPr>
          <a:xfrm>
            <a:off x="7127468" y="57580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7" name="object 317"/>
          <p:cNvSpPr/>
          <p:nvPr/>
        </p:nvSpPr>
        <p:spPr>
          <a:xfrm>
            <a:off x="7127468" y="57326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8" name="object 318"/>
          <p:cNvSpPr/>
          <p:nvPr/>
        </p:nvSpPr>
        <p:spPr>
          <a:xfrm>
            <a:off x="7127468" y="57073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9" name="object 319"/>
          <p:cNvSpPr/>
          <p:nvPr/>
        </p:nvSpPr>
        <p:spPr>
          <a:xfrm>
            <a:off x="7127468" y="56819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0" name="object 320"/>
          <p:cNvSpPr/>
          <p:nvPr/>
        </p:nvSpPr>
        <p:spPr>
          <a:xfrm>
            <a:off x="7127468" y="56566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1" name="object 321"/>
          <p:cNvSpPr/>
          <p:nvPr/>
        </p:nvSpPr>
        <p:spPr>
          <a:xfrm>
            <a:off x="7127468" y="56312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2" name="object 322"/>
          <p:cNvSpPr/>
          <p:nvPr/>
        </p:nvSpPr>
        <p:spPr>
          <a:xfrm>
            <a:off x="7127468" y="55805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3" name="object 323"/>
          <p:cNvSpPr/>
          <p:nvPr/>
        </p:nvSpPr>
        <p:spPr>
          <a:xfrm>
            <a:off x="7127468" y="55552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4" name="object 324"/>
          <p:cNvSpPr/>
          <p:nvPr/>
        </p:nvSpPr>
        <p:spPr>
          <a:xfrm>
            <a:off x="7127468" y="55298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5" name="object 325"/>
          <p:cNvSpPr/>
          <p:nvPr/>
        </p:nvSpPr>
        <p:spPr>
          <a:xfrm>
            <a:off x="7127468" y="55045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6" name="object 326"/>
          <p:cNvSpPr/>
          <p:nvPr/>
        </p:nvSpPr>
        <p:spPr>
          <a:xfrm>
            <a:off x="7127468" y="54791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7" name="object 327"/>
          <p:cNvSpPr/>
          <p:nvPr/>
        </p:nvSpPr>
        <p:spPr>
          <a:xfrm>
            <a:off x="7127468" y="54538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8" name="object 328"/>
          <p:cNvSpPr/>
          <p:nvPr/>
        </p:nvSpPr>
        <p:spPr>
          <a:xfrm>
            <a:off x="7127468" y="54284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9" name="object 329"/>
          <p:cNvSpPr/>
          <p:nvPr/>
        </p:nvSpPr>
        <p:spPr>
          <a:xfrm>
            <a:off x="7127468" y="54031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0" name="object 330"/>
          <p:cNvSpPr/>
          <p:nvPr/>
        </p:nvSpPr>
        <p:spPr>
          <a:xfrm>
            <a:off x="7127468" y="53777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1" name="object 331"/>
          <p:cNvSpPr/>
          <p:nvPr/>
        </p:nvSpPr>
        <p:spPr>
          <a:xfrm>
            <a:off x="7127468" y="53272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2" name="object 332"/>
          <p:cNvSpPr/>
          <p:nvPr/>
        </p:nvSpPr>
        <p:spPr>
          <a:xfrm>
            <a:off x="7127468" y="53019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3" name="object 333"/>
          <p:cNvSpPr/>
          <p:nvPr/>
        </p:nvSpPr>
        <p:spPr>
          <a:xfrm>
            <a:off x="7127468" y="52765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4" name="object 334"/>
          <p:cNvSpPr/>
          <p:nvPr/>
        </p:nvSpPr>
        <p:spPr>
          <a:xfrm>
            <a:off x="7127468" y="52512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5" name="object 335"/>
          <p:cNvSpPr/>
          <p:nvPr/>
        </p:nvSpPr>
        <p:spPr>
          <a:xfrm>
            <a:off x="7127468" y="52258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6" name="object 336"/>
          <p:cNvSpPr/>
          <p:nvPr/>
        </p:nvSpPr>
        <p:spPr>
          <a:xfrm>
            <a:off x="7127468" y="52005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7" name="object 337"/>
          <p:cNvSpPr/>
          <p:nvPr/>
        </p:nvSpPr>
        <p:spPr>
          <a:xfrm>
            <a:off x="7127468" y="51751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8" name="object 338"/>
          <p:cNvSpPr/>
          <p:nvPr/>
        </p:nvSpPr>
        <p:spPr>
          <a:xfrm>
            <a:off x="7127468" y="51498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9" name="object 339"/>
          <p:cNvSpPr/>
          <p:nvPr/>
        </p:nvSpPr>
        <p:spPr>
          <a:xfrm>
            <a:off x="7127468" y="51244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0" name="object 340"/>
          <p:cNvSpPr/>
          <p:nvPr/>
        </p:nvSpPr>
        <p:spPr>
          <a:xfrm>
            <a:off x="7127468" y="50737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1" name="object 341"/>
          <p:cNvSpPr/>
          <p:nvPr/>
        </p:nvSpPr>
        <p:spPr>
          <a:xfrm>
            <a:off x="7127468" y="50484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2" name="object 342"/>
          <p:cNvSpPr/>
          <p:nvPr/>
        </p:nvSpPr>
        <p:spPr>
          <a:xfrm>
            <a:off x="7127468" y="50230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3" name="object 343"/>
          <p:cNvSpPr/>
          <p:nvPr/>
        </p:nvSpPr>
        <p:spPr>
          <a:xfrm>
            <a:off x="7127468" y="49977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4" name="object 344"/>
          <p:cNvSpPr/>
          <p:nvPr/>
        </p:nvSpPr>
        <p:spPr>
          <a:xfrm>
            <a:off x="7127468" y="49723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5" name="object 345"/>
          <p:cNvSpPr/>
          <p:nvPr/>
        </p:nvSpPr>
        <p:spPr>
          <a:xfrm>
            <a:off x="7127468" y="49470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6" name="object 346"/>
          <p:cNvSpPr/>
          <p:nvPr/>
        </p:nvSpPr>
        <p:spPr>
          <a:xfrm>
            <a:off x="7127468" y="49216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7" name="object 347"/>
          <p:cNvSpPr/>
          <p:nvPr/>
        </p:nvSpPr>
        <p:spPr>
          <a:xfrm>
            <a:off x="7127468" y="48963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8" name="object 348"/>
          <p:cNvSpPr/>
          <p:nvPr/>
        </p:nvSpPr>
        <p:spPr>
          <a:xfrm>
            <a:off x="7127468" y="48709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9" name="object 349"/>
          <p:cNvSpPr/>
          <p:nvPr/>
        </p:nvSpPr>
        <p:spPr>
          <a:xfrm>
            <a:off x="5344580" y="4952545"/>
            <a:ext cx="1801495" cy="1066165"/>
          </a:xfrm>
          <a:custGeom>
            <a:avLst/>
            <a:gdLst/>
            <a:ahLst/>
            <a:cxnLst/>
            <a:rect l="l" t="t" r="r" b="b"/>
            <a:pathLst>
              <a:path w="1801495" h="1066164">
                <a:moveTo>
                  <a:pt x="0" y="0"/>
                </a:moveTo>
                <a:lnTo>
                  <a:pt x="33746" y="411"/>
                </a:lnTo>
                <a:lnTo>
                  <a:pt x="67492" y="1024"/>
                </a:lnTo>
                <a:lnTo>
                  <a:pt x="134985" y="2250"/>
                </a:lnTo>
                <a:lnTo>
                  <a:pt x="168940" y="2863"/>
                </a:lnTo>
                <a:lnTo>
                  <a:pt x="202686" y="3887"/>
                </a:lnTo>
                <a:lnTo>
                  <a:pt x="236433" y="4702"/>
                </a:lnTo>
                <a:lnTo>
                  <a:pt x="270179" y="5928"/>
                </a:lnTo>
                <a:lnTo>
                  <a:pt x="337679" y="9000"/>
                </a:lnTo>
                <a:lnTo>
                  <a:pt x="405171" y="13291"/>
                </a:lnTo>
                <a:lnTo>
                  <a:pt x="472664" y="20445"/>
                </a:lnTo>
                <a:lnTo>
                  <a:pt x="540365" y="35778"/>
                </a:lnTo>
                <a:lnTo>
                  <a:pt x="607858" y="81776"/>
                </a:lnTo>
                <a:lnTo>
                  <a:pt x="641612" y="132476"/>
                </a:lnTo>
                <a:lnTo>
                  <a:pt x="675358" y="213019"/>
                </a:lnTo>
                <a:lnTo>
                  <a:pt x="709104" y="330574"/>
                </a:lnTo>
                <a:lnTo>
                  <a:pt x="742850" y="483691"/>
                </a:lnTo>
                <a:lnTo>
                  <a:pt x="776597" y="657462"/>
                </a:lnTo>
                <a:lnTo>
                  <a:pt x="810343" y="824895"/>
                </a:lnTo>
                <a:lnTo>
                  <a:pt x="844298" y="958179"/>
                </a:lnTo>
                <a:lnTo>
                  <a:pt x="878045" y="1039955"/>
                </a:lnTo>
                <a:lnTo>
                  <a:pt x="911791" y="1065716"/>
                </a:lnTo>
                <a:lnTo>
                  <a:pt x="945537" y="1040157"/>
                </a:lnTo>
                <a:lnTo>
                  <a:pt x="979291" y="972084"/>
                </a:lnTo>
                <a:lnTo>
                  <a:pt x="1013037" y="872523"/>
                </a:lnTo>
                <a:lnTo>
                  <a:pt x="1046783" y="752934"/>
                </a:lnTo>
                <a:lnTo>
                  <a:pt x="1080529" y="625160"/>
                </a:lnTo>
                <a:lnTo>
                  <a:pt x="1114276" y="499434"/>
                </a:lnTo>
                <a:lnTo>
                  <a:pt x="1148029" y="384952"/>
                </a:lnTo>
                <a:lnTo>
                  <a:pt x="1181776" y="287641"/>
                </a:lnTo>
                <a:lnTo>
                  <a:pt x="1215723" y="209954"/>
                </a:lnTo>
                <a:lnTo>
                  <a:pt x="1249470" y="151487"/>
                </a:lnTo>
                <a:lnTo>
                  <a:pt x="1283224" y="109167"/>
                </a:lnTo>
                <a:lnTo>
                  <a:pt x="1316970" y="78913"/>
                </a:lnTo>
                <a:lnTo>
                  <a:pt x="1350716" y="57652"/>
                </a:lnTo>
                <a:lnTo>
                  <a:pt x="1418209" y="32100"/>
                </a:lnTo>
                <a:lnTo>
                  <a:pt x="1485708" y="19630"/>
                </a:lnTo>
                <a:lnTo>
                  <a:pt x="1553403" y="12678"/>
                </a:lnTo>
                <a:lnTo>
                  <a:pt x="1620903" y="8387"/>
                </a:lnTo>
                <a:lnTo>
                  <a:pt x="1688395" y="5524"/>
                </a:lnTo>
                <a:lnTo>
                  <a:pt x="1722141" y="4500"/>
                </a:lnTo>
                <a:lnTo>
                  <a:pt x="1755888" y="3476"/>
                </a:lnTo>
                <a:lnTo>
                  <a:pt x="1789641" y="2661"/>
                </a:lnTo>
                <a:lnTo>
                  <a:pt x="1800890" y="2459"/>
                </a:lnTo>
              </a:path>
            </a:pathLst>
          </a:custGeom>
          <a:ln w="163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0" name="object 350"/>
          <p:cNvSpPr/>
          <p:nvPr/>
        </p:nvSpPr>
        <p:spPr>
          <a:xfrm>
            <a:off x="7930760" y="6114131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1" name="object 351"/>
          <p:cNvSpPr/>
          <p:nvPr/>
        </p:nvSpPr>
        <p:spPr>
          <a:xfrm>
            <a:off x="8380927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2" name="object 352"/>
          <p:cNvSpPr/>
          <p:nvPr/>
        </p:nvSpPr>
        <p:spPr>
          <a:xfrm>
            <a:off x="8831302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3" name="object 353"/>
          <p:cNvSpPr/>
          <p:nvPr/>
        </p:nvSpPr>
        <p:spPr>
          <a:xfrm>
            <a:off x="9281476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4" name="object 354"/>
          <p:cNvSpPr/>
          <p:nvPr/>
        </p:nvSpPr>
        <p:spPr>
          <a:xfrm>
            <a:off x="8043247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5" name="object 355"/>
          <p:cNvSpPr/>
          <p:nvPr/>
        </p:nvSpPr>
        <p:spPr>
          <a:xfrm>
            <a:off x="815594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6" name="object 356"/>
          <p:cNvSpPr/>
          <p:nvPr/>
        </p:nvSpPr>
        <p:spPr>
          <a:xfrm>
            <a:off x="826843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7" name="object 357"/>
          <p:cNvSpPr/>
          <p:nvPr/>
        </p:nvSpPr>
        <p:spPr>
          <a:xfrm>
            <a:off x="849362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8" name="object 358"/>
          <p:cNvSpPr/>
          <p:nvPr/>
        </p:nvSpPr>
        <p:spPr>
          <a:xfrm>
            <a:off x="860611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9" name="object 359"/>
          <p:cNvSpPr/>
          <p:nvPr/>
        </p:nvSpPr>
        <p:spPr>
          <a:xfrm>
            <a:off x="871860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0" name="object 360"/>
          <p:cNvSpPr/>
          <p:nvPr/>
        </p:nvSpPr>
        <p:spPr>
          <a:xfrm>
            <a:off x="894379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1" name="object 361"/>
          <p:cNvSpPr/>
          <p:nvPr/>
        </p:nvSpPr>
        <p:spPr>
          <a:xfrm>
            <a:off x="9056285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2" name="object 362"/>
          <p:cNvSpPr/>
          <p:nvPr/>
        </p:nvSpPr>
        <p:spPr>
          <a:xfrm>
            <a:off x="916898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3" name="object 363"/>
          <p:cNvSpPr/>
          <p:nvPr/>
        </p:nvSpPr>
        <p:spPr>
          <a:xfrm>
            <a:off x="939396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4" name="object 364"/>
          <p:cNvSpPr/>
          <p:nvPr/>
        </p:nvSpPr>
        <p:spPr>
          <a:xfrm>
            <a:off x="950666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5" name="object 365"/>
          <p:cNvSpPr/>
          <p:nvPr/>
        </p:nvSpPr>
        <p:spPr>
          <a:xfrm>
            <a:off x="9619157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6" name="object 366"/>
          <p:cNvSpPr/>
          <p:nvPr/>
        </p:nvSpPr>
        <p:spPr>
          <a:xfrm>
            <a:off x="7930760" y="4845827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7" name="object 367"/>
          <p:cNvSpPr/>
          <p:nvPr/>
        </p:nvSpPr>
        <p:spPr>
          <a:xfrm>
            <a:off x="8380927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8" name="object 368"/>
          <p:cNvSpPr/>
          <p:nvPr/>
        </p:nvSpPr>
        <p:spPr>
          <a:xfrm>
            <a:off x="8831302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9" name="object 369"/>
          <p:cNvSpPr/>
          <p:nvPr/>
        </p:nvSpPr>
        <p:spPr>
          <a:xfrm>
            <a:off x="9281476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0" name="object 370"/>
          <p:cNvSpPr/>
          <p:nvPr/>
        </p:nvSpPr>
        <p:spPr>
          <a:xfrm>
            <a:off x="8043247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1" name="object 371"/>
          <p:cNvSpPr/>
          <p:nvPr/>
        </p:nvSpPr>
        <p:spPr>
          <a:xfrm>
            <a:off x="815594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2" name="object 372"/>
          <p:cNvSpPr/>
          <p:nvPr/>
        </p:nvSpPr>
        <p:spPr>
          <a:xfrm>
            <a:off x="826843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3" name="object 373"/>
          <p:cNvSpPr/>
          <p:nvPr/>
        </p:nvSpPr>
        <p:spPr>
          <a:xfrm>
            <a:off x="849362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4" name="object 374"/>
          <p:cNvSpPr/>
          <p:nvPr/>
        </p:nvSpPr>
        <p:spPr>
          <a:xfrm>
            <a:off x="860611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5" name="object 375"/>
          <p:cNvSpPr/>
          <p:nvPr/>
        </p:nvSpPr>
        <p:spPr>
          <a:xfrm>
            <a:off x="871860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6" name="object 376"/>
          <p:cNvSpPr/>
          <p:nvPr/>
        </p:nvSpPr>
        <p:spPr>
          <a:xfrm>
            <a:off x="894379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7" name="object 377"/>
          <p:cNvSpPr/>
          <p:nvPr/>
        </p:nvSpPr>
        <p:spPr>
          <a:xfrm>
            <a:off x="9056285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8" name="object 378"/>
          <p:cNvSpPr/>
          <p:nvPr/>
        </p:nvSpPr>
        <p:spPr>
          <a:xfrm>
            <a:off x="916898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9" name="object 379"/>
          <p:cNvSpPr/>
          <p:nvPr/>
        </p:nvSpPr>
        <p:spPr>
          <a:xfrm>
            <a:off x="939396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0" name="object 380"/>
          <p:cNvSpPr/>
          <p:nvPr/>
        </p:nvSpPr>
        <p:spPr>
          <a:xfrm>
            <a:off x="950666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1" name="object 381"/>
          <p:cNvSpPr/>
          <p:nvPr/>
        </p:nvSpPr>
        <p:spPr>
          <a:xfrm>
            <a:off x="9619157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2" name="object 382"/>
          <p:cNvSpPr/>
          <p:nvPr/>
        </p:nvSpPr>
        <p:spPr>
          <a:xfrm>
            <a:off x="7930760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3" name="object 383"/>
          <p:cNvSpPr/>
          <p:nvPr/>
        </p:nvSpPr>
        <p:spPr>
          <a:xfrm>
            <a:off x="7930760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4" name="object 384"/>
          <p:cNvSpPr/>
          <p:nvPr/>
        </p:nvSpPr>
        <p:spPr>
          <a:xfrm>
            <a:off x="7930760" y="5797004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5" name="object 385"/>
          <p:cNvSpPr/>
          <p:nvPr/>
        </p:nvSpPr>
        <p:spPr>
          <a:xfrm>
            <a:off x="7930760" y="547987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6" name="object 386"/>
          <p:cNvSpPr/>
          <p:nvPr/>
        </p:nvSpPr>
        <p:spPr>
          <a:xfrm>
            <a:off x="7930760" y="5162953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7" name="object 387"/>
          <p:cNvSpPr/>
          <p:nvPr/>
        </p:nvSpPr>
        <p:spPr>
          <a:xfrm>
            <a:off x="7930760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8" name="object 388"/>
          <p:cNvSpPr/>
          <p:nvPr/>
        </p:nvSpPr>
        <p:spPr>
          <a:xfrm>
            <a:off x="7930760" y="60507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9" name="object 389"/>
          <p:cNvSpPr/>
          <p:nvPr/>
        </p:nvSpPr>
        <p:spPr>
          <a:xfrm>
            <a:off x="7930760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0" name="object 390"/>
          <p:cNvSpPr/>
          <p:nvPr/>
        </p:nvSpPr>
        <p:spPr>
          <a:xfrm>
            <a:off x="7930760" y="59238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1" name="object 391"/>
          <p:cNvSpPr/>
          <p:nvPr/>
        </p:nvSpPr>
        <p:spPr>
          <a:xfrm>
            <a:off x="7930760" y="58604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2" name="object 392"/>
          <p:cNvSpPr/>
          <p:nvPr/>
        </p:nvSpPr>
        <p:spPr>
          <a:xfrm>
            <a:off x="7930760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3" name="object 393"/>
          <p:cNvSpPr/>
          <p:nvPr/>
        </p:nvSpPr>
        <p:spPr>
          <a:xfrm>
            <a:off x="7930760" y="567015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4" name="object 394"/>
          <p:cNvSpPr/>
          <p:nvPr/>
        </p:nvSpPr>
        <p:spPr>
          <a:xfrm>
            <a:off x="7930760" y="560673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5" name="object 395"/>
          <p:cNvSpPr/>
          <p:nvPr/>
        </p:nvSpPr>
        <p:spPr>
          <a:xfrm>
            <a:off x="7930760" y="55433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6" name="object 396"/>
          <p:cNvSpPr/>
          <p:nvPr/>
        </p:nvSpPr>
        <p:spPr>
          <a:xfrm>
            <a:off x="7930760" y="54164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7" name="object 397"/>
          <p:cNvSpPr/>
          <p:nvPr/>
        </p:nvSpPr>
        <p:spPr>
          <a:xfrm>
            <a:off x="7930760" y="53532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8" name="object 398"/>
          <p:cNvSpPr/>
          <p:nvPr/>
        </p:nvSpPr>
        <p:spPr>
          <a:xfrm>
            <a:off x="7930760" y="528980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9" name="object 399"/>
          <p:cNvSpPr/>
          <p:nvPr/>
        </p:nvSpPr>
        <p:spPr>
          <a:xfrm>
            <a:off x="7930760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0" name="object 400"/>
          <p:cNvSpPr/>
          <p:nvPr/>
        </p:nvSpPr>
        <p:spPr>
          <a:xfrm>
            <a:off x="7930760" y="509953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1" name="object 401"/>
          <p:cNvSpPr/>
          <p:nvPr/>
        </p:nvSpPr>
        <p:spPr>
          <a:xfrm>
            <a:off x="7930760" y="50361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2" name="object 402"/>
          <p:cNvSpPr/>
          <p:nvPr/>
        </p:nvSpPr>
        <p:spPr>
          <a:xfrm>
            <a:off x="7930760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3" name="object 403"/>
          <p:cNvSpPr/>
          <p:nvPr/>
        </p:nvSpPr>
        <p:spPr>
          <a:xfrm>
            <a:off x="7930760" y="49092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4" name="object 404"/>
          <p:cNvSpPr/>
          <p:nvPr/>
        </p:nvSpPr>
        <p:spPr>
          <a:xfrm>
            <a:off x="9731650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5" name="object 405"/>
          <p:cNvSpPr/>
          <p:nvPr/>
        </p:nvSpPr>
        <p:spPr>
          <a:xfrm>
            <a:off x="9695653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6" name="object 406"/>
          <p:cNvSpPr/>
          <p:nvPr/>
        </p:nvSpPr>
        <p:spPr>
          <a:xfrm>
            <a:off x="9695653" y="5797004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7" name="object 407"/>
          <p:cNvSpPr/>
          <p:nvPr/>
        </p:nvSpPr>
        <p:spPr>
          <a:xfrm>
            <a:off x="9695653" y="547987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8" name="object 408"/>
          <p:cNvSpPr/>
          <p:nvPr/>
        </p:nvSpPr>
        <p:spPr>
          <a:xfrm>
            <a:off x="9695653" y="5162953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9" name="object 409"/>
          <p:cNvSpPr/>
          <p:nvPr/>
        </p:nvSpPr>
        <p:spPr>
          <a:xfrm>
            <a:off x="9695653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0" name="object 410"/>
          <p:cNvSpPr/>
          <p:nvPr/>
        </p:nvSpPr>
        <p:spPr>
          <a:xfrm>
            <a:off x="9713648" y="60507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1" name="object 411"/>
          <p:cNvSpPr/>
          <p:nvPr/>
        </p:nvSpPr>
        <p:spPr>
          <a:xfrm>
            <a:off x="9713648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2" name="object 412"/>
          <p:cNvSpPr/>
          <p:nvPr/>
        </p:nvSpPr>
        <p:spPr>
          <a:xfrm>
            <a:off x="9713648" y="59238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3" name="object 413"/>
          <p:cNvSpPr/>
          <p:nvPr/>
        </p:nvSpPr>
        <p:spPr>
          <a:xfrm>
            <a:off x="9713648" y="58604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4" name="object 414"/>
          <p:cNvSpPr/>
          <p:nvPr/>
        </p:nvSpPr>
        <p:spPr>
          <a:xfrm>
            <a:off x="9713648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5" name="object 415"/>
          <p:cNvSpPr/>
          <p:nvPr/>
        </p:nvSpPr>
        <p:spPr>
          <a:xfrm>
            <a:off x="9713648" y="567015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6" name="object 416"/>
          <p:cNvSpPr/>
          <p:nvPr/>
        </p:nvSpPr>
        <p:spPr>
          <a:xfrm>
            <a:off x="9713648" y="560673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7" name="object 417"/>
          <p:cNvSpPr/>
          <p:nvPr/>
        </p:nvSpPr>
        <p:spPr>
          <a:xfrm>
            <a:off x="9713648" y="55433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8" name="object 418"/>
          <p:cNvSpPr/>
          <p:nvPr/>
        </p:nvSpPr>
        <p:spPr>
          <a:xfrm>
            <a:off x="9713648" y="54164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9" name="object 419"/>
          <p:cNvSpPr/>
          <p:nvPr/>
        </p:nvSpPr>
        <p:spPr>
          <a:xfrm>
            <a:off x="9713648" y="53532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0" name="object 420"/>
          <p:cNvSpPr/>
          <p:nvPr/>
        </p:nvSpPr>
        <p:spPr>
          <a:xfrm>
            <a:off x="9713648" y="528980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1" name="object 421"/>
          <p:cNvSpPr/>
          <p:nvPr/>
        </p:nvSpPr>
        <p:spPr>
          <a:xfrm>
            <a:off x="9713648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2" name="object 422"/>
          <p:cNvSpPr/>
          <p:nvPr/>
        </p:nvSpPr>
        <p:spPr>
          <a:xfrm>
            <a:off x="9713648" y="509953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3" name="object 423"/>
          <p:cNvSpPr/>
          <p:nvPr/>
        </p:nvSpPr>
        <p:spPr>
          <a:xfrm>
            <a:off x="9713648" y="50361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4" name="object 424"/>
          <p:cNvSpPr/>
          <p:nvPr/>
        </p:nvSpPr>
        <p:spPr>
          <a:xfrm>
            <a:off x="9713648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5" name="object 425"/>
          <p:cNvSpPr/>
          <p:nvPr/>
        </p:nvSpPr>
        <p:spPr>
          <a:xfrm>
            <a:off x="9713648" y="49092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6" name="object 426"/>
          <p:cNvSpPr/>
          <p:nvPr/>
        </p:nvSpPr>
        <p:spPr>
          <a:xfrm>
            <a:off x="7930760" y="4896156"/>
            <a:ext cx="1801495" cy="1068070"/>
          </a:xfrm>
          <a:custGeom>
            <a:avLst/>
            <a:gdLst/>
            <a:ahLst/>
            <a:cxnLst/>
            <a:rect l="l" t="t" r="r" b="b"/>
            <a:pathLst>
              <a:path w="1801495" h="1068070">
                <a:moveTo>
                  <a:pt x="0" y="591495"/>
                </a:moveTo>
                <a:lnTo>
                  <a:pt x="33746" y="591292"/>
                </a:lnTo>
                <a:lnTo>
                  <a:pt x="67492" y="591292"/>
                </a:lnTo>
                <a:lnTo>
                  <a:pt x="101238" y="591083"/>
                </a:lnTo>
                <a:lnTo>
                  <a:pt x="134985" y="591083"/>
                </a:lnTo>
                <a:lnTo>
                  <a:pt x="168940" y="590881"/>
                </a:lnTo>
                <a:lnTo>
                  <a:pt x="202686" y="590679"/>
                </a:lnTo>
                <a:lnTo>
                  <a:pt x="236433" y="590470"/>
                </a:lnTo>
                <a:lnTo>
                  <a:pt x="270179" y="590268"/>
                </a:lnTo>
                <a:lnTo>
                  <a:pt x="303933" y="589856"/>
                </a:lnTo>
                <a:lnTo>
                  <a:pt x="337679" y="589452"/>
                </a:lnTo>
                <a:lnTo>
                  <a:pt x="405172" y="587813"/>
                </a:lnTo>
                <a:lnTo>
                  <a:pt x="472664" y="584132"/>
                </a:lnTo>
                <a:lnTo>
                  <a:pt x="540365" y="568787"/>
                </a:lnTo>
                <a:lnTo>
                  <a:pt x="574112" y="546073"/>
                </a:lnTo>
                <a:lnTo>
                  <a:pt x="607859" y="502088"/>
                </a:lnTo>
                <a:lnTo>
                  <a:pt x="641612" y="428842"/>
                </a:lnTo>
                <a:lnTo>
                  <a:pt x="675359" y="324495"/>
                </a:lnTo>
                <a:lnTo>
                  <a:pt x="709104" y="199693"/>
                </a:lnTo>
                <a:lnTo>
                  <a:pt x="742850" y="78565"/>
                </a:lnTo>
                <a:lnTo>
                  <a:pt x="776597" y="0"/>
                </a:lnTo>
                <a:lnTo>
                  <a:pt x="810343" y="12277"/>
                </a:lnTo>
                <a:lnTo>
                  <a:pt x="844299" y="149768"/>
                </a:lnTo>
                <a:lnTo>
                  <a:pt x="878045" y="399582"/>
                </a:lnTo>
                <a:lnTo>
                  <a:pt x="911791" y="690111"/>
                </a:lnTo>
                <a:lnTo>
                  <a:pt x="945537" y="927856"/>
                </a:lnTo>
                <a:lnTo>
                  <a:pt x="979291" y="1053481"/>
                </a:lnTo>
                <a:lnTo>
                  <a:pt x="1013038" y="1068003"/>
                </a:lnTo>
                <a:lnTo>
                  <a:pt x="1046784" y="1012557"/>
                </a:lnTo>
                <a:lnTo>
                  <a:pt x="1080529" y="933378"/>
                </a:lnTo>
                <a:lnTo>
                  <a:pt x="1114276" y="859519"/>
                </a:lnTo>
                <a:lnTo>
                  <a:pt x="1148029" y="801206"/>
                </a:lnTo>
                <a:lnTo>
                  <a:pt x="1181776" y="757012"/>
                </a:lnTo>
                <a:lnTo>
                  <a:pt x="1215724" y="722237"/>
                </a:lnTo>
                <a:lnTo>
                  <a:pt x="1249471" y="693178"/>
                </a:lnTo>
                <a:lnTo>
                  <a:pt x="1283224" y="668017"/>
                </a:lnTo>
                <a:lnTo>
                  <a:pt x="1316971" y="646126"/>
                </a:lnTo>
                <a:lnTo>
                  <a:pt x="1350716" y="628320"/>
                </a:lnTo>
                <a:lnTo>
                  <a:pt x="1418209" y="606226"/>
                </a:lnTo>
                <a:lnTo>
                  <a:pt x="1485709" y="597637"/>
                </a:lnTo>
                <a:lnTo>
                  <a:pt x="1553403" y="594974"/>
                </a:lnTo>
                <a:lnTo>
                  <a:pt x="1620903" y="593949"/>
                </a:lnTo>
                <a:lnTo>
                  <a:pt x="1688396" y="593335"/>
                </a:lnTo>
                <a:lnTo>
                  <a:pt x="1755888" y="592931"/>
                </a:lnTo>
                <a:lnTo>
                  <a:pt x="1800890" y="592931"/>
                </a:lnTo>
              </a:path>
            </a:pathLst>
          </a:custGeom>
          <a:ln w="16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7" name="object 427"/>
          <p:cNvSpPr txBox="1"/>
          <p:nvPr/>
        </p:nvSpPr>
        <p:spPr>
          <a:xfrm>
            <a:off x="1479180" y="5820331"/>
            <a:ext cx="3063875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CC0000"/>
                </a:solidFill>
                <a:latin typeface="Arial"/>
                <a:cs typeface="Arial"/>
              </a:rPr>
              <a:t>Magnetic </a:t>
            </a:r>
            <a:r>
              <a:rPr sz="1450" dirty="0">
                <a:solidFill>
                  <a:srgbClr val="CC0000"/>
                </a:solidFill>
                <a:latin typeface="Arial"/>
                <a:cs typeface="Arial"/>
              </a:rPr>
              <a:t>flux </a:t>
            </a:r>
            <a:r>
              <a:rPr sz="1450" spc="-5" dirty="0">
                <a:solidFill>
                  <a:srgbClr val="CC0000"/>
                </a:solidFill>
                <a:latin typeface="Arial"/>
                <a:cs typeface="Arial"/>
              </a:rPr>
              <a:t>tubes </a:t>
            </a:r>
            <a:r>
              <a:rPr sz="1450" dirty="0">
                <a:solidFill>
                  <a:srgbClr val="CC0000"/>
                </a:solidFill>
                <a:latin typeface="Arial"/>
                <a:cs typeface="Arial"/>
              </a:rPr>
              <a:t>in facular</a:t>
            </a:r>
            <a:r>
              <a:rPr sz="1450" spc="-55" dirty="0">
                <a:solidFill>
                  <a:srgbClr val="CC0000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CC0000"/>
                </a:solidFill>
                <a:latin typeface="Arial"/>
                <a:cs typeface="Arial"/>
              </a:rPr>
              <a:t>regions</a:t>
            </a:r>
            <a:endParaRPr sz="1450">
              <a:latin typeface="Arial"/>
              <a:cs typeface="Arial"/>
            </a:endParaRPr>
          </a:p>
        </p:txBody>
      </p:sp>
      <p:sp>
        <p:nvSpPr>
          <p:cNvPr id="428" name="object 428"/>
          <p:cNvSpPr/>
          <p:nvPr/>
        </p:nvSpPr>
        <p:spPr>
          <a:xfrm>
            <a:off x="5344580" y="6114131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9" name="object 429"/>
          <p:cNvSpPr txBox="1"/>
          <p:nvPr/>
        </p:nvSpPr>
        <p:spPr>
          <a:xfrm>
            <a:off x="5175948" y="6164283"/>
            <a:ext cx="33782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00" dirty="0">
                <a:latin typeface="Arial"/>
                <a:cs typeface="Arial"/>
              </a:rPr>
              <a:t>--440000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430" name="object 430"/>
          <p:cNvSpPr/>
          <p:nvPr/>
        </p:nvSpPr>
        <p:spPr>
          <a:xfrm>
            <a:off x="5794747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1" name="object 431"/>
          <p:cNvSpPr txBox="1"/>
          <p:nvPr/>
        </p:nvSpPr>
        <p:spPr>
          <a:xfrm>
            <a:off x="5626118" y="6164283"/>
            <a:ext cx="33782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00" dirty="0">
                <a:latin typeface="Arial"/>
                <a:cs typeface="Arial"/>
              </a:rPr>
              <a:t>--220000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432" name="object 432"/>
          <p:cNvSpPr/>
          <p:nvPr/>
        </p:nvSpPr>
        <p:spPr>
          <a:xfrm>
            <a:off x="6245123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3" name="object 433"/>
          <p:cNvSpPr/>
          <p:nvPr/>
        </p:nvSpPr>
        <p:spPr>
          <a:xfrm>
            <a:off x="6695297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4" name="object 434"/>
          <p:cNvSpPr txBox="1"/>
          <p:nvPr/>
        </p:nvSpPr>
        <p:spPr>
          <a:xfrm>
            <a:off x="6189097" y="6164283"/>
            <a:ext cx="64897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75920" algn="l"/>
              </a:tabLst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5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-670" dirty="0">
                <a:latin typeface="Arial"/>
                <a:cs typeface="Arial"/>
              </a:rPr>
              <a:t>2</a:t>
            </a:r>
            <a:r>
              <a:rPr sz="1200" spc="10" dirty="0">
                <a:latin typeface="Arial"/>
                <a:cs typeface="Arial"/>
              </a:rPr>
              <a:t>2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endParaRPr sz="1200">
              <a:latin typeface="Arial"/>
              <a:cs typeface="Arial"/>
            </a:endParaRPr>
          </a:p>
        </p:txBody>
      </p:sp>
      <p:sp>
        <p:nvSpPr>
          <p:cNvPr id="435" name="object 435"/>
          <p:cNvSpPr txBox="1"/>
          <p:nvPr/>
        </p:nvSpPr>
        <p:spPr>
          <a:xfrm>
            <a:off x="7002787" y="6164283"/>
            <a:ext cx="28575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670" dirty="0">
                <a:latin typeface="Arial"/>
                <a:cs typeface="Arial"/>
              </a:rPr>
              <a:t>4</a:t>
            </a:r>
            <a:r>
              <a:rPr sz="1200" spc="10" dirty="0">
                <a:latin typeface="Arial"/>
                <a:cs typeface="Arial"/>
              </a:rPr>
              <a:t>4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endParaRPr sz="1200">
              <a:latin typeface="Arial"/>
              <a:cs typeface="Arial"/>
            </a:endParaRPr>
          </a:p>
        </p:txBody>
      </p:sp>
      <p:sp>
        <p:nvSpPr>
          <p:cNvPr id="436" name="object 436"/>
          <p:cNvSpPr/>
          <p:nvPr/>
        </p:nvSpPr>
        <p:spPr>
          <a:xfrm>
            <a:off x="545706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7" name="object 437"/>
          <p:cNvSpPr/>
          <p:nvPr/>
        </p:nvSpPr>
        <p:spPr>
          <a:xfrm>
            <a:off x="5569765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8" name="object 438"/>
          <p:cNvSpPr/>
          <p:nvPr/>
        </p:nvSpPr>
        <p:spPr>
          <a:xfrm>
            <a:off x="568225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9" name="object 439"/>
          <p:cNvSpPr/>
          <p:nvPr/>
        </p:nvSpPr>
        <p:spPr>
          <a:xfrm>
            <a:off x="590744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0" name="object 440"/>
          <p:cNvSpPr/>
          <p:nvPr/>
        </p:nvSpPr>
        <p:spPr>
          <a:xfrm>
            <a:off x="601993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1" name="object 441"/>
          <p:cNvSpPr/>
          <p:nvPr/>
        </p:nvSpPr>
        <p:spPr>
          <a:xfrm>
            <a:off x="613242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2" name="object 442"/>
          <p:cNvSpPr/>
          <p:nvPr/>
        </p:nvSpPr>
        <p:spPr>
          <a:xfrm>
            <a:off x="635761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3" name="object 443"/>
          <p:cNvSpPr/>
          <p:nvPr/>
        </p:nvSpPr>
        <p:spPr>
          <a:xfrm>
            <a:off x="6470105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4" name="object 444"/>
          <p:cNvSpPr/>
          <p:nvPr/>
        </p:nvSpPr>
        <p:spPr>
          <a:xfrm>
            <a:off x="658280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5" name="object 445"/>
          <p:cNvSpPr/>
          <p:nvPr/>
        </p:nvSpPr>
        <p:spPr>
          <a:xfrm>
            <a:off x="680778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6" name="object 446"/>
          <p:cNvSpPr/>
          <p:nvPr/>
        </p:nvSpPr>
        <p:spPr>
          <a:xfrm>
            <a:off x="6920481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7" name="object 447"/>
          <p:cNvSpPr/>
          <p:nvPr/>
        </p:nvSpPr>
        <p:spPr>
          <a:xfrm>
            <a:off x="703297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8" name="object 448"/>
          <p:cNvSpPr txBox="1"/>
          <p:nvPr/>
        </p:nvSpPr>
        <p:spPr>
          <a:xfrm>
            <a:off x="5768999" y="6332873"/>
            <a:ext cx="95250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60" dirty="0">
                <a:latin typeface="Arial"/>
                <a:cs typeface="Arial"/>
              </a:rPr>
              <a:t>LLaammbbddaa</a:t>
            </a:r>
            <a:r>
              <a:rPr sz="1200" spc="-10" dirty="0">
                <a:latin typeface="Arial"/>
                <a:cs typeface="Arial"/>
              </a:rPr>
              <a:t> </a:t>
            </a:r>
            <a:r>
              <a:rPr sz="1200" spc="-305" dirty="0">
                <a:latin typeface="Arial"/>
                <a:cs typeface="Arial"/>
              </a:rPr>
              <a:t>[[mmAA]]</a:t>
            </a:r>
            <a:endParaRPr sz="1200">
              <a:latin typeface="Arial"/>
              <a:cs typeface="Arial"/>
            </a:endParaRPr>
          </a:p>
        </p:txBody>
      </p:sp>
      <p:sp>
        <p:nvSpPr>
          <p:cNvPr id="449" name="object 449"/>
          <p:cNvSpPr/>
          <p:nvPr/>
        </p:nvSpPr>
        <p:spPr>
          <a:xfrm>
            <a:off x="5344580" y="4845827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0" name="object 450"/>
          <p:cNvSpPr/>
          <p:nvPr/>
        </p:nvSpPr>
        <p:spPr>
          <a:xfrm>
            <a:off x="5794747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1" name="object 451"/>
          <p:cNvSpPr/>
          <p:nvPr/>
        </p:nvSpPr>
        <p:spPr>
          <a:xfrm>
            <a:off x="6245123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2" name="object 452"/>
          <p:cNvSpPr/>
          <p:nvPr/>
        </p:nvSpPr>
        <p:spPr>
          <a:xfrm>
            <a:off x="6695297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3" name="object 453"/>
          <p:cNvSpPr/>
          <p:nvPr/>
        </p:nvSpPr>
        <p:spPr>
          <a:xfrm>
            <a:off x="545706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4" name="object 454"/>
          <p:cNvSpPr/>
          <p:nvPr/>
        </p:nvSpPr>
        <p:spPr>
          <a:xfrm>
            <a:off x="5569765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5" name="object 455"/>
          <p:cNvSpPr/>
          <p:nvPr/>
        </p:nvSpPr>
        <p:spPr>
          <a:xfrm>
            <a:off x="568225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6" name="object 456"/>
          <p:cNvSpPr/>
          <p:nvPr/>
        </p:nvSpPr>
        <p:spPr>
          <a:xfrm>
            <a:off x="590744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7" name="object 457"/>
          <p:cNvSpPr/>
          <p:nvPr/>
        </p:nvSpPr>
        <p:spPr>
          <a:xfrm>
            <a:off x="601993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8" name="object 458"/>
          <p:cNvSpPr/>
          <p:nvPr/>
        </p:nvSpPr>
        <p:spPr>
          <a:xfrm>
            <a:off x="613242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9" name="object 459"/>
          <p:cNvSpPr/>
          <p:nvPr/>
        </p:nvSpPr>
        <p:spPr>
          <a:xfrm>
            <a:off x="635761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0" name="object 460"/>
          <p:cNvSpPr/>
          <p:nvPr/>
        </p:nvSpPr>
        <p:spPr>
          <a:xfrm>
            <a:off x="6470105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1" name="object 461"/>
          <p:cNvSpPr/>
          <p:nvPr/>
        </p:nvSpPr>
        <p:spPr>
          <a:xfrm>
            <a:off x="658280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2" name="object 462"/>
          <p:cNvSpPr/>
          <p:nvPr/>
        </p:nvSpPr>
        <p:spPr>
          <a:xfrm>
            <a:off x="680778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3" name="object 463"/>
          <p:cNvSpPr/>
          <p:nvPr/>
        </p:nvSpPr>
        <p:spPr>
          <a:xfrm>
            <a:off x="6920481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4" name="object 464"/>
          <p:cNvSpPr/>
          <p:nvPr/>
        </p:nvSpPr>
        <p:spPr>
          <a:xfrm>
            <a:off x="703297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5" name="object 465"/>
          <p:cNvSpPr/>
          <p:nvPr/>
        </p:nvSpPr>
        <p:spPr>
          <a:xfrm>
            <a:off x="5344580" y="4853806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509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6" name="object 466"/>
          <p:cNvSpPr/>
          <p:nvPr/>
        </p:nvSpPr>
        <p:spPr>
          <a:xfrm>
            <a:off x="5344580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7" name="object 467"/>
          <p:cNvSpPr/>
          <p:nvPr/>
        </p:nvSpPr>
        <p:spPr>
          <a:xfrm>
            <a:off x="5344580" y="586042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8" name="object 468"/>
          <p:cNvSpPr/>
          <p:nvPr/>
        </p:nvSpPr>
        <p:spPr>
          <a:xfrm>
            <a:off x="5344580" y="5606730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9" name="object 469"/>
          <p:cNvSpPr/>
          <p:nvPr/>
        </p:nvSpPr>
        <p:spPr>
          <a:xfrm>
            <a:off x="5344580" y="535322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0" name="object 470"/>
          <p:cNvSpPr/>
          <p:nvPr/>
        </p:nvSpPr>
        <p:spPr>
          <a:xfrm>
            <a:off x="5344580" y="5099531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1" name="object 471"/>
          <p:cNvSpPr/>
          <p:nvPr/>
        </p:nvSpPr>
        <p:spPr>
          <a:xfrm>
            <a:off x="5344580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2" name="object 472"/>
          <p:cNvSpPr txBox="1"/>
          <p:nvPr/>
        </p:nvSpPr>
        <p:spPr>
          <a:xfrm>
            <a:off x="5074337" y="4792453"/>
            <a:ext cx="242570" cy="13785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670" dirty="0">
                <a:latin typeface="Arial"/>
                <a:cs typeface="Arial"/>
              </a:rPr>
              <a:t>1</a:t>
            </a:r>
            <a:r>
              <a:rPr sz="1200" spc="10" dirty="0">
                <a:latin typeface="Arial"/>
                <a:cs typeface="Arial"/>
              </a:rPr>
              <a:t>1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9</a:t>
            </a:r>
            <a:r>
              <a:rPr sz="1200" spc="10" dirty="0">
                <a:latin typeface="Arial"/>
                <a:cs typeface="Arial"/>
              </a:rPr>
              <a:t>9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8</a:t>
            </a:r>
            <a:r>
              <a:rPr sz="1200" spc="10" dirty="0">
                <a:latin typeface="Arial"/>
                <a:cs typeface="Arial"/>
              </a:rPr>
              <a:t>8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7</a:t>
            </a:r>
            <a:r>
              <a:rPr sz="1200" spc="10" dirty="0">
                <a:latin typeface="Arial"/>
                <a:cs typeface="Arial"/>
              </a:rPr>
              <a:t>7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6</a:t>
            </a:r>
            <a:r>
              <a:rPr sz="1200" spc="10" dirty="0">
                <a:latin typeface="Arial"/>
                <a:cs typeface="Arial"/>
              </a:rPr>
              <a:t>6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5</a:t>
            </a:r>
            <a:r>
              <a:rPr sz="1200" spc="10" dirty="0">
                <a:latin typeface="Arial"/>
                <a:cs typeface="Arial"/>
              </a:rPr>
              <a:t>5</a:t>
            </a:r>
            <a:endParaRPr sz="1200">
              <a:latin typeface="Arial"/>
              <a:cs typeface="Arial"/>
            </a:endParaRPr>
          </a:p>
        </p:txBody>
      </p:sp>
      <p:sp>
        <p:nvSpPr>
          <p:cNvPr id="473" name="object 473"/>
          <p:cNvSpPr/>
          <p:nvPr/>
        </p:nvSpPr>
        <p:spPr>
          <a:xfrm>
            <a:off x="5344580" y="608876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4" name="object 474"/>
          <p:cNvSpPr/>
          <p:nvPr/>
        </p:nvSpPr>
        <p:spPr>
          <a:xfrm>
            <a:off x="5344580" y="606339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5" name="object 475"/>
          <p:cNvSpPr/>
          <p:nvPr/>
        </p:nvSpPr>
        <p:spPr>
          <a:xfrm>
            <a:off x="5344580" y="60380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6" name="object 476"/>
          <p:cNvSpPr/>
          <p:nvPr/>
        </p:nvSpPr>
        <p:spPr>
          <a:xfrm>
            <a:off x="5344580" y="6020834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7" name="object 477"/>
          <p:cNvSpPr/>
          <p:nvPr/>
        </p:nvSpPr>
        <p:spPr>
          <a:xfrm>
            <a:off x="5344580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8" name="object 478"/>
          <p:cNvSpPr/>
          <p:nvPr/>
        </p:nvSpPr>
        <p:spPr>
          <a:xfrm>
            <a:off x="5344580" y="59619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9" name="object 479"/>
          <p:cNvSpPr/>
          <p:nvPr/>
        </p:nvSpPr>
        <p:spPr>
          <a:xfrm>
            <a:off x="5344580" y="593653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0" name="object 480"/>
          <p:cNvSpPr/>
          <p:nvPr/>
        </p:nvSpPr>
        <p:spPr>
          <a:xfrm>
            <a:off x="5344580" y="591116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1" name="object 481"/>
          <p:cNvSpPr/>
          <p:nvPr/>
        </p:nvSpPr>
        <p:spPr>
          <a:xfrm>
            <a:off x="5344580" y="588579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2" name="object 482"/>
          <p:cNvSpPr/>
          <p:nvPr/>
        </p:nvSpPr>
        <p:spPr>
          <a:xfrm>
            <a:off x="5344580" y="58350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3" name="object 483"/>
          <p:cNvSpPr/>
          <p:nvPr/>
        </p:nvSpPr>
        <p:spPr>
          <a:xfrm>
            <a:off x="5344580" y="580968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4" name="object 484"/>
          <p:cNvSpPr/>
          <p:nvPr/>
        </p:nvSpPr>
        <p:spPr>
          <a:xfrm>
            <a:off x="5344580" y="578431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5" name="object 485"/>
          <p:cNvSpPr/>
          <p:nvPr/>
        </p:nvSpPr>
        <p:spPr>
          <a:xfrm>
            <a:off x="5344580" y="575894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6" name="object 486"/>
          <p:cNvSpPr/>
          <p:nvPr/>
        </p:nvSpPr>
        <p:spPr>
          <a:xfrm>
            <a:off x="5344580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7" name="object 487"/>
          <p:cNvSpPr/>
          <p:nvPr/>
        </p:nvSpPr>
        <p:spPr>
          <a:xfrm>
            <a:off x="5344580" y="570821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8" name="object 488"/>
          <p:cNvSpPr/>
          <p:nvPr/>
        </p:nvSpPr>
        <p:spPr>
          <a:xfrm>
            <a:off x="5344580" y="568284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9" name="object 489"/>
          <p:cNvSpPr/>
          <p:nvPr/>
        </p:nvSpPr>
        <p:spPr>
          <a:xfrm>
            <a:off x="5344580" y="56574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0" name="object 490"/>
          <p:cNvSpPr/>
          <p:nvPr/>
        </p:nvSpPr>
        <p:spPr>
          <a:xfrm>
            <a:off x="5344580" y="56321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1" name="object 491"/>
          <p:cNvSpPr/>
          <p:nvPr/>
        </p:nvSpPr>
        <p:spPr>
          <a:xfrm>
            <a:off x="5344580" y="558135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2" name="object 492"/>
          <p:cNvSpPr/>
          <p:nvPr/>
        </p:nvSpPr>
        <p:spPr>
          <a:xfrm>
            <a:off x="5344580" y="555598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3" name="object 493"/>
          <p:cNvSpPr/>
          <p:nvPr/>
        </p:nvSpPr>
        <p:spPr>
          <a:xfrm>
            <a:off x="5344580" y="55306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4" name="object 494"/>
          <p:cNvSpPr/>
          <p:nvPr/>
        </p:nvSpPr>
        <p:spPr>
          <a:xfrm>
            <a:off x="5344580" y="55052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5" name="object 495"/>
          <p:cNvSpPr/>
          <p:nvPr/>
        </p:nvSpPr>
        <p:spPr>
          <a:xfrm>
            <a:off x="5344580" y="547987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6" name="object 496"/>
          <p:cNvSpPr/>
          <p:nvPr/>
        </p:nvSpPr>
        <p:spPr>
          <a:xfrm>
            <a:off x="5344580" y="545450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7" name="object 497"/>
          <p:cNvSpPr/>
          <p:nvPr/>
        </p:nvSpPr>
        <p:spPr>
          <a:xfrm>
            <a:off x="5344580" y="542913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8" name="object 498"/>
          <p:cNvSpPr/>
          <p:nvPr/>
        </p:nvSpPr>
        <p:spPr>
          <a:xfrm>
            <a:off x="5344580" y="540376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9" name="object 499"/>
          <p:cNvSpPr/>
          <p:nvPr/>
        </p:nvSpPr>
        <p:spPr>
          <a:xfrm>
            <a:off x="5344580" y="537839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0" name="object 500"/>
          <p:cNvSpPr/>
          <p:nvPr/>
        </p:nvSpPr>
        <p:spPr>
          <a:xfrm>
            <a:off x="5344580" y="532785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1" name="object 501"/>
          <p:cNvSpPr/>
          <p:nvPr/>
        </p:nvSpPr>
        <p:spPr>
          <a:xfrm>
            <a:off x="5344580" y="530248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2" name="object 502"/>
          <p:cNvSpPr/>
          <p:nvPr/>
        </p:nvSpPr>
        <p:spPr>
          <a:xfrm>
            <a:off x="5344580" y="527711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3" name="object 503"/>
          <p:cNvSpPr/>
          <p:nvPr/>
        </p:nvSpPr>
        <p:spPr>
          <a:xfrm>
            <a:off x="5344580" y="525174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4" name="object 504"/>
          <p:cNvSpPr/>
          <p:nvPr/>
        </p:nvSpPr>
        <p:spPr>
          <a:xfrm>
            <a:off x="5344580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5" name="object 505"/>
          <p:cNvSpPr/>
          <p:nvPr/>
        </p:nvSpPr>
        <p:spPr>
          <a:xfrm>
            <a:off x="5344580" y="52010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6" name="object 506"/>
          <p:cNvSpPr/>
          <p:nvPr/>
        </p:nvSpPr>
        <p:spPr>
          <a:xfrm>
            <a:off x="5344580" y="517564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7" name="object 507"/>
          <p:cNvSpPr/>
          <p:nvPr/>
        </p:nvSpPr>
        <p:spPr>
          <a:xfrm>
            <a:off x="5344580" y="515027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8" name="object 508"/>
          <p:cNvSpPr/>
          <p:nvPr/>
        </p:nvSpPr>
        <p:spPr>
          <a:xfrm>
            <a:off x="5344580" y="51249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9" name="object 509"/>
          <p:cNvSpPr/>
          <p:nvPr/>
        </p:nvSpPr>
        <p:spPr>
          <a:xfrm>
            <a:off x="5344580" y="507416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0" name="object 510"/>
          <p:cNvSpPr/>
          <p:nvPr/>
        </p:nvSpPr>
        <p:spPr>
          <a:xfrm>
            <a:off x="5344580" y="504879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1" name="object 511"/>
          <p:cNvSpPr/>
          <p:nvPr/>
        </p:nvSpPr>
        <p:spPr>
          <a:xfrm>
            <a:off x="5344580" y="50234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2" name="object 512"/>
          <p:cNvSpPr/>
          <p:nvPr/>
        </p:nvSpPr>
        <p:spPr>
          <a:xfrm>
            <a:off x="5344580" y="49980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3" name="object 513"/>
          <p:cNvSpPr/>
          <p:nvPr/>
        </p:nvSpPr>
        <p:spPr>
          <a:xfrm>
            <a:off x="5344580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4" name="object 514"/>
          <p:cNvSpPr/>
          <p:nvPr/>
        </p:nvSpPr>
        <p:spPr>
          <a:xfrm>
            <a:off x="5344580" y="49473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5" name="object 515"/>
          <p:cNvSpPr/>
          <p:nvPr/>
        </p:nvSpPr>
        <p:spPr>
          <a:xfrm>
            <a:off x="5344580" y="492193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6" name="object 516"/>
          <p:cNvSpPr/>
          <p:nvPr/>
        </p:nvSpPr>
        <p:spPr>
          <a:xfrm>
            <a:off x="5344580" y="489656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7" name="object 517"/>
          <p:cNvSpPr/>
          <p:nvPr/>
        </p:nvSpPr>
        <p:spPr>
          <a:xfrm>
            <a:off x="5344580" y="487119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8" name="object 518"/>
          <p:cNvSpPr txBox="1"/>
          <p:nvPr/>
        </p:nvSpPr>
        <p:spPr>
          <a:xfrm>
            <a:off x="4831851" y="5339952"/>
            <a:ext cx="205104" cy="29591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285"/>
              </a:lnSpc>
            </a:pPr>
            <a:r>
              <a:rPr sz="1200" spc="-335" dirty="0">
                <a:latin typeface="Arial"/>
                <a:cs typeface="Arial"/>
              </a:rPr>
              <a:t>I</a:t>
            </a:r>
            <a:r>
              <a:rPr sz="1200" spc="-10" dirty="0">
                <a:latin typeface="Arial"/>
                <a:cs typeface="Arial"/>
              </a:rPr>
              <a:t>I</a:t>
            </a:r>
            <a:r>
              <a:rPr sz="1200" spc="-335" dirty="0">
                <a:latin typeface="Arial"/>
                <a:cs typeface="Arial"/>
              </a:rPr>
              <a:t>/</a:t>
            </a:r>
            <a:r>
              <a:rPr sz="1200" spc="-10" dirty="0">
                <a:latin typeface="Arial"/>
                <a:cs typeface="Arial"/>
              </a:rPr>
              <a:t>/</a:t>
            </a:r>
            <a:r>
              <a:rPr sz="1200" spc="-340" dirty="0">
                <a:latin typeface="Arial"/>
                <a:cs typeface="Arial"/>
              </a:rPr>
              <a:t>I</a:t>
            </a:r>
            <a:r>
              <a:rPr sz="1200" spc="-10" dirty="0">
                <a:latin typeface="Arial"/>
                <a:cs typeface="Arial"/>
              </a:rPr>
              <a:t>I</a:t>
            </a:r>
            <a:r>
              <a:rPr sz="1125" spc="-885" baseline="-22222" dirty="0">
                <a:latin typeface="Arial"/>
                <a:cs typeface="Arial"/>
              </a:rPr>
              <a:t>Q</a:t>
            </a:r>
            <a:r>
              <a:rPr sz="1125" spc="-7" baseline="-22222" dirty="0">
                <a:latin typeface="Arial"/>
                <a:cs typeface="Arial"/>
              </a:rPr>
              <a:t>Q</a:t>
            </a:r>
            <a:r>
              <a:rPr sz="1125" spc="-757" baseline="-22222" dirty="0">
                <a:latin typeface="Arial"/>
                <a:cs typeface="Arial"/>
              </a:rPr>
              <a:t>S</a:t>
            </a:r>
            <a:r>
              <a:rPr sz="1125" baseline="-22222" dirty="0">
                <a:latin typeface="Arial"/>
                <a:cs typeface="Arial"/>
              </a:rPr>
              <a:t>S</a:t>
            </a:r>
            <a:endParaRPr sz="1125" baseline="-22222">
              <a:latin typeface="Arial"/>
              <a:cs typeface="Arial"/>
            </a:endParaRPr>
          </a:p>
        </p:txBody>
      </p:sp>
      <p:sp>
        <p:nvSpPr>
          <p:cNvPr id="519" name="object 519"/>
          <p:cNvSpPr/>
          <p:nvPr/>
        </p:nvSpPr>
        <p:spPr>
          <a:xfrm>
            <a:off x="7145470" y="4853806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509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0" name="object 520"/>
          <p:cNvSpPr/>
          <p:nvPr/>
        </p:nvSpPr>
        <p:spPr>
          <a:xfrm>
            <a:off x="7109474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1" name="object 521"/>
          <p:cNvSpPr/>
          <p:nvPr/>
        </p:nvSpPr>
        <p:spPr>
          <a:xfrm>
            <a:off x="7109474" y="586042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2" name="object 522"/>
          <p:cNvSpPr/>
          <p:nvPr/>
        </p:nvSpPr>
        <p:spPr>
          <a:xfrm>
            <a:off x="7109474" y="5606730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3" name="object 523"/>
          <p:cNvSpPr/>
          <p:nvPr/>
        </p:nvSpPr>
        <p:spPr>
          <a:xfrm>
            <a:off x="7109474" y="535322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4" name="object 524"/>
          <p:cNvSpPr/>
          <p:nvPr/>
        </p:nvSpPr>
        <p:spPr>
          <a:xfrm>
            <a:off x="7109474" y="5099531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5" name="object 525"/>
          <p:cNvSpPr/>
          <p:nvPr/>
        </p:nvSpPr>
        <p:spPr>
          <a:xfrm>
            <a:off x="7109474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6" name="object 526"/>
          <p:cNvSpPr/>
          <p:nvPr/>
        </p:nvSpPr>
        <p:spPr>
          <a:xfrm>
            <a:off x="7127468" y="606339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7" name="object 527"/>
          <p:cNvSpPr/>
          <p:nvPr/>
        </p:nvSpPr>
        <p:spPr>
          <a:xfrm>
            <a:off x="7127468" y="60380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8" name="object 528"/>
          <p:cNvSpPr/>
          <p:nvPr/>
        </p:nvSpPr>
        <p:spPr>
          <a:xfrm>
            <a:off x="7127468" y="6020834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9" name="object 529"/>
          <p:cNvSpPr/>
          <p:nvPr/>
        </p:nvSpPr>
        <p:spPr>
          <a:xfrm>
            <a:off x="7127468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0" name="object 530"/>
          <p:cNvSpPr/>
          <p:nvPr/>
        </p:nvSpPr>
        <p:spPr>
          <a:xfrm>
            <a:off x="7127468" y="59619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1" name="object 531"/>
          <p:cNvSpPr/>
          <p:nvPr/>
        </p:nvSpPr>
        <p:spPr>
          <a:xfrm>
            <a:off x="7127468" y="593653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2" name="object 532"/>
          <p:cNvSpPr/>
          <p:nvPr/>
        </p:nvSpPr>
        <p:spPr>
          <a:xfrm>
            <a:off x="7127468" y="591116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3" name="object 533"/>
          <p:cNvSpPr/>
          <p:nvPr/>
        </p:nvSpPr>
        <p:spPr>
          <a:xfrm>
            <a:off x="7136469" y="5884762"/>
            <a:ext cx="0" cy="220979"/>
          </a:xfrm>
          <a:custGeom>
            <a:avLst/>
            <a:gdLst/>
            <a:ahLst/>
            <a:cxnLst/>
            <a:rect l="l" t="t" r="r" b="b"/>
            <a:pathLst>
              <a:path h="220979">
                <a:moveTo>
                  <a:pt x="0" y="220368"/>
                </a:moveTo>
                <a:lnTo>
                  <a:pt x="0" y="0"/>
                </a:lnTo>
                <a:lnTo>
                  <a:pt x="0" y="2203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4" name="object 534"/>
          <p:cNvSpPr/>
          <p:nvPr/>
        </p:nvSpPr>
        <p:spPr>
          <a:xfrm>
            <a:off x="7127468" y="58350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5" name="object 535"/>
          <p:cNvSpPr/>
          <p:nvPr/>
        </p:nvSpPr>
        <p:spPr>
          <a:xfrm>
            <a:off x="7127468" y="580968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6" name="object 536"/>
          <p:cNvSpPr/>
          <p:nvPr/>
        </p:nvSpPr>
        <p:spPr>
          <a:xfrm>
            <a:off x="7127468" y="578431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7" name="object 537"/>
          <p:cNvSpPr/>
          <p:nvPr/>
        </p:nvSpPr>
        <p:spPr>
          <a:xfrm>
            <a:off x="7127468" y="575894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8" name="object 538"/>
          <p:cNvSpPr/>
          <p:nvPr/>
        </p:nvSpPr>
        <p:spPr>
          <a:xfrm>
            <a:off x="7127468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9" name="object 539"/>
          <p:cNvSpPr/>
          <p:nvPr/>
        </p:nvSpPr>
        <p:spPr>
          <a:xfrm>
            <a:off x="7127468" y="570821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0" name="object 540"/>
          <p:cNvSpPr/>
          <p:nvPr/>
        </p:nvSpPr>
        <p:spPr>
          <a:xfrm>
            <a:off x="7127468" y="568284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1" name="object 541"/>
          <p:cNvSpPr/>
          <p:nvPr/>
        </p:nvSpPr>
        <p:spPr>
          <a:xfrm>
            <a:off x="7127468" y="56574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2" name="object 542"/>
          <p:cNvSpPr/>
          <p:nvPr/>
        </p:nvSpPr>
        <p:spPr>
          <a:xfrm>
            <a:off x="7127468" y="56321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3" name="object 543"/>
          <p:cNvSpPr/>
          <p:nvPr/>
        </p:nvSpPr>
        <p:spPr>
          <a:xfrm>
            <a:off x="7127468" y="558135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4" name="object 544"/>
          <p:cNvSpPr/>
          <p:nvPr/>
        </p:nvSpPr>
        <p:spPr>
          <a:xfrm>
            <a:off x="7127468" y="555598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5" name="object 545"/>
          <p:cNvSpPr/>
          <p:nvPr/>
        </p:nvSpPr>
        <p:spPr>
          <a:xfrm>
            <a:off x="7127468" y="55306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6" name="object 546"/>
          <p:cNvSpPr/>
          <p:nvPr/>
        </p:nvSpPr>
        <p:spPr>
          <a:xfrm>
            <a:off x="7127468" y="55052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7" name="object 547"/>
          <p:cNvSpPr/>
          <p:nvPr/>
        </p:nvSpPr>
        <p:spPr>
          <a:xfrm>
            <a:off x="7127468" y="547987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8" name="object 548"/>
          <p:cNvSpPr/>
          <p:nvPr/>
        </p:nvSpPr>
        <p:spPr>
          <a:xfrm>
            <a:off x="7127468" y="545450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9" name="object 549"/>
          <p:cNvSpPr/>
          <p:nvPr/>
        </p:nvSpPr>
        <p:spPr>
          <a:xfrm>
            <a:off x="7127468" y="542913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0" name="object 550"/>
          <p:cNvSpPr/>
          <p:nvPr/>
        </p:nvSpPr>
        <p:spPr>
          <a:xfrm>
            <a:off x="7127468" y="540376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1" name="object 551"/>
          <p:cNvSpPr/>
          <p:nvPr/>
        </p:nvSpPr>
        <p:spPr>
          <a:xfrm>
            <a:off x="7127468" y="537839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2" name="object 552"/>
          <p:cNvSpPr/>
          <p:nvPr/>
        </p:nvSpPr>
        <p:spPr>
          <a:xfrm>
            <a:off x="7127468" y="532785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3" name="object 553"/>
          <p:cNvSpPr/>
          <p:nvPr/>
        </p:nvSpPr>
        <p:spPr>
          <a:xfrm>
            <a:off x="7127468" y="530248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4" name="object 554"/>
          <p:cNvSpPr/>
          <p:nvPr/>
        </p:nvSpPr>
        <p:spPr>
          <a:xfrm>
            <a:off x="7127468" y="527711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5" name="object 555"/>
          <p:cNvSpPr/>
          <p:nvPr/>
        </p:nvSpPr>
        <p:spPr>
          <a:xfrm>
            <a:off x="7127468" y="525174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6" name="object 556"/>
          <p:cNvSpPr/>
          <p:nvPr/>
        </p:nvSpPr>
        <p:spPr>
          <a:xfrm>
            <a:off x="7127468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7" name="object 557"/>
          <p:cNvSpPr/>
          <p:nvPr/>
        </p:nvSpPr>
        <p:spPr>
          <a:xfrm>
            <a:off x="7127468" y="52010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8" name="object 558"/>
          <p:cNvSpPr/>
          <p:nvPr/>
        </p:nvSpPr>
        <p:spPr>
          <a:xfrm>
            <a:off x="7127468" y="517564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9" name="object 559"/>
          <p:cNvSpPr/>
          <p:nvPr/>
        </p:nvSpPr>
        <p:spPr>
          <a:xfrm>
            <a:off x="7127468" y="515027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0" name="object 560"/>
          <p:cNvSpPr/>
          <p:nvPr/>
        </p:nvSpPr>
        <p:spPr>
          <a:xfrm>
            <a:off x="7127468" y="51249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1" name="object 561"/>
          <p:cNvSpPr/>
          <p:nvPr/>
        </p:nvSpPr>
        <p:spPr>
          <a:xfrm>
            <a:off x="7127468" y="507416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2" name="object 562"/>
          <p:cNvSpPr/>
          <p:nvPr/>
        </p:nvSpPr>
        <p:spPr>
          <a:xfrm>
            <a:off x="7127468" y="504879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3" name="object 563"/>
          <p:cNvSpPr/>
          <p:nvPr/>
        </p:nvSpPr>
        <p:spPr>
          <a:xfrm>
            <a:off x="7127468" y="50234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4" name="object 564"/>
          <p:cNvSpPr/>
          <p:nvPr/>
        </p:nvSpPr>
        <p:spPr>
          <a:xfrm>
            <a:off x="7127468" y="49980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5" name="object 565"/>
          <p:cNvSpPr/>
          <p:nvPr/>
        </p:nvSpPr>
        <p:spPr>
          <a:xfrm>
            <a:off x="7127468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6" name="object 566"/>
          <p:cNvSpPr/>
          <p:nvPr/>
        </p:nvSpPr>
        <p:spPr>
          <a:xfrm>
            <a:off x="7127468" y="49473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7" name="object 567"/>
          <p:cNvSpPr/>
          <p:nvPr/>
        </p:nvSpPr>
        <p:spPr>
          <a:xfrm>
            <a:off x="7127468" y="492193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8" name="object 568"/>
          <p:cNvSpPr/>
          <p:nvPr/>
        </p:nvSpPr>
        <p:spPr>
          <a:xfrm>
            <a:off x="7127468" y="489656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9" name="object 569"/>
          <p:cNvSpPr/>
          <p:nvPr/>
        </p:nvSpPr>
        <p:spPr>
          <a:xfrm>
            <a:off x="7127468" y="487119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0" name="object 570"/>
          <p:cNvSpPr/>
          <p:nvPr/>
        </p:nvSpPr>
        <p:spPr>
          <a:xfrm>
            <a:off x="5344580" y="4952830"/>
            <a:ext cx="1801495" cy="1066800"/>
          </a:xfrm>
          <a:custGeom>
            <a:avLst/>
            <a:gdLst/>
            <a:ahLst/>
            <a:cxnLst/>
            <a:rect l="l" t="t" r="r" b="b"/>
            <a:pathLst>
              <a:path w="1801495" h="1066800">
                <a:moveTo>
                  <a:pt x="0" y="0"/>
                </a:moveTo>
                <a:lnTo>
                  <a:pt x="33746" y="411"/>
                </a:lnTo>
                <a:lnTo>
                  <a:pt x="67492" y="1024"/>
                </a:lnTo>
                <a:lnTo>
                  <a:pt x="134985" y="2251"/>
                </a:lnTo>
                <a:lnTo>
                  <a:pt x="168940" y="2865"/>
                </a:lnTo>
                <a:lnTo>
                  <a:pt x="202686" y="3890"/>
                </a:lnTo>
                <a:lnTo>
                  <a:pt x="236433" y="4705"/>
                </a:lnTo>
                <a:lnTo>
                  <a:pt x="270179" y="5932"/>
                </a:lnTo>
                <a:lnTo>
                  <a:pt x="337679" y="9007"/>
                </a:lnTo>
                <a:lnTo>
                  <a:pt x="405171" y="13302"/>
                </a:lnTo>
                <a:lnTo>
                  <a:pt x="472664" y="20462"/>
                </a:lnTo>
                <a:lnTo>
                  <a:pt x="540365" y="35807"/>
                </a:lnTo>
                <a:lnTo>
                  <a:pt x="607858" y="81842"/>
                </a:lnTo>
                <a:lnTo>
                  <a:pt x="641612" y="132582"/>
                </a:lnTo>
                <a:lnTo>
                  <a:pt x="675358" y="213190"/>
                </a:lnTo>
                <a:lnTo>
                  <a:pt x="709104" y="330840"/>
                </a:lnTo>
                <a:lnTo>
                  <a:pt x="742850" y="484080"/>
                </a:lnTo>
                <a:lnTo>
                  <a:pt x="776597" y="657992"/>
                </a:lnTo>
                <a:lnTo>
                  <a:pt x="810343" y="825559"/>
                </a:lnTo>
                <a:lnTo>
                  <a:pt x="844298" y="958950"/>
                </a:lnTo>
                <a:lnTo>
                  <a:pt x="878045" y="1040793"/>
                </a:lnTo>
                <a:lnTo>
                  <a:pt x="911791" y="1066574"/>
                </a:lnTo>
                <a:lnTo>
                  <a:pt x="945537" y="1040995"/>
                </a:lnTo>
                <a:lnTo>
                  <a:pt x="979291" y="972866"/>
                </a:lnTo>
                <a:lnTo>
                  <a:pt x="1013037" y="873225"/>
                </a:lnTo>
                <a:lnTo>
                  <a:pt x="1046783" y="753540"/>
                </a:lnTo>
                <a:lnTo>
                  <a:pt x="1080529" y="625663"/>
                </a:lnTo>
                <a:lnTo>
                  <a:pt x="1114276" y="499836"/>
                </a:lnTo>
                <a:lnTo>
                  <a:pt x="1148029" y="385262"/>
                </a:lnTo>
                <a:lnTo>
                  <a:pt x="1181776" y="287872"/>
                </a:lnTo>
                <a:lnTo>
                  <a:pt x="1215723" y="210123"/>
                </a:lnTo>
                <a:lnTo>
                  <a:pt x="1249470" y="151608"/>
                </a:lnTo>
                <a:lnTo>
                  <a:pt x="1283224" y="109255"/>
                </a:lnTo>
                <a:lnTo>
                  <a:pt x="1316970" y="78976"/>
                </a:lnTo>
                <a:lnTo>
                  <a:pt x="1350716" y="57698"/>
                </a:lnTo>
                <a:lnTo>
                  <a:pt x="1418209" y="32126"/>
                </a:lnTo>
                <a:lnTo>
                  <a:pt x="1485708" y="19646"/>
                </a:lnTo>
                <a:lnTo>
                  <a:pt x="1553403" y="12688"/>
                </a:lnTo>
                <a:lnTo>
                  <a:pt x="1620903" y="8394"/>
                </a:lnTo>
                <a:lnTo>
                  <a:pt x="1688395" y="5528"/>
                </a:lnTo>
                <a:lnTo>
                  <a:pt x="1755888" y="3478"/>
                </a:lnTo>
                <a:lnTo>
                  <a:pt x="1789641" y="2663"/>
                </a:lnTo>
                <a:lnTo>
                  <a:pt x="1800890" y="2461"/>
                </a:lnTo>
              </a:path>
            </a:pathLst>
          </a:custGeom>
          <a:ln w="16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1" name="object 571"/>
          <p:cNvSpPr/>
          <p:nvPr/>
        </p:nvSpPr>
        <p:spPr>
          <a:xfrm>
            <a:off x="5344580" y="4951603"/>
            <a:ext cx="1801495" cy="1085215"/>
          </a:xfrm>
          <a:custGeom>
            <a:avLst/>
            <a:gdLst/>
            <a:ahLst/>
            <a:cxnLst/>
            <a:rect l="l" t="t" r="r" b="b"/>
            <a:pathLst>
              <a:path w="1801495" h="1085214">
                <a:moveTo>
                  <a:pt x="0" y="0"/>
                </a:moveTo>
                <a:lnTo>
                  <a:pt x="33746" y="613"/>
                </a:lnTo>
                <a:lnTo>
                  <a:pt x="101238" y="1840"/>
                </a:lnTo>
                <a:lnTo>
                  <a:pt x="134985" y="2663"/>
                </a:lnTo>
                <a:lnTo>
                  <a:pt x="202686" y="4503"/>
                </a:lnTo>
                <a:lnTo>
                  <a:pt x="270179" y="7160"/>
                </a:lnTo>
                <a:lnTo>
                  <a:pt x="337679" y="11050"/>
                </a:lnTo>
                <a:lnTo>
                  <a:pt x="405171" y="16983"/>
                </a:lnTo>
                <a:lnTo>
                  <a:pt x="472664" y="26395"/>
                </a:lnTo>
                <a:lnTo>
                  <a:pt x="540365" y="42967"/>
                </a:lnTo>
                <a:lnTo>
                  <a:pt x="607858" y="84498"/>
                </a:lnTo>
                <a:lnTo>
                  <a:pt x="641612" y="130128"/>
                </a:lnTo>
                <a:lnTo>
                  <a:pt x="675358" y="206240"/>
                </a:lnTo>
                <a:lnTo>
                  <a:pt x="709104" y="321630"/>
                </a:lnTo>
                <a:lnTo>
                  <a:pt x="742850" y="475491"/>
                </a:lnTo>
                <a:lnTo>
                  <a:pt x="776597" y="652874"/>
                </a:lnTo>
                <a:lnTo>
                  <a:pt x="810343" y="827602"/>
                </a:lnTo>
                <a:lnTo>
                  <a:pt x="844298" y="970816"/>
                </a:lnTo>
                <a:lnTo>
                  <a:pt x="878045" y="1059616"/>
                </a:lnTo>
                <a:lnTo>
                  <a:pt x="911791" y="1084778"/>
                </a:lnTo>
                <a:lnTo>
                  <a:pt x="945537" y="1051229"/>
                </a:lnTo>
                <a:lnTo>
                  <a:pt x="979291" y="971228"/>
                </a:lnTo>
                <a:lnTo>
                  <a:pt x="1013037" y="860132"/>
                </a:lnTo>
                <a:lnTo>
                  <a:pt x="1046783" y="732053"/>
                </a:lnTo>
                <a:lnTo>
                  <a:pt x="1080529" y="601109"/>
                </a:lnTo>
                <a:lnTo>
                  <a:pt x="1114276" y="479172"/>
                </a:lnTo>
                <a:lnTo>
                  <a:pt x="1148029" y="374413"/>
                </a:lnTo>
                <a:lnTo>
                  <a:pt x="1181776" y="289511"/>
                </a:lnTo>
                <a:lnTo>
                  <a:pt x="1215723" y="222602"/>
                </a:lnTo>
                <a:lnTo>
                  <a:pt x="1249470" y="170230"/>
                </a:lnTo>
                <a:lnTo>
                  <a:pt x="1283224" y="129515"/>
                </a:lnTo>
                <a:lnTo>
                  <a:pt x="1316970" y="98002"/>
                </a:lnTo>
                <a:lnTo>
                  <a:pt x="1350716" y="73859"/>
                </a:lnTo>
                <a:lnTo>
                  <a:pt x="1384462" y="55858"/>
                </a:lnTo>
                <a:lnTo>
                  <a:pt x="1451955" y="32328"/>
                </a:lnTo>
                <a:lnTo>
                  <a:pt x="1519455" y="19646"/>
                </a:lnTo>
                <a:lnTo>
                  <a:pt x="1587150" y="12479"/>
                </a:lnTo>
                <a:lnTo>
                  <a:pt x="1654648" y="8184"/>
                </a:lnTo>
                <a:lnTo>
                  <a:pt x="1722141" y="5117"/>
                </a:lnTo>
                <a:lnTo>
                  <a:pt x="1789641" y="3067"/>
                </a:lnTo>
                <a:lnTo>
                  <a:pt x="1800890" y="2865"/>
                </a:lnTo>
              </a:path>
            </a:pathLst>
          </a:custGeom>
          <a:ln w="16368">
            <a:solidFill>
              <a:srgbClr val="F80009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2" name="object 572"/>
          <p:cNvSpPr/>
          <p:nvPr/>
        </p:nvSpPr>
        <p:spPr>
          <a:xfrm>
            <a:off x="7927475" y="6114131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3" name="object 573"/>
          <p:cNvSpPr/>
          <p:nvPr/>
        </p:nvSpPr>
        <p:spPr>
          <a:xfrm>
            <a:off x="8377641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4" name="object 574"/>
          <p:cNvSpPr txBox="1"/>
          <p:nvPr/>
        </p:nvSpPr>
        <p:spPr>
          <a:xfrm>
            <a:off x="7758841" y="6164283"/>
            <a:ext cx="79121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462280" algn="l"/>
              </a:tabLst>
            </a:pPr>
            <a:r>
              <a:rPr sz="1200" spc="-295" dirty="0">
                <a:latin typeface="Arial"/>
                <a:cs typeface="Arial"/>
              </a:rPr>
              <a:t>--440000	--220000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575" name="object 575"/>
          <p:cNvSpPr/>
          <p:nvPr/>
        </p:nvSpPr>
        <p:spPr>
          <a:xfrm>
            <a:off x="8828017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6" name="object 576"/>
          <p:cNvSpPr/>
          <p:nvPr/>
        </p:nvSpPr>
        <p:spPr>
          <a:xfrm>
            <a:off x="9278191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7" name="object 577"/>
          <p:cNvSpPr txBox="1"/>
          <p:nvPr/>
        </p:nvSpPr>
        <p:spPr>
          <a:xfrm>
            <a:off x="8771992" y="6164283"/>
            <a:ext cx="65214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75920" algn="l"/>
              </a:tabLst>
            </a:pPr>
            <a:r>
              <a:rPr sz="1200" spc="-315" dirty="0">
                <a:latin typeface="Arial"/>
                <a:cs typeface="Arial"/>
              </a:rPr>
              <a:t>00	</a:t>
            </a:r>
            <a:r>
              <a:rPr sz="1200" spc="-330" dirty="0">
                <a:latin typeface="Arial"/>
                <a:cs typeface="Arial"/>
              </a:rPr>
              <a:t>220000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578" name="object 578"/>
          <p:cNvSpPr txBox="1"/>
          <p:nvPr/>
        </p:nvSpPr>
        <p:spPr>
          <a:xfrm>
            <a:off x="9585681" y="6164283"/>
            <a:ext cx="28892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30" dirty="0">
                <a:latin typeface="Arial"/>
                <a:cs typeface="Arial"/>
              </a:rPr>
              <a:t>440000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579" name="object 579"/>
          <p:cNvSpPr/>
          <p:nvPr/>
        </p:nvSpPr>
        <p:spPr>
          <a:xfrm>
            <a:off x="803996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0" name="object 580"/>
          <p:cNvSpPr/>
          <p:nvPr/>
        </p:nvSpPr>
        <p:spPr>
          <a:xfrm>
            <a:off x="815265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1" name="object 581"/>
          <p:cNvSpPr/>
          <p:nvPr/>
        </p:nvSpPr>
        <p:spPr>
          <a:xfrm>
            <a:off x="8265153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2" name="object 582"/>
          <p:cNvSpPr/>
          <p:nvPr/>
        </p:nvSpPr>
        <p:spPr>
          <a:xfrm>
            <a:off x="849033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3" name="object 583"/>
          <p:cNvSpPr/>
          <p:nvPr/>
        </p:nvSpPr>
        <p:spPr>
          <a:xfrm>
            <a:off x="8602833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4" name="object 584"/>
          <p:cNvSpPr/>
          <p:nvPr/>
        </p:nvSpPr>
        <p:spPr>
          <a:xfrm>
            <a:off x="8715321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5" name="object 585"/>
          <p:cNvSpPr/>
          <p:nvPr/>
        </p:nvSpPr>
        <p:spPr>
          <a:xfrm>
            <a:off x="8940513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6" name="object 586"/>
          <p:cNvSpPr/>
          <p:nvPr/>
        </p:nvSpPr>
        <p:spPr>
          <a:xfrm>
            <a:off x="9053000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7" name="object 587"/>
          <p:cNvSpPr/>
          <p:nvPr/>
        </p:nvSpPr>
        <p:spPr>
          <a:xfrm>
            <a:off x="916569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8" name="object 588"/>
          <p:cNvSpPr/>
          <p:nvPr/>
        </p:nvSpPr>
        <p:spPr>
          <a:xfrm>
            <a:off x="939067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9" name="object 589"/>
          <p:cNvSpPr/>
          <p:nvPr/>
        </p:nvSpPr>
        <p:spPr>
          <a:xfrm>
            <a:off x="950337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0" name="object 590"/>
          <p:cNvSpPr/>
          <p:nvPr/>
        </p:nvSpPr>
        <p:spPr>
          <a:xfrm>
            <a:off x="9615870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1" name="object 591"/>
          <p:cNvSpPr txBox="1"/>
          <p:nvPr/>
        </p:nvSpPr>
        <p:spPr>
          <a:xfrm>
            <a:off x="8351893" y="6332873"/>
            <a:ext cx="95567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55" dirty="0">
                <a:latin typeface="Arial"/>
                <a:cs typeface="Arial"/>
              </a:rPr>
              <a:t>LLaammbbddaa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spc="-305" dirty="0">
                <a:latin typeface="Arial"/>
                <a:cs typeface="Arial"/>
              </a:rPr>
              <a:t>[[mmAA]]</a:t>
            </a:r>
            <a:endParaRPr sz="1200">
              <a:latin typeface="Arial"/>
              <a:cs typeface="Arial"/>
            </a:endParaRPr>
          </a:p>
        </p:txBody>
      </p:sp>
      <p:sp>
        <p:nvSpPr>
          <p:cNvPr id="592" name="object 592"/>
          <p:cNvSpPr/>
          <p:nvPr/>
        </p:nvSpPr>
        <p:spPr>
          <a:xfrm>
            <a:off x="7927475" y="4845827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3" name="object 593"/>
          <p:cNvSpPr/>
          <p:nvPr/>
        </p:nvSpPr>
        <p:spPr>
          <a:xfrm>
            <a:off x="8377641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4" name="object 594"/>
          <p:cNvSpPr/>
          <p:nvPr/>
        </p:nvSpPr>
        <p:spPr>
          <a:xfrm>
            <a:off x="8828017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5" name="object 595"/>
          <p:cNvSpPr/>
          <p:nvPr/>
        </p:nvSpPr>
        <p:spPr>
          <a:xfrm>
            <a:off x="9278191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6" name="object 596"/>
          <p:cNvSpPr/>
          <p:nvPr/>
        </p:nvSpPr>
        <p:spPr>
          <a:xfrm>
            <a:off x="803996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7" name="object 597"/>
          <p:cNvSpPr/>
          <p:nvPr/>
        </p:nvSpPr>
        <p:spPr>
          <a:xfrm>
            <a:off x="815265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8" name="object 598"/>
          <p:cNvSpPr/>
          <p:nvPr/>
        </p:nvSpPr>
        <p:spPr>
          <a:xfrm>
            <a:off x="8265153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9" name="object 599"/>
          <p:cNvSpPr/>
          <p:nvPr/>
        </p:nvSpPr>
        <p:spPr>
          <a:xfrm>
            <a:off x="849033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0" name="object 600"/>
          <p:cNvSpPr/>
          <p:nvPr/>
        </p:nvSpPr>
        <p:spPr>
          <a:xfrm>
            <a:off x="8602833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1" name="object 601"/>
          <p:cNvSpPr/>
          <p:nvPr/>
        </p:nvSpPr>
        <p:spPr>
          <a:xfrm>
            <a:off x="8715321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2" name="object 602"/>
          <p:cNvSpPr/>
          <p:nvPr/>
        </p:nvSpPr>
        <p:spPr>
          <a:xfrm>
            <a:off x="8940513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3" name="object 603"/>
          <p:cNvSpPr/>
          <p:nvPr/>
        </p:nvSpPr>
        <p:spPr>
          <a:xfrm>
            <a:off x="9053000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4" name="object 604"/>
          <p:cNvSpPr/>
          <p:nvPr/>
        </p:nvSpPr>
        <p:spPr>
          <a:xfrm>
            <a:off x="916569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5" name="object 605"/>
          <p:cNvSpPr/>
          <p:nvPr/>
        </p:nvSpPr>
        <p:spPr>
          <a:xfrm>
            <a:off x="939067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6" name="object 606"/>
          <p:cNvSpPr/>
          <p:nvPr/>
        </p:nvSpPr>
        <p:spPr>
          <a:xfrm>
            <a:off x="950337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7" name="object 607"/>
          <p:cNvSpPr/>
          <p:nvPr/>
        </p:nvSpPr>
        <p:spPr>
          <a:xfrm>
            <a:off x="9615870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8" name="object 608"/>
          <p:cNvSpPr/>
          <p:nvPr/>
        </p:nvSpPr>
        <p:spPr>
          <a:xfrm>
            <a:off x="7927475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9" name="object 609"/>
          <p:cNvSpPr/>
          <p:nvPr/>
        </p:nvSpPr>
        <p:spPr>
          <a:xfrm>
            <a:off x="7927475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0" name="object 610"/>
          <p:cNvSpPr/>
          <p:nvPr/>
        </p:nvSpPr>
        <p:spPr>
          <a:xfrm>
            <a:off x="7927475" y="5797004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1" name="object 611"/>
          <p:cNvSpPr txBox="1"/>
          <p:nvPr/>
        </p:nvSpPr>
        <p:spPr>
          <a:xfrm>
            <a:off x="7518679" y="5704552"/>
            <a:ext cx="384175" cy="466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270" dirty="0">
                <a:latin typeface="Arial"/>
                <a:cs typeface="Arial"/>
              </a:rPr>
              <a:t>--00..0055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1200" spc="-270" dirty="0">
                <a:latin typeface="Arial"/>
                <a:cs typeface="Arial"/>
              </a:rPr>
              <a:t>--00..1100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612" name="object 612"/>
          <p:cNvSpPr/>
          <p:nvPr/>
        </p:nvSpPr>
        <p:spPr>
          <a:xfrm>
            <a:off x="7927475" y="547987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3" name="object 613"/>
          <p:cNvSpPr txBox="1"/>
          <p:nvPr/>
        </p:nvSpPr>
        <p:spPr>
          <a:xfrm>
            <a:off x="7570577" y="5387629"/>
            <a:ext cx="33210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290" dirty="0">
                <a:latin typeface="Arial"/>
                <a:cs typeface="Arial"/>
              </a:rPr>
              <a:t>00..0000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614" name="object 614"/>
          <p:cNvSpPr/>
          <p:nvPr/>
        </p:nvSpPr>
        <p:spPr>
          <a:xfrm>
            <a:off x="7927475" y="5162953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5" name="object 615"/>
          <p:cNvSpPr/>
          <p:nvPr/>
        </p:nvSpPr>
        <p:spPr>
          <a:xfrm>
            <a:off x="7927475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6" name="object 616"/>
          <p:cNvSpPr txBox="1"/>
          <p:nvPr/>
        </p:nvSpPr>
        <p:spPr>
          <a:xfrm>
            <a:off x="7570577" y="4792453"/>
            <a:ext cx="332105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290" dirty="0">
                <a:latin typeface="Arial"/>
                <a:cs typeface="Arial"/>
              </a:rPr>
              <a:t>00..1100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sz="1200" spc="-290" dirty="0">
                <a:latin typeface="Arial"/>
                <a:cs typeface="Arial"/>
              </a:rPr>
              <a:t>00..0055</a:t>
            </a:r>
            <a:endParaRPr sz="1200">
              <a:latin typeface="Arial"/>
              <a:cs typeface="Arial"/>
            </a:endParaRPr>
          </a:p>
        </p:txBody>
      </p:sp>
      <p:sp>
        <p:nvSpPr>
          <p:cNvPr id="617" name="object 617"/>
          <p:cNvSpPr/>
          <p:nvPr/>
        </p:nvSpPr>
        <p:spPr>
          <a:xfrm>
            <a:off x="7927475" y="60507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8" name="object 618"/>
          <p:cNvSpPr/>
          <p:nvPr/>
        </p:nvSpPr>
        <p:spPr>
          <a:xfrm>
            <a:off x="7927475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9" name="object 619"/>
          <p:cNvSpPr/>
          <p:nvPr/>
        </p:nvSpPr>
        <p:spPr>
          <a:xfrm>
            <a:off x="7927475" y="59238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0" name="object 620"/>
          <p:cNvSpPr/>
          <p:nvPr/>
        </p:nvSpPr>
        <p:spPr>
          <a:xfrm>
            <a:off x="7927475" y="58604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1" name="object 621"/>
          <p:cNvSpPr/>
          <p:nvPr/>
        </p:nvSpPr>
        <p:spPr>
          <a:xfrm>
            <a:off x="7927475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2" name="object 622"/>
          <p:cNvSpPr/>
          <p:nvPr/>
        </p:nvSpPr>
        <p:spPr>
          <a:xfrm>
            <a:off x="7927475" y="567015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3" name="object 623"/>
          <p:cNvSpPr/>
          <p:nvPr/>
        </p:nvSpPr>
        <p:spPr>
          <a:xfrm>
            <a:off x="7927475" y="560673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4" name="object 624"/>
          <p:cNvSpPr/>
          <p:nvPr/>
        </p:nvSpPr>
        <p:spPr>
          <a:xfrm>
            <a:off x="7927475" y="55433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5" name="object 625"/>
          <p:cNvSpPr/>
          <p:nvPr/>
        </p:nvSpPr>
        <p:spPr>
          <a:xfrm>
            <a:off x="7927475" y="54164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6" name="object 626"/>
          <p:cNvSpPr/>
          <p:nvPr/>
        </p:nvSpPr>
        <p:spPr>
          <a:xfrm>
            <a:off x="7927475" y="53532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7" name="object 627"/>
          <p:cNvSpPr/>
          <p:nvPr/>
        </p:nvSpPr>
        <p:spPr>
          <a:xfrm>
            <a:off x="7927475" y="528980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8" name="object 628"/>
          <p:cNvSpPr/>
          <p:nvPr/>
        </p:nvSpPr>
        <p:spPr>
          <a:xfrm>
            <a:off x="7927475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9" name="object 629"/>
          <p:cNvSpPr/>
          <p:nvPr/>
        </p:nvSpPr>
        <p:spPr>
          <a:xfrm>
            <a:off x="7927475" y="509953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0" name="object 630"/>
          <p:cNvSpPr/>
          <p:nvPr/>
        </p:nvSpPr>
        <p:spPr>
          <a:xfrm>
            <a:off x="7927475" y="50361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1" name="object 631"/>
          <p:cNvSpPr/>
          <p:nvPr/>
        </p:nvSpPr>
        <p:spPr>
          <a:xfrm>
            <a:off x="7927475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2" name="object 632"/>
          <p:cNvSpPr/>
          <p:nvPr/>
        </p:nvSpPr>
        <p:spPr>
          <a:xfrm>
            <a:off x="7927475" y="49092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3" name="object 633"/>
          <p:cNvSpPr txBox="1"/>
          <p:nvPr/>
        </p:nvSpPr>
        <p:spPr>
          <a:xfrm>
            <a:off x="7276278" y="5310211"/>
            <a:ext cx="208279" cy="35623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310"/>
              </a:lnSpc>
            </a:pPr>
            <a:r>
              <a:rPr sz="1200" spc="-819" dirty="0">
                <a:latin typeface="Arial"/>
                <a:cs typeface="Arial"/>
              </a:rPr>
              <a:t>V</a:t>
            </a:r>
            <a:r>
              <a:rPr sz="1800" spc="-7" baseline="2314" dirty="0">
                <a:latin typeface="Arial"/>
                <a:cs typeface="Arial"/>
              </a:rPr>
              <a:t>V</a:t>
            </a:r>
            <a:r>
              <a:rPr sz="1200" spc="-345" dirty="0">
                <a:latin typeface="Arial"/>
                <a:cs typeface="Arial"/>
              </a:rPr>
              <a:t>/</a:t>
            </a:r>
            <a:r>
              <a:rPr sz="1800" baseline="2314" dirty="0">
                <a:latin typeface="Arial"/>
                <a:cs typeface="Arial"/>
              </a:rPr>
              <a:t>/</a:t>
            </a:r>
            <a:r>
              <a:rPr sz="1200" spc="-345" dirty="0">
                <a:latin typeface="Arial"/>
                <a:cs typeface="Arial"/>
              </a:rPr>
              <a:t>I</a:t>
            </a:r>
            <a:r>
              <a:rPr sz="1800" spc="-7" baseline="2314" dirty="0">
                <a:latin typeface="Arial"/>
                <a:cs typeface="Arial"/>
              </a:rPr>
              <a:t>I</a:t>
            </a:r>
            <a:r>
              <a:rPr sz="1125" spc="-892" baseline="-22222" dirty="0">
                <a:latin typeface="Arial"/>
                <a:cs typeface="Arial"/>
              </a:rPr>
              <a:t>Q</a:t>
            </a:r>
            <a:r>
              <a:rPr sz="1125" baseline="-18518" dirty="0">
                <a:latin typeface="Arial"/>
                <a:cs typeface="Arial"/>
              </a:rPr>
              <a:t>Q</a:t>
            </a:r>
            <a:r>
              <a:rPr sz="1125" spc="-765" baseline="-22222" dirty="0">
                <a:latin typeface="Arial"/>
                <a:cs typeface="Arial"/>
              </a:rPr>
              <a:t>S</a:t>
            </a:r>
            <a:r>
              <a:rPr sz="1125" baseline="-18518" dirty="0">
                <a:latin typeface="Arial"/>
                <a:cs typeface="Arial"/>
              </a:rPr>
              <a:t>S</a:t>
            </a:r>
            <a:endParaRPr sz="1125" baseline="-18518">
              <a:latin typeface="Arial"/>
              <a:cs typeface="Arial"/>
            </a:endParaRPr>
          </a:p>
        </p:txBody>
      </p:sp>
      <p:sp>
        <p:nvSpPr>
          <p:cNvPr id="634" name="object 634"/>
          <p:cNvSpPr/>
          <p:nvPr/>
        </p:nvSpPr>
        <p:spPr>
          <a:xfrm>
            <a:off x="9728366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5" name="object 635"/>
          <p:cNvSpPr/>
          <p:nvPr/>
        </p:nvSpPr>
        <p:spPr>
          <a:xfrm>
            <a:off x="9692368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6" name="object 636"/>
          <p:cNvSpPr/>
          <p:nvPr/>
        </p:nvSpPr>
        <p:spPr>
          <a:xfrm>
            <a:off x="9692368" y="5797004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7" name="object 637"/>
          <p:cNvSpPr/>
          <p:nvPr/>
        </p:nvSpPr>
        <p:spPr>
          <a:xfrm>
            <a:off x="9692368" y="547987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8" name="object 638"/>
          <p:cNvSpPr/>
          <p:nvPr/>
        </p:nvSpPr>
        <p:spPr>
          <a:xfrm>
            <a:off x="9692368" y="5162953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9" name="object 639"/>
          <p:cNvSpPr/>
          <p:nvPr/>
        </p:nvSpPr>
        <p:spPr>
          <a:xfrm>
            <a:off x="9692368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0" name="object 640"/>
          <p:cNvSpPr/>
          <p:nvPr/>
        </p:nvSpPr>
        <p:spPr>
          <a:xfrm>
            <a:off x="9710363" y="60507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1" name="object 641"/>
          <p:cNvSpPr/>
          <p:nvPr/>
        </p:nvSpPr>
        <p:spPr>
          <a:xfrm>
            <a:off x="9710363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2" name="object 642"/>
          <p:cNvSpPr/>
          <p:nvPr/>
        </p:nvSpPr>
        <p:spPr>
          <a:xfrm>
            <a:off x="9710363" y="59238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3" name="object 643"/>
          <p:cNvSpPr/>
          <p:nvPr/>
        </p:nvSpPr>
        <p:spPr>
          <a:xfrm>
            <a:off x="9710363" y="58604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4" name="object 644"/>
          <p:cNvSpPr/>
          <p:nvPr/>
        </p:nvSpPr>
        <p:spPr>
          <a:xfrm>
            <a:off x="9710363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5" name="object 645"/>
          <p:cNvSpPr/>
          <p:nvPr/>
        </p:nvSpPr>
        <p:spPr>
          <a:xfrm>
            <a:off x="9710363" y="567015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6" name="object 646"/>
          <p:cNvSpPr/>
          <p:nvPr/>
        </p:nvSpPr>
        <p:spPr>
          <a:xfrm>
            <a:off x="9710363" y="560673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7" name="object 647"/>
          <p:cNvSpPr/>
          <p:nvPr/>
        </p:nvSpPr>
        <p:spPr>
          <a:xfrm>
            <a:off x="9710363" y="55433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8" name="object 648"/>
          <p:cNvSpPr/>
          <p:nvPr/>
        </p:nvSpPr>
        <p:spPr>
          <a:xfrm>
            <a:off x="9710363" y="54164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9" name="object 649"/>
          <p:cNvSpPr/>
          <p:nvPr/>
        </p:nvSpPr>
        <p:spPr>
          <a:xfrm>
            <a:off x="9710363" y="53532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0" name="object 650"/>
          <p:cNvSpPr/>
          <p:nvPr/>
        </p:nvSpPr>
        <p:spPr>
          <a:xfrm>
            <a:off x="9710363" y="528980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1" name="object 651"/>
          <p:cNvSpPr/>
          <p:nvPr/>
        </p:nvSpPr>
        <p:spPr>
          <a:xfrm>
            <a:off x="9710363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2" name="object 652"/>
          <p:cNvSpPr/>
          <p:nvPr/>
        </p:nvSpPr>
        <p:spPr>
          <a:xfrm>
            <a:off x="9710363" y="509953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3" name="object 653"/>
          <p:cNvSpPr/>
          <p:nvPr/>
        </p:nvSpPr>
        <p:spPr>
          <a:xfrm>
            <a:off x="9710363" y="50361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4" name="object 654"/>
          <p:cNvSpPr/>
          <p:nvPr/>
        </p:nvSpPr>
        <p:spPr>
          <a:xfrm>
            <a:off x="9710363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5" name="object 655"/>
          <p:cNvSpPr/>
          <p:nvPr/>
        </p:nvSpPr>
        <p:spPr>
          <a:xfrm>
            <a:off x="9710363" y="49092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6" name="object 656"/>
          <p:cNvSpPr/>
          <p:nvPr/>
        </p:nvSpPr>
        <p:spPr>
          <a:xfrm>
            <a:off x="7927475" y="4896156"/>
            <a:ext cx="1801495" cy="1068070"/>
          </a:xfrm>
          <a:custGeom>
            <a:avLst/>
            <a:gdLst/>
            <a:ahLst/>
            <a:cxnLst/>
            <a:rect l="l" t="t" r="r" b="b"/>
            <a:pathLst>
              <a:path w="1801495" h="1068070">
                <a:moveTo>
                  <a:pt x="0" y="591495"/>
                </a:moveTo>
                <a:lnTo>
                  <a:pt x="33746" y="591292"/>
                </a:lnTo>
                <a:lnTo>
                  <a:pt x="67492" y="591292"/>
                </a:lnTo>
                <a:lnTo>
                  <a:pt x="101238" y="591083"/>
                </a:lnTo>
                <a:lnTo>
                  <a:pt x="134985" y="591083"/>
                </a:lnTo>
                <a:lnTo>
                  <a:pt x="168940" y="590881"/>
                </a:lnTo>
                <a:lnTo>
                  <a:pt x="202686" y="590679"/>
                </a:lnTo>
                <a:lnTo>
                  <a:pt x="236433" y="590470"/>
                </a:lnTo>
                <a:lnTo>
                  <a:pt x="270179" y="590268"/>
                </a:lnTo>
                <a:lnTo>
                  <a:pt x="303933" y="589856"/>
                </a:lnTo>
                <a:lnTo>
                  <a:pt x="337679" y="589452"/>
                </a:lnTo>
                <a:lnTo>
                  <a:pt x="405171" y="587813"/>
                </a:lnTo>
                <a:lnTo>
                  <a:pt x="472664" y="584132"/>
                </a:lnTo>
                <a:lnTo>
                  <a:pt x="540365" y="568787"/>
                </a:lnTo>
                <a:lnTo>
                  <a:pt x="574112" y="546073"/>
                </a:lnTo>
                <a:lnTo>
                  <a:pt x="607859" y="502088"/>
                </a:lnTo>
                <a:lnTo>
                  <a:pt x="641612" y="428842"/>
                </a:lnTo>
                <a:lnTo>
                  <a:pt x="675358" y="324495"/>
                </a:lnTo>
                <a:lnTo>
                  <a:pt x="709104" y="199693"/>
                </a:lnTo>
                <a:lnTo>
                  <a:pt x="742850" y="78565"/>
                </a:lnTo>
                <a:lnTo>
                  <a:pt x="776597" y="0"/>
                </a:lnTo>
                <a:lnTo>
                  <a:pt x="810343" y="12277"/>
                </a:lnTo>
                <a:lnTo>
                  <a:pt x="844299" y="149768"/>
                </a:lnTo>
                <a:lnTo>
                  <a:pt x="878045" y="399582"/>
                </a:lnTo>
                <a:lnTo>
                  <a:pt x="911791" y="690111"/>
                </a:lnTo>
                <a:lnTo>
                  <a:pt x="945537" y="927856"/>
                </a:lnTo>
                <a:lnTo>
                  <a:pt x="979291" y="1053481"/>
                </a:lnTo>
                <a:lnTo>
                  <a:pt x="1013038" y="1068003"/>
                </a:lnTo>
                <a:lnTo>
                  <a:pt x="1046783" y="1012557"/>
                </a:lnTo>
                <a:lnTo>
                  <a:pt x="1080529" y="933378"/>
                </a:lnTo>
                <a:lnTo>
                  <a:pt x="1114276" y="859519"/>
                </a:lnTo>
                <a:lnTo>
                  <a:pt x="1148029" y="801206"/>
                </a:lnTo>
                <a:lnTo>
                  <a:pt x="1181776" y="757012"/>
                </a:lnTo>
                <a:lnTo>
                  <a:pt x="1215724" y="722237"/>
                </a:lnTo>
                <a:lnTo>
                  <a:pt x="1249470" y="693178"/>
                </a:lnTo>
                <a:lnTo>
                  <a:pt x="1283224" y="668017"/>
                </a:lnTo>
                <a:lnTo>
                  <a:pt x="1316971" y="646126"/>
                </a:lnTo>
                <a:lnTo>
                  <a:pt x="1350716" y="628320"/>
                </a:lnTo>
                <a:lnTo>
                  <a:pt x="1418209" y="606226"/>
                </a:lnTo>
                <a:lnTo>
                  <a:pt x="1485708" y="597637"/>
                </a:lnTo>
                <a:lnTo>
                  <a:pt x="1553403" y="594974"/>
                </a:lnTo>
                <a:lnTo>
                  <a:pt x="1620903" y="593949"/>
                </a:lnTo>
                <a:lnTo>
                  <a:pt x="1688395" y="593335"/>
                </a:lnTo>
                <a:lnTo>
                  <a:pt x="1755888" y="592931"/>
                </a:lnTo>
                <a:lnTo>
                  <a:pt x="1800890" y="592931"/>
                </a:lnTo>
              </a:path>
            </a:pathLst>
          </a:custGeom>
          <a:ln w="16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7" name="object 657"/>
          <p:cNvSpPr/>
          <p:nvPr/>
        </p:nvSpPr>
        <p:spPr>
          <a:xfrm>
            <a:off x="7927475" y="4872424"/>
            <a:ext cx="1801495" cy="1089025"/>
          </a:xfrm>
          <a:custGeom>
            <a:avLst/>
            <a:gdLst/>
            <a:ahLst/>
            <a:cxnLst/>
            <a:rect l="l" t="t" r="r" b="b"/>
            <a:pathLst>
              <a:path w="1801495" h="1089025">
                <a:moveTo>
                  <a:pt x="0" y="614613"/>
                </a:moveTo>
                <a:lnTo>
                  <a:pt x="33746" y="614411"/>
                </a:lnTo>
                <a:lnTo>
                  <a:pt x="67492" y="614411"/>
                </a:lnTo>
                <a:lnTo>
                  <a:pt x="101238" y="614202"/>
                </a:lnTo>
                <a:lnTo>
                  <a:pt x="134985" y="614000"/>
                </a:lnTo>
                <a:lnTo>
                  <a:pt x="168940" y="613588"/>
                </a:lnTo>
                <a:lnTo>
                  <a:pt x="202686" y="613386"/>
                </a:lnTo>
                <a:lnTo>
                  <a:pt x="270179" y="612159"/>
                </a:lnTo>
                <a:lnTo>
                  <a:pt x="337679" y="609705"/>
                </a:lnTo>
                <a:lnTo>
                  <a:pt x="405171" y="604999"/>
                </a:lnTo>
                <a:lnTo>
                  <a:pt x="472664" y="597225"/>
                </a:lnTo>
                <a:lnTo>
                  <a:pt x="540365" y="580242"/>
                </a:lnTo>
                <a:lnTo>
                  <a:pt x="574112" y="561007"/>
                </a:lnTo>
                <a:lnTo>
                  <a:pt x="607859" y="523980"/>
                </a:lnTo>
                <a:lnTo>
                  <a:pt x="641612" y="455844"/>
                </a:lnTo>
                <a:lnTo>
                  <a:pt x="675358" y="346589"/>
                </a:lnTo>
                <a:lnTo>
                  <a:pt x="709104" y="204601"/>
                </a:lnTo>
                <a:lnTo>
                  <a:pt x="742850" y="69153"/>
                </a:lnTo>
                <a:lnTo>
                  <a:pt x="776597" y="0"/>
                </a:lnTo>
                <a:lnTo>
                  <a:pt x="810343" y="44194"/>
                </a:lnTo>
                <a:lnTo>
                  <a:pt x="844299" y="203374"/>
                </a:lnTo>
                <a:lnTo>
                  <a:pt x="878045" y="436002"/>
                </a:lnTo>
                <a:lnTo>
                  <a:pt x="911791" y="683153"/>
                </a:lnTo>
                <a:lnTo>
                  <a:pt x="945537" y="893890"/>
                </a:lnTo>
                <a:lnTo>
                  <a:pt x="979291" y="1033835"/>
                </a:lnTo>
                <a:lnTo>
                  <a:pt x="1013038" y="1088466"/>
                </a:lnTo>
                <a:lnTo>
                  <a:pt x="1046783" y="1065138"/>
                </a:lnTo>
                <a:lnTo>
                  <a:pt x="1080529" y="991279"/>
                </a:lnTo>
                <a:lnTo>
                  <a:pt x="1114276" y="901050"/>
                </a:lnTo>
                <a:lnTo>
                  <a:pt x="1148029" y="820644"/>
                </a:lnTo>
                <a:lnTo>
                  <a:pt x="1181776" y="761105"/>
                </a:lnTo>
                <a:lnTo>
                  <a:pt x="1215724" y="721003"/>
                </a:lnTo>
                <a:lnTo>
                  <a:pt x="1249470" y="694001"/>
                </a:lnTo>
                <a:lnTo>
                  <a:pt x="1283224" y="675177"/>
                </a:lnTo>
                <a:lnTo>
                  <a:pt x="1350716" y="649597"/>
                </a:lnTo>
                <a:lnTo>
                  <a:pt x="1418209" y="634462"/>
                </a:lnTo>
                <a:lnTo>
                  <a:pt x="1485708" y="626068"/>
                </a:lnTo>
                <a:lnTo>
                  <a:pt x="1553403" y="621773"/>
                </a:lnTo>
                <a:lnTo>
                  <a:pt x="1620903" y="619521"/>
                </a:lnTo>
                <a:lnTo>
                  <a:pt x="1688395" y="618503"/>
                </a:lnTo>
                <a:lnTo>
                  <a:pt x="1755888" y="617681"/>
                </a:lnTo>
                <a:lnTo>
                  <a:pt x="1789641" y="617478"/>
                </a:lnTo>
                <a:lnTo>
                  <a:pt x="1800890" y="617478"/>
                </a:lnTo>
              </a:path>
            </a:pathLst>
          </a:custGeom>
          <a:ln w="16368">
            <a:solidFill>
              <a:srgbClr val="F80009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8" name="object 658"/>
          <p:cNvSpPr/>
          <p:nvPr/>
        </p:nvSpPr>
        <p:spPr>
          <a:xfrm>
            <a:off x="7507789" y="3171755"/>
            <a:ext cx="522605" cy="0"/>
          </a:xfrm>
          <a:custGeom>
            <a:avLst/>
            <a:gdLst/>
            <a:ahLst/>
            <a:cxnLst/>
            <a:rect l="l" t="t" r="r" b="b"/>
            <a:pathLst>
              <a:path w="522604">
                <a:moveTo>
                  <a:pt x="0" y="0"/>
                </a:moveTo>
                <a:lnTo>
                  <a:pt x="522493" y="0"/>
                </a:lnTo>
              </a:path>
            </a:pathLst>
          </a:custGeom>
          <a:ln w="1643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9" name="object 659"/>
          <p:cNvSpPr txBox="1"/>
          <p:nvPr/>
        </p:nvSpPr>
        <p:spPr>
          <a:xfrm>
            <a:off x="8112224" y="2984878"/>
            <a:ext cx="1638935" cy="6108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8300"/>
              </a:lnSpc>
            </a:pPr>
            <a:r>
              <a:rPr sz="1650" dirty="0">
                <a:latin typeface="Arial"/>
                <a:cs typeface="Arial"/>
              </a:rPr>
              <a:t>Flux tube model  </a:t>
            </a:r>
            <a:r>
              <a:rPr sz="1650" dirty="0">
                <a:solidFill>
                  <a:srgbClr val="F91A15"/>
                </a:solidFill>
                <a:latin typeface="Arial"/>
                <a:cs typeface="Arial"/>
              </a:rPr>
              <a:t>Best-fit 1C</a:t>
            </a:r>
            <a:r>
              <a:rPr sz="1650" spc="-60" dirty="0">
                <a:solidFill>
                  <a:srgbClr val="F91A15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F91A15"/>
                </a:solidFill>
                <a:latin typeface="Arial"/>
                <a:cs typeface="Arial"/>
              </a:rPr>
              <a:t>model</a:t>
            </a:r>
            <a:endParaRPr sz="1650">
              <a:latin typeface="Arial"/>
              <a:cs typeface="Arial"/>
            </a:endParaRPr>
          </a:p>
        </p:txBody>
      </p:sp>
      <p:sp>
        <p:nvSpPr>
          <p:cNvPr id="660" name="object 660"/>
          <p:cNvSpPr txBox="1"/>
          <p:nvPr/>
        </p:nvSpPr>
        <p:spPr>
          <a:xfrm>
            <a:off x="5287211" y="4203325"/>
            <a:ext cx="4002404" cy="6318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2080895" algn="ctr">
              <a:lnSpc>
                <a:spcPts val="1375"/>
              </a:lnSpc>
              <a:tabLst>
                <a:tab pos="1294765" algn="l"/>
                <a:tab pos="1548130" algn="l"/>
                <a:tab pos="1802130" algn="l"/>
              </a:tabLst>
            </a:pPr>
            <a:r>
              <a:rPr sz="1200" dirty="0">
                <a:latin typeface="Arial"/>
                <a:cs typeface="Arial"/>
              </a:rPr>
              <a:t>-5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-4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-3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-2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-1	</a:t>
            </a:r>
            <a:r>
              <a:rPr sz="1200" spc="5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5" dirty="0">
                <a:latin typeface="Arial"/>
                <a:cs typeface="Arial"/>
              </a:rPr>
              <a:t>1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5" dirty="0">
                <a:latin typeface="Arial"/>
                <a:cs typeface="Arial"/>
              </a:rPr>
              <a:t>2</a:t>
            </a:r>
            <a:endParaRPr sz="1200" dirty="0">
              <a:latin typeface="Arial"/>
              <a:cs typeface="Arial"/>
            </a:endParaRPr>
          </a:p>
          <a:p>
            <a:pPr marR="2054860" algn="ctr">
              <a:lnSpc>
                <a:spcPts val="1375"/>
              </a:lnSpc>
            </a:pPr>
            <a:r>
              <a:rPr sz="1200" dirty="0">
                <a:latin typeface="Arial"/>
                <a:cs typeface="Arial"/>
              </a:rPr>
              <a:t>log</a:t>
            </a:r>
            <a:r>
              <a:rPr sz="1200" spc="-100" dirty="0">
                <a:latin typeface="Arial"/>
                <a:cs typeface="Arial"/>
              </a:rPr>
              <a:t> </a:t>
            </a:r>
            <a:r>
              <a:rPr sz="1200" spc="5" dirty="0">
                <a:latin typeface="Arial"/>
                <a:cs typeface="Arial"/>
              </a:rPr>
              <a:t>tau</a:t>
            </a:r>
            <a:endParaRPr sz="1200" dirty="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  <a:spcBef>
                <a:spcPts val="605"/>
              </a:spcBef>
            </a:pPr>
            <a:r>
              <a:rPr sz="1250" spc="-5" dirty="0">
                <a:solidFill>
                  <a:srgbClr val="3333CC"/>
                </a:solidFill>
                <a:latin typeface="Arial"/>
                <a:cs typeface="Arial"/>
              </a:rPr>
              <a:t>Fe I </a:t>
            </a:r>
            <a:r>
              <a:rPr sz="1250" spc="-10" dirty="0">
                <a:solidFill>
                  <a:srgbClr val="3333CC"/>
                </a:solidFill>
                <a:latin typeface="Arial"/>
                <a:cs typeface="Arial"/>
              </a:rPr>
              <a:t>630.2</a:t>
            </a:r>
            <a:r>
              <a:rPr sz="1250" spc="-8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250" spc="-15" dirty="0">
                <a:solidFill>
                  <a:srgbClr val="3333CC"/>
                </a:solidFill>
                <a:latin typeface="Arial"/>
                <a:cs typeface="Arial"/>
              </a:rPr>
              <a:t>nm</a:t>
            </a:r>
            <a:endParaRPr sz="1250" dirty="0">
              <a:latin typeface="Arial"/>
              <a:cs typeface="Arial"/>
            </a:endParaRPr>
          </a:p>
        </p:txBody>
      </p:sp>
      <p:cxnSp>
        <p:nvCxnSpPr>
          <p:cNvPr id="4" name="Conector recto 3"/>
          <p:cNvCxnSpPr/>
          <p:nvPr/>
        </p:nvCxnSpPr>
        <p:spPr>
          <a:xfrm>
            <a:off x="7507789" y="3473450"/>
            <a:ext cx="52260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4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665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62" name="CuadroTexto 661"/>
          <p:cNvSpPr txBox="1"/>
          <p:nvPr/>
        </p:nvSpPr>
        <p:spPr>
          <a:xfrm>
            <a:off x="4864932" y="6158640"/>
            <a:ext cx="5239249" cy="57901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66" name="CuadroTexto 665"/>
          <p:cNvSpPr txBox="1"/>
          <p:nvPr/>
        </p:nvSpPr>
        <p:spPr>
          <a:xfrm>
            <a:off x="7495089" y="4760269"/>
            <a:ext cx="432386" cy="15185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2" name="Grupo 1"/>
          <p:cNvGrpSpPr/>
          <p:nvPr/>
        </p:nvGrpSpPr>
        <p:grpSpPr>
          <a:xfrm>
            <a:off x="5175948" y="6162901"/>
            <a:ext cx="2112334" cy="369749"/>
            <a:chOff x="5175948" y="6162901"/>
            <a:chExt cx="2112334" cy="369749"/>
          </a:xfrm>
        </p:grpSpPr>
        <p:sp>
          <p:nvSpPr>
            <p:cNvPr id="668" name="object 216"/>
            <p:cNvSpPr txBox="1"/>
            <p:nvPr/>
          </p:nvSpPr>
          <p:spPr>
            <a:xfrm>
              <a:off x="5175948" y="6162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-400</a:t>
              </a:r>
              <a:endParaRPr sz="1200" dirty="0">
                <a:latin typeface="Arial"/>
                <a:cs typeface="Arial"/>
              </a:endParaRPr>
            </a:p>
          </p:txBody>
        </p:sp>
        <p:sp>
          <p:nvSpPr>
            <p:cNvPr id="669" name="object 218"/>
            <p:cNvSpPr txBox="1"/>
            <p:nvPr/>
          </p:nvSpPr>
          <p:spPr>
            <a:xfrm>
              <a:off x="5626118" y="6162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-200</a:t>
              </a:r>
              <a:endParaRPr sz="1200">
                <a:latin typeface="Arial"/>
                <a:cs typeface="Arial"/>
              </a:endParaRPr>
            </a:p>
          </p:txBody>
        </p:sp>
        <p:sp>
          <p:nvSpPr>
            <p:cNvPr id="670" name="object 221"/>
            <p:cNvSpPr txBox="1"/>
            <p:nvPr/>
          </p:nvSpPr>
          <p:spPr>
            <a:xfrm>
              <a:off x="6189097" y="6162901"/>
              <a:ext cx="1099185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tabLst>
                  <a:tab pos="375920" algn="l"/>
                  <a:tab pos="826135" algn="l"/>
                </a:tabLst>
              </a:pPr>
              <a:r>
                <a:rPr sz="1200" spc="15" dirty="0">
                  <a:latin typeface="Arial"/>
                  <a:cs typeface="Arial"/>
                </a:rPr>
                <a:t>0	</a:t>
              </a:r>
              <a:r>
                <a:rPr sz="1200" spc="10" dirty="0">
                  <a:latin typeface="Arial"/>
                  <a:cs typeface="Arial"/>
                </a:rPr>
                <a:t>20</a:t>
              </a:r>
              <a:r>
                <a:rPr sz="1200" spc="15" dirty="0">
                  <a:latin typeface="Arial"/>
                  <a:cs typeface="Arial"/>
                </a:rPr>
                <a:t>0</a:t>
              </a:r>
              <a:r>
                <a:rPr sz="1200" dirty="0">
                  <a:latin typeface="Arial"/>
                  <a:cs typeface="Arial"/>
                </a:rPr>
                <a:t>	</a:t>
              </a:r>
              <a:r>
                <a:rPr sz="1200" spc="10" dirty="0">
                  <a:latin typeface="Arial"/>
                  <a:cs typeface="Arial"/>
                </a:rPr>
                <a:t>400</a:t>
              </a:r>
              <a:endParaRPr sz="1200" dirty="0">
                <a:latin typeface="Arial"/>
                <a:cs typeface="Arial"/>
              </a:endParaRPr>
            </a:p>
          </p:txBody>
        </p:sp>
        <p:sp>
          <p:nvSpPr>
            <p:cNvPr id="671" name="object 234"/>
            <p:cNvSpPr txBox="1"/>
            <p:nvPr/>
          </p:nvSpPr>
          <p:spPr>
            <a:xfrm>
              <a:off x="5768999" y="6331355"/>
              <a:ext cx="95250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Lambda</a:t>
              </a:r>
              <a:r>
                <a:rPr sz="1200" spc="-70" dirty="0">
                  <a:latin typeface="Arial"/>
                  <a:cs typeface="Arial"/>
                </a:rPr>
                <a:t> </a:t>
              </a:r>
              <a:r>
                <a:rPr sz="1200" spc="10" dirty="0">
                  <a:latin typeface="Arial"/>
                  <a:cs typeface="Arial"/>
                </a:rPr>
                <a:t>[mA]</a:t>
              </a:r>
              <a:endParaRPr sz="1200" dirty="0">
                <a:latin typeface="Arial"/>
                <a:cs typeface="Arial"/>
              </a:endParaRPr>
            </a:p>
          </p:txBody>
        </p:sp>
      </p:grpSp>
      <p:grpSp>
        <p:nvGrpSpPr>
          <p:cNvPr id="163" name="Grupo 162"/>
          <p:cNvGrpSpPr/>
          <p:nvPr/>
        </p:nvGrpSpPr>
        <p:grpSpPr>
          <a:xfrm>
            <a:off x="7785100" y="6227901"/>
            <a:ext cx="2112334" cy="369749"/>
            <a:chOff x="7785100" y="6227901"/>
            <a:chExt cx="2112334" cy="369749"/>
          </a:xfrm>
        </p:grpSpPr>
        <p:sp>
          <p:nvSpPr>
            <p:cNvPr id="673" name="object 216"/>
            <p:cNvSpPr txBox="1"/>
            <p:nvPr/>
          </p:nvSpPr>
          <p:spPr>
            <a:xfrm>
              <a:off x="7785100" y="6227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-400</a:t>
              </a:r>
              <a:endParaRPr sz="1200" dirty="0">
                <a:latin typeface="Arial"/>
                <a:cs typeface="Arial"/>
              </a:endParaRPr>
            </a:p>
          </p:txBody>
        </p:sp>
        <p:sp>
          <p:nvSpPr>
            <p:cNvPr id="674" name="object 218"/>
            <p:cNvSpPr txBox="1"/>
            <p:nvPr/>
          </p:nvSpPr>
          <p:spPr>
            <a:xfrm>
              <a:off x="8235270" y="6227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-200</a:t>
              </a:r>
              <a:endParaRPr sz="1200">
                <a:latin typeface="Arial"/>
                <a:cs typeface="Arial"/>
              </a:endParaRPr>
            </a:p>
          </p:txBody>
        </p:sp>
        <p:sp>
          <p:nvSpPr>
            <p:cNvPr id="675" name="object 221"/>
            <p:cNvSpPr txBox="1"/>
            <p:nvPr/>
          </p:nvSpPr>
          <p:spPr>
            <a:xfrm>
              <a:off x="8798249" y="6227901"/>
              <a:ext cx="1099185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tabLst>
                  <a:tab pos="375920" algn="l"/>
                  <a:tab pos="826135" algn="l"/>
                </a:tabLst>
              </a:pPr>
              <a:r>
                <a:rPr sz="1200" spc="15" dirty="0">
                  <a:latin typeface="Arial"/>
                  <a:cs typeface="Arial"/>
                </a:rPr>
                <a:t>0	</a:t>
              </a:r>
              <a:r>
                <a:rPr sz="1200" spc="10" dirty="0">
                  <a:latin typeface="Arial"/>
                  <a:cs typeface="Arial"/>
                </a:rPr>
                <a:t>20</a:t>
              </a:r>
              <a:r>
                <a:rPr sz="1200" spc="15" dirty="0">
                  <a:latin typeface="Arial"/>
                  <a:cs typeface="Arial"/>
                </a:rPr>
                <a:t>0</a:t>
              </a:r>
              <a:r>
                <a:rPr sz="1200" dirty="0">
                  <a:latin typeface="Arial"/>
                  <a:cs typeface="Arial"/>
                </a:rPr>
                <a:t>	</a:t>
              </a:r>
              <a:r>
                <a:rPr sz="1200" spc="10" dirty="0">
                  <a:latin typeface="Arial"/>
                  <a:cs typeface="Arial"/>
                </a:rPr>
                <a:t>400</a:t>
              </a:r>
              <a:endParaRPr sz="1200" dirty="0">
                <a:latin typeface="Arial"/>
                <a:cs typeface="Arial"/>
              </a:endParaRPr>
            </a:p>
          </p:txBody>
        </p:sp>
        <p:sp>
          <p:nvSpPr>
            <p:cNvPr id="676" name="object 234"/>
            <p:cNvSpPr txBox="1"/>
            <p:nvPr/>
          </p:nvSpPr>
          <p:spPr>
            <a:xfrm>
              <a:off x="8378151" y="6396355"/>
              <a:ext cx="95250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Lambda</a:t>
              </a:r>
              <a:r>
                <a:rPr sz="1200" spc="-70" dirty="0">
                  <a:latin typeface="Arial"/>
                  <a:cs typeface="Arial"/>
                </a:rPr>
                <a:t> </a:t>
              </a:r>
              <a:r>
                <a:rPr sz="1200" spc="10" dirty="0">
                  <a:latin typeface="Arial"/>
                  <a:cs typeface="Arial"/>
                </a:rPr>
                <a:t>[mA]</a:t>
              </a:r>
              <a:endParaRPr sz="1200" dirty="0">
                <a:latin typeface="Arial"/>
                <a:cs typeface="Arial"/>
              </a:endParaRPr>
            </a:p>
          </p:txBody>
        </p:sp>
      </p:grpSp>
      <p:sp>
        <p:nvSpPr>
          <p:cNvPr id="677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181786" y="1314679"/>
            <a:ext cx="8404225" cy="10369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250" spc="15" dirty="0">
                <a:latin typeface="Arial"/>
                <a:cs typeface="Arial"/>
              </a:rPr>
              <a:t>The </a:t>
            </a:r>
            <a:r>
              <a:rPr sz="2250" spc="10" dirty="0">
                <a:latin typeface="Arial"/>
                <a:cs typeface="Arial"/>
              </a:rPr>
              <a:t>results change </a:t>
            </a:r>
            <a:r>
              <a:rPr sz="2250" spc="5" dirty="0">
                <a:latin typeface="Arial"/>
                <a:cs typeface="Arial"/>
              </a:rPr>
              <a:t>if </a:t>
            </a:r>
            <a:r>
              <a:rPr sz="2250" spc="10" dirty="0">
                <a:latin typeface="Arial"/>
                <a:cs typeface="Arial"/>
              </a:rPr>
              <a:t>the physical model </a:t>
            </a:r>
            <a:r>
              <a:rPr sz="2250" spc="5" dirty="0">
                <a:latin typeface="Arial"/>
                <a:cs typeface="Arial"/>
              </a:rPr>
              <a:t>is</a:t>
            </a:r>
            <a:r>
              <a:rPr sz="2250" dirty="0">
                <a:latin typeface="Arial"/>
                <a:cs typeface="Arial"/>
              </a:rPr>
              <a:t> </a:t>
            </a:r>
            <a:r>
              <a:rPr sz="2250" spc="10" dirty="0">
                <a:latin typeface="Arial"/>
                <a:cs typeface="Arial"/>
              </a:rPr>
              <a:t>changed</a:t>
            </a:r>
            <a:endParaRPr sz="225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25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Too simplistic models; often they cannot describe the real</a:t>
            </a:r>
            <a:r>
              <a:rPr sz="1850" spc="-70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atmosphere</a:t>
            </a:r>
            <a:endParaRPr sz="185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70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BUT: we get information about the magnetic structure of the</a:t>
            </a:r>
            <a:r>
              <a:rPr sz="1850" spc="-70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atmosphere!</a:t>
            </a:r>
            <a:endParaRPr sz="185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48401" y="3331156"/>
            <a:ext cx="2745557" cy="24600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71426" y="3537943"/>
            <a:ext cx="1698625" cy="259079"/>
          </a:xfrm>
          <a:custGeom>
            <a:avLst/>
            <a:gdLst/>
            <a:ahLst/>
            <a:cxnLst/>
            <a:rect l="l" t="t" r="r" b="b"/>
            <a:pathLst>
              <a:path w="1698625" h="259079">
                <a:moveTo>
                  <a:pt x="0" y="129242"/>
                </a:moveTo>
                <a:lnTo>
                  <a:pt x="3469" y="117479"/>
                </a:lnTo>
                <a:lnTo>
                  <a:pt x="13678" y="106011"/>
                </a:lnTo>
                <a:lnTo>
                  <a:pt x="53116" y="84145"/>
                </a:lnTo>
                <a:lnTo>
                  <a:pt x="115915" y="64011"/>
                </a:lnTo>
                <a:lnTo>
                  <a:pt x="155325" y="54707"/>
                </a:lnTo>
                <a:lnTo>
                  <a:pt x="199677" y="45973"/>
                </a:lnTo>
                <a:lnTo>
                  <a:pt x="248670" y="37854"/>
                </a:lnTo>
                <a:lnTo>
                  <a:pt x="302004" y="30396"/>
                </a:lnTo>
                <a:lnTo>
                  <a:pt x="359381" y="23644"/>
                </a:lnTo>
                <a:lnTo>
                  <a:pt x="420500" y="17645"/>
                </a:lnTo>
                <a:lnTo>
                  <a:pt x="485061" y="12443"/>
                </a:lnTo>
                <a:lnTo>
                  <a:pt x="552765" y="8085"/>
                </a:lnTo>
                <a:lnTo>
                  <a:pt x="623312" y="4616"/>
                </a:lnTo>
                <a:lnTo>
                  <a:pt x="696402" y="2082"/>
                </a:lnTo>
                <a:lnTo>
                  <a:pt x="771735" y="528"/>
                </a:lnTo>
                <a:lnTo>
                  <a:pt x="849013" y="0"/>
                </a:lnTo>
                <a:lnTo>
                  <a:pt x="926291" y="528"/>
                </a:lnTo>
                <a:lnTo>
                  <a:pt x="1001624" y="2082"/>
                </a:lnTo>
                <a:lnTo>
                  <a:pt x="1074715" y="4616"/>
                </a:lnTo>
                <a:lnTo>
                  <a:pt x="1145261" y="8085"/>
                </a:lnTo>
                <a:lnTo>
                  <a:pt x="1212965" y="12443"/>
                </a:lnTo>
                <a:lnTo>
                  <a:pt x="1277527" y="17645"/>
                </a:lnTo>
                <a:lnTo>
                  <a:pt x="1338645" y="23644"/>
                </a:lnTo>
                <a:lnTo>
                  <a:pt x="1396022" y="30396"/>
                </a:lnTo>
                <a:lnTo>
                  <a:pt x="1449356" y="37854"/>
                </a:lnTo>
                <a:lnTo>
                  <a:pt x="1498349" y="45973"/>
                </a:lnTo>
                <a:lnTo>
                  <a:pt x="1542701" y="54707"/>
                </a:lnTo>
                <a:lnTo>
                  <a:pt x="1582111" y="64011"/>
                </a:lnTo>
                <a:lnTo>
                  <a:pt x="1644910" y="84145"/>
                </a:lnTo>
                <a:lnTo>
                  <a:pt x="1684348" y="106011"/>
                </a:lnTo>
                <a:lnTo>
                  <a:pt x="1698027" y="129242"/>
                </a:lnTo>
                <a:lnTo>
                  <a:pt x="1694557" y="141006"/>
                </a:lnTo>
                <a:lnTo>
                  <a:pt x="1684348" y="152474"/>
                </a:lnTo>
                <a:lnTo>
                  <a:pt x="1644910" y="174339"/>
                </a:lnTo>
                <a:lnTo>
                  <a:pt x="1582111" y="194474"/>
                </a:lnTo>
                <a:lnTo>
                  <a:pt x="1542701" y="203778"/>
                </a:lnTo>
                <a:lnTo>
                  <a:pt x="1498349" y="212512"/>
                </a:lnTo>
                <a:lnTo>
                  <a:pt x="1449356" y="220631"/>
                </a:lnTo>
                <a:lnTo>
                  <a:pt x="1396022" y="228089"/>
                </a:lnTo>
                <a:lnTo>
                  <a:pt x="1338645" y="234840"/>
                </a:lnTo>
                <a:lnTo>
                  <a:pt x="1277527" y="240840"/>
                </a:lnTo>
                <a:lnTo>
                  <a:pt x="1212965" y="246041"/>
                </a:lnTo>
                <a:lnTo>
                  <a:pt x="1145261" y="250399"/>
                </a:lnTo>
                <a:lnTo>
                  <a:pt x="1074715" y="253868"/>
                </a:lnTo>
                <a:lnTo>
                  <a:pt x="1001624" y="256403"/>
                </a:lnTo>
                <a:lnTo>
                  <a:pt x="926291" y="257957"/>
                </a:lnTo>
                <a:lnTo>
                  <a:pt x="849013" y="258485"/>
                </a:lnTo>
                <a:lnTo>
                  <a:pt x="771735" y="257957"/>
                </a:lnTo>
                <a:lnTo>
                  <a:pt x="696402" y="256403"/>
                </a:lnTo>
                <a:lnTo>
                  <a:pt x="623312" y="253868"/>
                </a:lnTo>
                <a:lnTo>
                  <a:pt x="552765" y="250399"/>
                </a:lnTo>
                <a:lnTo>
                  <a:pt x="485061" y="246041"/>
                </a:lnTo>
                <a:lnTo>
                  <a:pt x="420500" y="240840"/>
                </a:lnTo>
                <a:lnTo>
                  <a:pt x="359381" y="234840"/>
                </a:lnTo>
                <a:lnTo>
                  <a:pt x="302004" y="228089"/>
                </a:lnTo>
                <a:lnTo>
                  <a:pt x="248670" y="220631"/>
                </a:lnTo>
                <a:lnTo>
                  <a:pt x="199677" y="212512"/>
                </a:lnTo>
                <a:lnTo>
                  <a:pt x="155325" y="203778"/>
                </a:lnTo>
                <a:lnTo>
                  <a:pt x="115915" y="194474"/>
                </a:lnTo>
                <a:lnTo>
                  <a:pt x="53116" y="174339"/>
                </a:lnTo>
                <a:lnTo>
                  <a:pt x="13678" y="152474"/>
                </a:lnTo>
                <a:lnTo>
                  <a:pt x="0" y="129242"/>
                </a:lnTo>
                <a:close/>
              </a:path>
            </a:pathLst>
          </a:custGeom>
          <a:ln w="131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60129" y="3375525"/>
            <a:ext cx="2719705" cy="2297430"/>
          </a:xfrm>
          <a:custGeom>
            <a:avLst/>
            <a:gdLst/>
            <a:ahLst/>
            <a:cxnLst/>
            <a:rect l="l" t="t" r="r" b="b"/>
            <a:pathLst>
              <a:path w="2719704" h="2297429">
                <a:moveTo>
                  <a:pt x="0" y="603486"/>
                </a:moveTo>
                <a:lnTo>
                  <a:pt x="603398" y="0"/>
                </a:lnTo>
                <a:lnTo>
                  <a:pt x="2719268" y="0"/>
                </a:lnTo>
                <a:lnTo>
                  <a:pt x="2719268" y="1693850"/>
                </a:lnTo>
                <a:lnTo>
                  <a:pt x="2115870" y="2297337"/>
                </a:lnTo>
                <a:lnTo>
                  <a:pt x="0" y="2297337"/>
                </a:lnTo>
                <a:lnTo>
                  <a:pt x="0" y="603486"/>
                </a:lnTo>
                <a:close/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660129" y="3375525"/>
            <a:ext cx="2719705" cy="603885"/>
          </a:xfrm>
          <a:custGeom>
            <a:avLst/>
            <a:gdLst/>
            <a:ahLst/>
            <a:cxnLst/>
            <a:rect l="l" t="t" r="r" b="b"/>
            <a:pathLst>
              <a:path w="2719704" h="603885">
                <a:moveTo>
                  <a:pt x="0" y="603486"/>
                </a:moveTo>
                <a:lnTo>
                  <a:pt x="2115870" y="603486"/>
                </a:lnTo>
                <a:lnTo>
                  <a:pt x="2719268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75999" y="3979012"/>
            <a:ext cx="0" cy="1694180"/>
          </a:xfrm>
          <a:custGeom>
            <a:avLst/>
            <a:gdLst/>
            <a:ahLst/>
            <a:cxnLst/>
            <a:rect l="l" t="t" r="r" b="b"/>
            <a:pathLst>
              <a:path h="1694179">
                <a:moveTo>
                  <a:pt x="0" y="0"/>
                </a:moveTo>
                <a:lnTo>
                  <a:pt x="0" y="1693850"/>
                </a:lnTo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259847" y="3373881"/>
            <a:ext cx="0" cy="238760"/>
          </a:xfrm>
          <a:custGeom>
            <a:avLst/>
            <a:gdLst/>
            <a:ahLst/>
            <a:cxnLst/>
            <a:rect l="l" t="t" r="r" b="b"/>
            <a:pathLst>
              <a:path h="238760">
                <a:moveTo>
                  <a:pt x="0" y="0"/>
                </a:moveTo>
                <a:lnTo>
                  <a:pt x="0" y="238279"/>
                </a:lnTo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261490" y="3889878"/>
            <a:ext cx="0" cy="1155700"/>
          </a:xfrm>
          <a:custGeom>
            <a:avLst/>
            <a:gdLst/>
            <a:ahLst/>
            <a:cxnLst/>
            <a:rect l="l" t="t" r="r" b="b"/>
            <a:pathLst>
              <a:path h="1155700">
                <a:moveTo>
                  <a:pt x="0" y="0"/>
                </a:moveTo>
                <a:lnTo>
                  <a:pt x="0" y="1155242"/>
                </a:lnTo>
              </a:path>
            </a:pathLst>
          </a:custGeom>
          <a:ln w="98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416563" y="5059909"/>
            <a:ext cx="963294" cy="0"/>
          </a:xfrm>
          <a:custGeom>
            <a:avLst/>
            <a:gdLst/>
            <a:ahLst/>
            <a:cxnLst/>
            <a:rect l="l" t="t" r="r" b="b"/>
            <a:pathLst>
              <a:path w="963295">
                <a:moveTo>
                  <a:pt x="962834" y="0"/>
                </a:moveTo>
                <a:lnTo>
                  <a:pt x="0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226986" y="5059909"/>
            <a:ext cx="396240" cy="0"/>
          </a:xfrm>
          <a:custGeom>
            <a:avLst/>
            <a:gdLst/>
            <a:ahLst/>
            <a:cxnLst/>
            <a:rect l="l" t="t" r="r" b="b"/>
            <a:pathLst>
              <a:path w="396239">
                <a:moveTo>
                  <a:pt x="395978" y="0"/>
                </a:moveTo>
                <a:lnTo>
                  <a:pt x="0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660129" y="5045120"/>
            <a:ext cx="608330" cy="628015"/>
          </a:xfrm>
          <a:custGeom>
            <a:avLst/>
            <a:gdLst/>
            <a:ahLst/>
            <a:cxnLst/>
            <a:rect l="l" t="t" r="r" b="b"/>
            <a:pathLst>
              <a:path w="608330" h="628014">
                <a:moveTo>
                  <a:pt x="0" y="627741"/>
                </a:moveTo>
                <a:lnTo>
                  <a:pt x="607933" y="0"/>
                </a:lnTo>
              </a:path>
            </a:pathLst>
          </a:custGeom>
          <a:ln w="985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004154" y="5428009"/>
            <a:ext cx="0" cy="182880"/>
          </a:xfrm>
          <a:custGeom>
            <a:avLst/>
            <a:gdLst/>
            <a:ahLst/>
            <a:cxnLst/>
            <a:rect l="l" t="t" r="r" b="b"/>
            <a:pathLst>
              <a:path h="182879">
                <a:moveTo>
                  <a:pt x="0" y="0"/>
                </a:moveTo>
                <a:lnTo>
                  <a:pt x="0" y="182407"/>
                </a:lnTo>
              </a:path>
            </a:pathLst>
          </a:custGeom>
          <a:ln w="9858">
            <a:solidFill>
              <a:srgbClr val="418F57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368274" y="4155942"/>
            <a:ext cx="1777364" cy="16510"/>
          </a:xfrm>
          <a:custGeom>
            <a:avLst/>
            <a:gdLst/>
            <a:ahLst/>
            <a:cxnLst/>
            <a:rect l="l" t="t" r="r" b="b"/>
            <a:pathLst>
              <a:path w="1777365" h="16510">
                <a:moveTo>
                  <a:pt x="0" y="16145"/>
                </a:moveTo>
                <a:lnTo>
                  <a:pt x="1777072" y="16145"/>
                </a:lnTo>
                <a:lnTo>
                  <a:pt x="1777072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622171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5876061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129958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383855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637552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891449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539369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541913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4435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46979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549522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52064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54608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57130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59673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64759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67302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69825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72368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74911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77454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79977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82520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85063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0149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671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95215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97758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00300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02844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605366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607910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610453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615539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618061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620604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623148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625690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628213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630756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633299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35843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40908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643451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45994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648537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651080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653602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656146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658689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661231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666297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668841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71384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673926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676450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678992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681535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684079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686621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691687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694230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696773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699316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701839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704382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706925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709468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711991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5368274" y="2904984"/>
            <a:ext cx="1777364" cy="16510"/>
          </a:xfrm>
          <a:custGeom>
            <a:avLst/>
            <a:gdLst/>
            <a:ahLst/>
            <a:cxnLst/>
            <a:rect l="l" t="t" r="r" b="b"/>
            <a:pathLst>
              <a:path w="1777365" h="16510">
                <a:moveTo>
                  <a:pt x="0" y="16145"/>
                </a:moveTo>
                <a:lnTo>
                  <a:pt x="1777072" y="16145"/>
                </a:lnTo>
                <a:lnTo>
                  <a:pt x="1777072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5622171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5876061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6129958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6383855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6637552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6891449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539369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541913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544435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546979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549522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552064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554608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557130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559673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564759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567302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569825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572368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574911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577454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579977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582520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585063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590149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592671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595215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597758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600300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602844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605366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607910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610453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615539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618061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620604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623148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625690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628213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630756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633299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635843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640908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/>
          <p:nvPr/>
        </p:nvSpPr>
        <p:spPr>
          <a:xfrm>
            <a:off x="643451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2" name="object 132"/>
          <p:cNvSpPr/>
          <p:nvPr/>
        </p:nvSpPr>
        <p:spPr>
          <a:xfrm>
            <a:off x="645994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3" name="object 133"/>
          <p:cNvSpPr/>
          <p:nvPr/>
        </p:nvSpPr>
        <p:spPr>
          <a:xfrm>
            <a:off x="648537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4" name="object 134"/>
          <p:cNvSpPr/>
          <p:nvPr/>
        </p:nvSpPr>
        <p:spPr>
          <a:xfrm>
            <a:off x="651080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5" name="object 135"/>
          <p:cNvSpPr/>
          <p:nvPr/>
        </p:nvSpPr>
        <p:spPr>
          <a:xfrm>
            <a:off x="653602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6" name="object 136"/>
          <p:cNvSpPr/>
          <p:nvPr/>
        </p:nvSpPr>
        <p:spPr>
          <a:xfrm>
            <a:off x="656146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7" name="object 137"/>
          <p:cNvSpPr/>
          <p:nvPr/>
        </p:nvSpPr>
        <p:spPr>
          <a:xfrm>
            <a:off x="658689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8" name="object 138"/>
          <p:cNvSpPr/>
          <p:nvPr/>
        </p:nvSpPr>
        <p:spPr>
          <a:xfrm>
            <a:off x="661231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9" name="object 139"/>
          <p:cNvSpPr/>
          <p:nvPr/>
        </p:nvSpPr>
        <p:spPr>
          <a:xfrm>
            <a:off x="666297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0" name="object 140"/>
          <p:cNvSpPr/>
          <p:nvPr/>
        </p:nvSpPr>
        <p:spPr>
          <a:xfrm>
            <a:off x="668841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1" name="object 141"/>
          <p:cNvSpPr/>
          <p:nvPr/>
        </p:nvSpPr>
        <p:spPr>
          <a:xfrm>
            <a:off x="671384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673926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676450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678992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5" name="object 145"/>
          <p:cNvSpPr/>
          <p:nvPr/>
        </p:nvSpPr>
        <p:spPr>
          <a:xfrm>
            <a:off x="681535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6" name="object 146"/>
          <p:cNvSpPr/>
          <p:nvPr/>
        </p:nvSpPr>
        <p:spPr>
          <a:xfrm>
            <a:off x="684079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7" name="object 147"/>
          <p:cNvSpPr/>
          <p:nvPr/>
        </p:nvSpPr>
        <p:spPr>
          <a:xfrm>
            <a:off x="686621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8" name="object 148"/>
          <p:cNvSpPr/>
          <p:nvPr/>
        </p:nvSpPr>
        <p:spPr>
          <a:xfrm>
            <a:off x="691687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9" name="object 149"/>
          <p:cNvSpPr/>
          <p:nvPr/>
        </p:nvSpPr>
        <p:spPr>
          <a:xfrm>
            <a:off x="694230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0" name="object 150"/>
          <p:cNvSpPr/>
          <p:nvPr/>
        </p:nvSpPr>
        <p:spPr>
          <a:xfrm>
            <a:off x="696773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1" name="object 151"/>
          <p:cNvSpPr/>
          <p:nvPr/>
        </p:nvSpPr>
        <p:spPr>
          <a:xfrm>
            <a:off x="699316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2" name="object 152"/>
          <p:cNvSpPr/>
          <p:nvPr/>
        </p:nvSpPr>
        <p:spPr>
          <a:xfrm>
            <a:off x="701839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3" name="object 153"/>
          <p:cNvSpPr/>
          <p:nvPr/>
        </p:nvSpPr>
        <p:spPr>
          <a:xfrm>
            <a:off x="704382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4" name="object 154"/>
          <p:cNvSpPr/>
          <p:nvPr/>
        </p:nvSpPr>
        <p:spPr>
          <a:xfrm>
            <a:off x="706925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5" name="object 155"/>
          <p:cNvSpPr/>
          <p:nvPr/>
        </p:nvSpPr>
        <p:spPr>
          <a:xfrm>
            <a:off x="709468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6" name="object 156"/>
          <p:cNvSpPr/>
          <p:nvPr/>
        </p:nvSpPr>
        <p:spPr>
          <a:xfrm>
            <a:off x="711991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7" name="object 157"/>
          <p:cNvSpPr/>
          <p:nvPr/>
        </p:nvSpPr>
        <p:spPr>
          <a:xfrm>
            <a:off x="5368274" y="4164015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8" name="object 158"/>
          <p:cNvSpPr/>
          <p:nvPr/>
        </p:nvSpPr>
        <p:spPr>
          <a:xfrm>
            <a:off x="5368274" y="3905708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60" h="16510">
                <a:moveTo>
                  <a:pt x="0" y="16145"/>
                </a:moveTo>
                <a:lnTo>
                  <a:pt x="35521" y="16145"/>
                </a:lnTo>
                <a:lnTo>
                  <a:pt x="35521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9" name="object 159"/>
          <p:cNvSpPr/>
          <p:nvPr/>
        </p:nvSpPr>
        <p:spPr>
          <a:xfrm>
            <a:off x="5368274" y="3655481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60" h="16510">
                <a:moveTo>
                  <a:pt x="0" y="16145"/>
                </a:moveTo>
                <a:lnTo>
                  <a:pt x="35521" y="16145"/>
                </a:lnTo>
                <a:lnTo>
                  <a:pt x="35521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0" name="object 160"/>
          <p:cNvSpPr/>
          <p:nvPr/>
        </p:nvSpPr>
        <p:spPr>
          <a:xfrm>
            <a:off x="5368274" y="3405446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60" h="16510">
                <a:moveTo>
                  <a:pt x="0" y="16145"/>
                </a:moveTo>
                <a:lnTo>
                  <a:pt x="35521" y="16145"/>
                </a:lnTo>
                <a:lnTo>
                  <a:pt x="35521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1" name="object 161"/>
          <p:cNvSpPr/>
          <p:nvPr/>
        </p:nvSpPr>
        <p:spPr>
          <a:xfrm>
            <a:off x="5368274" y="3155218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60" h="16510">
                <a:moveTo>
                  <a:pt x="0" y="16145"/>
                </a:moveTo>
                <a:lnTo>
                  <a:pt x="35521" y="16145"/>
                </a:lnTo>
                <a:lnTo>
                  <a:pt x="35521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2" name="object 162"/>
          <p:cNvSpPr txBox="1"/>
          <p:nvPr/>
        </p:nvSpPr>
        <p:spPr>
          <a:xfrm>
            <a:off x="7495089" y="3312176"/>
            <a:ext cx="548005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534670" algn="l"/>
              </a:tabLst>
            </a:pPr>
            <a:r>
              <a:rPr sz="1200" u="heavy" dirty="0">
                <a:latin typeface="Arial"/>
                <a:cs typeface="Arial"/>
              </a:rPr>
              <a:t> 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163" name="object 163"/>
          <p:cNvSpPr/>
          <p:nvPr/>
        </p:nvSpPr>
        <p:spPr>
          <a:xfrm>
            <a:off x="5368274" y="2913057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4" name="object 164"/>
          <p:cNvSpPr/>
          <p:nvPr/>
        </p:nvSpPr>
        <p:spPr>
          <a:xfrm>
            <a:off x="5368274" y="410589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5" name="object 165"/>
          <p:cNvSpPr/>
          <p:nvPr/>
        </p:nvSpPr>
        <p:spPr>
          <a:xfrm>
            <a:off x="5368274" y="405584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6" name="object 166"/>
          <p:cNvSpPr/>
          <p:nvPr/>
        </p:nvSpPr>
        <p:spPr>
          <a:xfrm>
            <a:off x="5368274" y="400580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7" name="object 167"/>
          <p:cNvSpPr/>
          <p:nvPr/>
        </p:nvSpPr>
        <p:spPr>
          <a:xfrm>
            <a:off x="5368274" y="395575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8" name="object 168"/>
          <p:cNvSpPr/>
          <p:nvPr/>
        </p:nvSpPr>
        <p:spPr>
          <a:xfrm>
            <a:off x="5368274" y="3855661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9" name="object 169"/>
          <p:cNvSpPr/>
          <p:nvPr/>
        </p:nvSpPr>
        <p:spPr>
          <a:xfrm>
            <a:off x="5368274" y="3805614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0" name="object 170"/>
          <p:cNvSpPr/>
          <p:nvPr/>
        </p:nvSpPr>
        <p:spPr>
          <a:xfrm>
            <a:off x="5368274" y="375557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1" name="object 171"/>
          <p:cNvSpPr/>
          <p:nvPr/>
        </p:nvSpPr>
        <p:spPr>
          <a:xfrm>
            <a:off x="5368274" y="370552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2" name="object 172"/>
          <p:cNvSpPr/>
          <p:nvPr/>
        </p:nvSpPr>
        <p:spPr>
          <a:xfrm>
            <a:off x="5368274" y="3605434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3" name="object 173"/>
          <p:cNvSpPr/>
          <p:nvPr/>
        </p:nvSpPr>
        <p:spPr>
          <a:xfrm>
            <a:off x="5368274" y="3555387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4" name="object 174"/>
          <p:cNvSpPr/>
          <p:nvPr/>
        </p:nvSpPr>
        <p:spPr>
          <a:xfrm>
            <a:off x="5368274" y="3505340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5" name="object 175"/>
          <p:cNvSpPr/>
          <p:nvPr/>
        </p:nvSpPr>
        <p:spPr>
          <a:xfrm>
            <a:off x="5368274" y="3455293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6" name="object 176"/>
          <p:cNvSpPr/>
          <p:nvPr/>
        </p:nvSpPr>
        <p:spPr>
          <a:xfrm>
            <a:off x="5368274" y="3355399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7" name="object 177"/>
          <p:cNvSpPr/>
          <p:nvPr/>
        </p:nvSpPr>
        <p:spPr>
          <a:xfrm>
            <a:off x="5368274" y="330535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8" name="object 178"/>
          <p:cNvSpPr/>
          <p:nvPr/>
        </p:nvSpPr>
        <p:spPr>
          <a:xfrm>
            <a:off x="5368274" y="325531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9" name="object 179"/>
          <p:cNvSpPr/>
          <p:nvPr/>
        </p:nvSpPr>
        <p:spPr>
          <a:xfrm>
            <a:off x="5368274" y="320526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0" name="object 180"/>
          <p:cNvSpPr/>
          <p:nvPr/>
        </p:nvSpPr>
        <p:spPr>
          <a:xfrm>
            <a:off x="5368274" y="310517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1" name="object 181"/>
          <p:cNvSpPr/>
          <p:nvPr/>
        </p:nvSpPr>
        <p:spPr>
          <a:xfrm>
            <a:off x="5368274" y="305512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2" name="object 182"/>
          <p:cNvSpPr/>
          <p:nvPr/>
        </p:nvSpPr>
        <p:spPr>
          <a:xfrm>
            <a:off x="5368274" y="300507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3" name="object 183"/>
          <p:cNvSpPr/>
          <p:nvPr/>
        </p:nvSpPr>
        <p:spPr>
          <a:xfrm>
            <a:off x="5368274" y="2955031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4" name="object 184"/>
          <p:cNvSpPr/>
          <p:nvPr/>
        </p:nvSpPr>
        <p:spPr>
          <a:xfrm>
            <a:off x="7109826" y="4164015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5" name="object 185"/>
          <p:cNvSpPr/>
          <p:nvPr/>
        </p:nvSpPr>
        <p:spPr>
          <a:xfrm>
            <a:off x="7109826" y="3905708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59" h="16510">
                <a:moveTo>
                  <a:pt x="0" y="16145"/>
                </a:moveTo>
                <a:lnTo>
                  <a:pt x="35520" y="16145"/>
                </a:lnTo>
                <a:lnTo>
                  <a:pt x="35520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6" name="object 186"/>
          <p:cNvSpPr/>
          <p:nvPr/>
        </p:nvSpPr>
        <p:spPr>
          <a:xfrm>
            <a:off x="7109826" y="3655481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59" h="16510">
                <a:moveTo>
                  <a:pt x="0" y="16145"/>
                </a:moveTo>
                <a:lnTo>
                  <a:pt x="35520" y="16145"/>
                </a:lnTo>
                <a:lnTo>
                  <a:pt x="35520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7" name="object 187"/>
          <p:cNvSpPr/>
          <p:nvPr/>
        </p:nvSpPr>
        <p:spPr>
          <a:xfrm>
            <a:off x="7109826" y="3405446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59" h="16510">
                <a:moveTo>
                  <a:pt x="0" y="16145"/>
                </a:moveTo>
                <a:lnTo>
                  <a:pt x="35520" y="16145"/>
                </a:lnTo>
                <a:lnTo>
                  <a:pt x="35520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8" name="object 188"/>
          <p:cNvSpPr/>
          <p:nvPr/>
        </p:nvSpPr>
        <p:spPr>
          <a:xfrm>
            <a:off x="7109826" y="3155218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59" h="16510">
                <a:moveTo>
                  <a:pt x="0" y="16145"/>
                </a:moveTo>
                <a:lnTo>
                  <a:pt x="35520" y="16145"/>
                </a:lnTo>
                <a:lnTo>
                  <a:pt x="35520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9" name="object 189"/>
          <p:cNvSpPr/>
          <p:nvPr/>
        </p:nvSpPr>
        <p:spPr>
          <a:xfrm>
            <a:off x="7109826" y="2913057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0" name="object 190"/>
          <p:cNvSpPr/>
          <p:nvPr/>
        </p:nvSpPr>
        <p:spPr>
          <a:xfrm>
            <a:off x="7127582" y="410589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1" name="object 191"/>
          <p:cNvSpPr/>
          <p:nvPr/>
        </p:nvSpPr>
        <p:spPr>
          <a:xfrm>
            <a:off x="7127582" y="405584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2" name="object 192"/>
          <p:cNvSpPr/>
          <p:nvPr/>
        </p:nvSpPr>
        <p:spPr>
          <a:xfrm>
            <a:off x="7127582" y="400580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3" name="object 193"/>
          <p:cNvSpPr/>
          <p:nvPr/>
        </p:nvSpPr>
        <p:spPr>
          <a:xfrm>
            <a:off x="7127582" y="395575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4" name="object 194"/>
          <p:cNvSpPr/>
          <p:nvPr/>
        </p:nvSpPr>
        <p:spPr>
          <a:xfrm>
            <a:off x="7127582" y="3855661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5" name="object 195"/>
          <p:cNvSpPr/>
          <p:nvPr/>
        </p:nvSpPr>
        <p:spPr>
          <a:xfrm>
            <a:off x="7127582" y="3805614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6" name="object 196"/>
          <p:cNvSpPr/>
          <p:nvPr/>
        </p:nvSpPr>
        <p:spPr>
          <a:xfrm>
            <a:off x="7127582" y="375557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7" name="object 197"/>
          <p:cNvSpPr/>
          <p:nvPr/>
        </p:nvSpPr>
        <p:spPr>
          <a:xfrm>
            <a:off x="7127582" y="370552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8" name="object 198"/>
          <p:cNvSpPr/>
          <p:nvPr/>
        </p:nvSpPr>
        <p:spPr>
          <a:xfrm>
            <a:off x="7127582" y="3605434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9" name="object 199"/>
          <p:cNvSpPr/>
          <p:nvPr/>
        </p:nvSpPr>
        <p:spPr>
          <a:xfrm>
            <a:off x="7127582" y="3555387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0" name="object 200"/>
          <p:cNvSpPr/>
          <p:nvPr/>
        </p:nvSpPr>
        <p:spPr>
          <a:xfrm>
            <a:off x="7127582" y="3505340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1" name="object 201"/>
          <p:cNvSpPr/>
          <p:nvPr/>
        </p:nvSpPr>
        <p:spPr>
          <a:xfrm>
            <a:off x="7127582" y="3455293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2" name="object 202"/>
          <p:cNvSpPr/>
          <p:nvPr/>
        </p:nvSpPr>
        <p:spPr>
          <a:xfrm>
            <a:off x="7127582" y="3355399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3" name="object 203"/>
          <p:cNvSpPr/>
          <p:nvPr/>
        </p:nvSpPr>
        <p:spPr>
          <a:xfrm>
            <a:off x="7127582" y="330535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4" name="object 204"/>
          <p:cNvSpPr/>
          <p:nvPr/>
        </p:nvSpPr>
        <p:spPr>
          <a:xfrm>
            <a:off x="7127582" y="325531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5" name="object 205"/>
          <p:cNvSpPr/>
          <p:nvPr/>
        </p:nvSpPr>
        <p:spPr>
          <a:xfrm>
            <a:off x="7127582" y="320526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6" name="object 206"/>
          <p:cNvSpPr/>
          <p:nvPr/>
        </p:nvSpPr>
        <p:spPr>
          <a:xfrm>
            <a:off x="7127582" y="310517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7" name="object 207"/>
          <p:cNvSpPr/>
          <p:nvPr/>
        </p:nvSpPr>
        <p:spPr>
          <a:xfrm>
            <a:off x="7127582" y="305512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8" name="object 208"/>
          <p:cNvSpPr/>
          <p:nvPr/>
        </p:nvSpPr>
        <p:spPr>
          <a:xfrm>
            <a:off x="7127582" y="300507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9" name="object 209"/>
          <p:cNvSpPr/>
          <p:nvPr/>
        </p:nvSpPr>
        <p:spPr>
          <a:xfrm>
            <a:off x="7127582" y="2955031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0" name="object 210"/>
          <p:cNvSpPr/>
          <p:nvPr/>
        </p:nvSpPr>
        <p:spPr>
          <a:xfrm>
            <a:off x="5617123" y="3144319"/>
            <a:ext cx="1393825" cy="887094"/>
          </a:xfrm>
          <a:custGeom>
            <a:avLst/>
            <a:gdLst/>
            <a:ahLst/>
            <a:cxnLst/>
            <a:rect l="l" t="t" r="r" b="b"/>
            <a:pathLst>
              <a:path w="1393825" h="887095">
                <a:moveTo>
                  <a:pt x="1393806" y="0"/>
                </a:moveTo>
                <a:lnTo>
                  <a:pt x="1335273" y="15334"/>
                </a:lnTo>
                <a:lnTo>
                  <a:pt x="1261610" y="37538"/>
                </a:lnTo>
                <a:lnTo>
                  <a:pt x="1175431" y="65381"/>
                </a:lnTo>
                <a:lnTo>
                  <a:pt x="1089052" y="99894"/>
                </a:lnTo>
                <a:lnTo>
                  <a:pt x="1028097" y="139447"/>
                </a:lnTo>
                <a:lnTo>
                  <a:pt x="979860" y="183635"/>
                </a:lnTo>
                <a:lnTo>
                  <a:pt x="939290" y="230051"/>
                </a:lnTo>
                <a:lnTo>
                  <a:pt x="898728" y="278689"/>
                </a:lnTo>
                <a:lnTo>
                  <a:pt x="860579" y="327120"/>
                </a:lnTo>
                <a:lnTo>
                  <a:pt x="822438" y="375750"/>
                </a:lnTo>
                <a:lnTo>
                  <a:pt x="784496" y="424181"/>
                </a:lnTo>
                <a:lnTo>
                  <a:pt x="746347" y="470191"/>
                </a:lnTo>
                <a:lnTo>
                  <a:pt x="710826" y="514792"/>
                </a:lnTo>
                <a:lnTo>
                  <a:pt x="675304" y="556766"/>
                </a:lnTo>
                <a:lnTo>
                  <a:pt x="639783" y="595308"/>
                </a:lnTo>
                <a:lnTo>
                  <a:pt x="606682" y="630426"/>
                </a:lnTo>
                <a:lnTo>
                  <a:pt x="571162" y="661907"/>
                </a:lnTo>
                <a:lnTo>
                  <a:pt x="535640" y="690355"/>
                </a:lnTo>
                <a:lnTo>
                  <a:pt x="502546" y="715983"/>
                </a:lnTo>
                <a:lnTo>
                  <a:pt x="467025" y="738992"/>
                </a:lnTo>
                <a:lnTo>
                  <a:pt x="431503" y="759374"/>
                </a:lnTo>
                <a:lnTo>
                  <a:pt x="395982" y="777940"/>
                </a:lnTo>
                <a:lnTo>
                  <a:pt x="357833" y="794891"/>
                </a:lnTo>
                <a:lnTo>
                  <a:pt x="317271" y="810026"/>
                </a:lnTo>
                <a:lnTo>
                  <a:pt x="271654" y="823950"/>
                </a:lnTo>
                <a:lnTo>
                  <a:pt x="220796" y="836060"/>
                </a:lnTo>
                <a:lnTo>
                  <a:pt x="164890" y="846952"/>
                </a:lnTo>
                <a:lnTo>
                  <a:pt x="111605" y="856442"/>
                </a:lnTo>
                <a:lnTo>
                  <a:pt x="68415" y="865519"/>
                </a:lnTo>
                <a:lnTo>
                  <a:pt x="35521" y="873591"/>
                </a:lnTo>
                <a:lnTo>
                  <a:pt x="12716" y="880454"/>
                </a:lnTo>
                <a:lnTo>
                  <a:pt x="0" y="886505"/>
                </a:lnTo>
              </a:path>
            </a:pathLst>
          </a:custGeom>
          <a:ln w="161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1" name="object 211"/>
          <p:cNvSpPr/>
          <p:nvPr/>
        </p:nvSpPr>
        <p:spPr>
          <a:xfrm>
            <a:off x="5344580" y="6112912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56"/>
                </a:moveTo>
                <a:lnTo>
                  <a:pt x="1800890" y="16356"/>
                </a:lnTo>
                <a:lnTo>
                  <a:pt x="1800890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2" name="object 212"/>
          <p:cNvSpPr/>
          <p:nvPr/>
        </p:nvSpPr>
        <p:spPr>
          <a:xfrm>
            <a:off x="5794747" y="6095740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3" name="object 213"/>
          <p:cNvSpPr/>
          <p:nvPr/>
        </p:nvSpPr>
        <p:spPr>
          <a:xfrm>
            <a:off x="6245123" y="6095740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4" name="object 214"/>
          <p:cNvSpPr/>
          <p:nvPr/>
        </p:nvSpPr>
        <p:spPr>
          <a:xfrm>
            <a:off x="6695297" y="6095740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5" name="object 215"/>
          <p:cNvSpPr/>
          <p:nvPr/>
        </p:nvSpPr>
        <p:spPr>
          <a:xfrm>
            <a:off x="5457068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6" name="object 216"/>
          <p:cNvSpPr/>
          <p:nvPr/>
        </p:nvSpPr>
        <p:spPr>
          <a:xfrm>
            <a:off x="5569765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7" name="object 217"/>
          <p:cNvSpPr/>
          <p:nvPr/>
        </p:nvSpPr>
        <p:spPr>
          <a:xfrm>
            <a:off x="5682259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8" name="object 218"/>
          <p:cNvSpPr/>
          <p:nvPr/>
        </p:nvSpPr>
        <p:spPr>
          <a:xfrm>
            <a:off x="5907444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9" name="object 219"/>
          <p:cNvSpPr/>
          <p:nvPr/>
        </p:nvSpPr>
        <p:spPr>
          <a:xfrm>
            <a:off x="6019938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0" name="object 220"/>
          <p:cNvSpPr/>
          <p:nvPr/>
        </p:nvSpPr>
        <p:spPr>
          <a:xfrm>
            <a:off x="6132426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1" name="object 221"/>
          <p:cNvSpPr/>
          <p:nvPr/>
        </p:nvSpPr>
        <p:spPr>
          <a:xfrm>
            <a:off x="6357618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2" name="object 222"/>
          <p:cNvSpPr/>
          <p:nvPr/>
        </p:nvSpPr>
        <p:spPr>
          <a:xfrm>
            <a:off x="6470105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3" name="object 223"/>
          <p:cNvSpPr/>
          <p:nvPr/>
        </p:nvSpPr>
        <p:spPr>
          <a:xfrm>
            <a:off x="6582802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4" name="object 224"/>
          <p:cNvSpPr/>
          <p:nvPr/>
        </p:nvSpPr>
        <p:spPr>
          <a:xfrm>
            <a:off x="6807784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5" name="object 225"/>
          <p:cNvSpPr/>
          <p:nvPr/>
        </p:nvSpPr>
        <p:spPr>
          <a:xfrm>
            <a:off x="6920481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6" name="object 226"/>
          <p:cNvSpPr/>
          <p:nvPr/>
        </p:nvSpPr>
        <p:spPr>
          <a:xfrm>
            <a:off x="7032976" y="610841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9"/>
                </a:moveTo>
                <a:lnTo>
                  <a:pt x="8182" y="6339"/>
                </a:lnTo>
              </a:path>
            </a:pathLst>
          </a:custGeom>
          <a:ln w="1267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7" name="object 227"/>
          <p:cNvSpPr/>
          <p:nvPr/>
        </p:nvSpPr>
        <p:spPr>
          <a:xfrm>
            <a:off x="5344580" y="4845628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56"/>
                </a:moveTo>
                <a:lnTo>
                  <a:pt x="1800890" y="16356"/>
                </a:lnTo>
                <a:lnTo>
                  <a:pt x="1800890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8" name="object 228"/>
          <p:cNvSpPr/>
          <p:nvPr/>
        </p:nvSpPr>
        <p:spPr>
          <a:xfrm>
            <a:off x="5794747" y="4853806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9" name="object 229"/>
          <p:cNvSpPr/>
          <p:nvPr/>
        </p:nvSpPr>
        <p:spPr>
          <a:xfrm>
            <a:off x="6245123" y="4853806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0" name="object 230"/>
          <p:cNvSpPr/>
          <p:nvPr/>
        </p:nvSpPr>
        <p:spPr>
          <a:xfrm>
            <a:off x="6695297" y="4853806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75"/>
                </a:moveTo>
                <a:lnTo>
                  <a:pt x="8182" y="12675"/>
                </a:lnTo>
              </a:path>
            </a:pathLst>
          </a:custGeom>
          <a:ln w="25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1" name="object 231"/>
          <p:cNvSpPr/>
          <p:nvPr/>
        </p:nvSpPr>
        <p:spPr>
          <a:xfrm>
            <a:off x="5457068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2" name="object 232"/>
          <p:cNvSpPr/>
          <p:nvPr/>
        </p:nvSpPr>
        <p:spPr>
          <a:xfrm>
            <a:off x="5569765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3" name="object 233"/>
          <p:cNvSpPr/>
          <p:nvPr/>
        </p:nvSpPr>
        <p:spPr>
          <a:xfrm>
            <a:off x="5682259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4" name="object 234"/>
          <p:cNvSpPr/>
          <p:nvPr/>
        </p:nvSpPr>
        <p:spPr>
          <a:xfrm>
            <a:off x="5907444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5" name="object 235"/>
          <p:cNvSpPr/>
          <p:nvPr/>
        </p:nvSpPr>
        <p:spPr>
          <a:xfrm>
            <a:off x="6019938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6" name="object 236"/>
          <p:cNvSpPr/>
          <p:nvPr/>
        </p:nvSpPr>
        <p:spPr>
          <a:xfrm>
            <a:off x="6132426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7" name="object 237"/>
          <p:cNvSpPr/>
          <p:nvPr/>
        </p:nvSpPr>
        <p:spPr>
          <a:xfrm>
            <a:off x="6357618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8" name="object 238"/>
          <p:cNvSpPr/>
          <p:nvPr/>
        </p:nvSpPr>
        <p:spPr>
          <a:xfrm>
            <a:off x="6470105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9" name="object 239"/>
          <p:cNvSpPr/>
          <p:nvPr/>
        </p:nvSpPr>
        <p:spPr>
          <a:xfrm>
            <a:off x="6582802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0" name="object 240"/>
          <p:cNvSpPr/>
          <p:nvPr/>
        </p:nvSpPr>
        <p:spPr>
          <a:xfrm>
            <a:off x="6807784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1" name="object 241"/>
          <p:cNvSpPr/>
          <p:nvPr/>
        </p:nvSpPr>
        <p:spPr>
          <a:xfrm>
            <a:off x="6920481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2" name="object 242"/>
          <p:cNvSpPr/>
          <p:nvPr/>
        </p:nvSpPr>
        <p:spPr>
          <a:xfrm>
            <a:off x="7032976" y="4853806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35"/>
                </a:moveTo>
                <a:lnTo>
                  <a:pt x="8182" y="6335"/>
                </a:lnTo>
              </a:path>
            </a:pathLst>
          </a:custGeom>
          <a:ln w="1267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3" name="object 243"/>
          <p:cNvSpPr/>
          <p:nvPr/>
        </p:nvSpPr>
        <p:spPr>
          <a:xfrm>
            <a:off x="5344580" y="6121090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4" name="object 244"/>
          <p:cNvSpPr/>
          <p:nvPr/>
        </p:nvSpPr>
        <p:spPr>
          <a:xfrm>
            <a:off x="5344580" y="5859412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7" y="16356"/>
                </a:lnTo>
                <a:lnTo>
                  <a:pt x="35997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5" name="object 245"/>
          <p:cNvSpPr/>
          <p:nvPr/>
        </p:nvSpPr>
        <p:spPr>
          <a:xfrm>
            <a:off x="5344580" y="5605919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7" y="16356"/>
                </a:lnTo>
                <a:lnTo>
                  <a:pt x="35997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6" name="object 246"/>
          <p:cNvSpPr/>
          <p:nvPr/>
        </p:nvSpPr>
        <p:spPr>
          <a:xfrm>
            <a:off x="5344580" y="5352620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7" y="16356"/>
                </a:lnTo>
                <a:lnTo>
                  <a:pt x="35997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7" name="object 247"/>
          <p:cNvSpPr/>
          <p:nvPr/>
        </p:nvSpPr>
        <p:spPr>
          <a:xfrm>
            <a:off x="5344580" y="5099128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7" y="16356"/>
                </a:lnTo>
                <a:lnTo>
                  <a:pt x="35997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8" name="object 248"/>
          <p:cNvSpPr/>
          <p:nvPr/>
        </p:nvSpPr>
        <p:spPr>
          <a:xfrm>
            <a:off x="5344580" y="4853806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9" name="object 249"/>
          <p:cNvSpPr/>
          <p:nvPr/>
        </p:nvSpPr>
        <p:spPr>
          <a:xfrm>
            <a:off x="5344580" y="60875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0" name="object 250"/>
          <p:cNvSpPr/>
          <p:nvPr/>
        </p:nvSpPr>
        <p:spPr>
          <a:xfrm>
            <a:off x="5344580" y="60622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1" name="object 251"/>
          <p:cNvSpPr/>
          <p:nvPr/>
        </p:nvSpPr>
        <p:spPr>
          <a:xfrm>
            <a:off x="5344580" y="60368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2" name="object 252"/>
          <p:cNvSpPr/>
          <p:nvPr/>
        </p:nvSpPr>
        <p:spPr>
          <a:xfrm>
            <a:off x="5344580" y="60196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3" name="object 253"/>
          <p:cNvSpPr/>
          <p:nvPr/>
        </p:nvSpPr>
        <p:spPr>
          <a:xfrm>
            <a:off x="5344580" y="59861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4" name="object 254"/>
          <p:cNvSpPr/>
          <p:nvPr/>
        </p:nvSpPr>
        <p:spPr>
          <a:xfrm>
            <a:off x="5344580" y="59608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5" name="object 255"/>
          <p:cNvSpPr/>
          <p:nvPr/>
        </p:nvSpPr>
        <p:spPr>
          <a:xfrm>
            <a:off x="5344580" y="59354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6" name="object 256"/>
          <p:cNvSpPr/>
          <p:nvPr/>
        </p:nvSpPr>
        <p:spPr>
          <a:xfrm>
            <a:off x="5344580" y="59101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7" name="object 257"/>
          <p:cNvSpPr/>
          <p:nvPr/>
        </p:nvSpPr>
        <p:spPr>
          <a:xfrm>
            <a:off x="5344580" y="58847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8" name="object 258"/>
          <p:cNvSpPr/>
          <p:nvPr/>
        </p:nvSpPr>
        <p:spPr>
          <a:xfrm>
            <a:off x="5344580" y="58340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9" name="object 259"/>
          <p:cNvSpPr/>
          <p:nvPr/>
        </p:nvSpPr>
        <p:spPr>
          <a:xfrm>
            <a:off x="5344580" y="58087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0" name="object 260"/>
          <p:cNvSpPr/>
          <p:nvPr/>
        </p:nvSpPr>
        <p:spPr>
          <a:xfrm>
            <a:off x="5344580" y="57833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1" name="object 261"/>
          <p:cNvSpPr/>
          <p:nvPr/>
        </p:nvSpPr>
        <p:spPr>
          <a:xfrm>
            <a:off x="5344580" y="57580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2" name="object 262"/>
          <p:cNvSpPr/>
          <p:nvPr/>
        </p:nvSpPr>
        <p:spPr>
          <a:xfrm>
            <a:off x="5344580" y="57326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3" name="object 263"/>
          <p:cNvSpPr/>
          <p:nvPr/>
        </p:nvSpPr>
        <p:spPr>
          <a:xfrm>
            <a:off x="5344580" y="57073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4" name="object 264"/>
          <p:cNvSpPr/>
          <p:nvPr/>
        </p:nvSpPr>
        <p:spPr>
          <a:xfrm>
            <a:off x="5344580" y="56819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5" name="object 265"/>
          <p:cNvSpPr/>
          <p:nvPr/>
        </p:nvSpPr>
        <p:spPr>
          <a:xfrm>
            <a:off x="5344580" y="56566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6" name="object 266"/>
          <p:cNvSpPr/>
          <p:nvPr/>
        </p:nvSpPr>
        <p:spPr>
          <a:xfrm>
            <a:off x="5344580" y="56312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7" name="object 267"/>
          <p:cNvSpPr/>
          <p:nvPr/>
        </p:nvSpPr>
        <p:spPr>
          <a:xfrm>
            <a:off x="5344580" y="55805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8" name="object 268"/>
          <p:cNvSpPr/>
          <p:nvPr/>
        </p:nvSpPr>
        <p:spPr>
          <a:xfrm>
            <a:off x="5344580" y="55552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9" name="object 269"/>
          <p:cNvSpPr/>
          <p:nvPr/>
        </p:nvSpPr>
        <p:spPr>
          <a:xfrm>
            <a:off x="5344580" y="55298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0" name="object 270"/>
          <p:cNvSpPr/>
          <p:nvPr/>
        </p:nvSpPr>
        <p:spPr>
          <a:xfrm>
            <a:off x="5344580" y="55045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1" name="object 271"/>
          <p:cNvSpPr/>
          <p:nvPr/>
        </p:nvSpPr>
        <p:spPr>
          <a:xfrm>
            <a:off x="5344580" y="54791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2" name="object 272"/>
          <p:cNvSpPr/>
          <p:nvPr/>
        </p:nvSpPr>
        <p:spPr>
          <a:xfrm>
            <a:off x="5344580" y="54538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3" name="object 273"/>
          <p:cNvSpPr/>
          <p:nvPr/>
        </p:nvSpPr>
        <p:spPr>
          <a:xfrm>
            <a:off x="5344580" y="54284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4" name="object 274"/>
          <p:cNvSpPr/>
          <p:nvPr/>
        </p:nvSpPr>
        <p:spPr>
          <a:xfrm>
            <a:off x="5344580" y="54031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5" name="object 275"/>
          <p:cNvSpPr/>
          <p:nvPr/>
        </p:nvSpPr>
        <p:spPr>
          <a:xfrm>
            <a:off x="5344580" y="53777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6" name="object 276"/>
          <p:cNvSpPr/>
          <p:nvPr/>
        </p:nvSpPr>
        <p:spPr>
          <a:xfrm>
            <a:off x="5344580" y="53272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7" name="object 277"/>
          <p:cNvSpPr/>
          <p:nvPr/>
        </p:nvSpPr>
        <p:spPr>
          <a:xfrm>
            <a:off x="5344580" y="53019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8" name="object 278"/>
          <p:cNvSpPr/>
          <p:nvPr/>
        </p:nvSpPr>
        <p:spPr>
          <a:xfrm>
            <a:off x="5344580" y="52765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9" name="object 279"/>
          <p:cNvSpPr/>
          <p:nvPr/>
        </p:nvSpPr>
        <p:spPr>
          <a:xfrm>
            <a:off x="5344580" y="52512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0" name="object 280"/>
          <p:cNvSpPr/>
          <p:nvPr/>
        </p:nvSpPr>
        <p:spPr>
          <a:xfrm>
            <a:off x="5344580" y="52258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1" name="object 281"/>
          <p:cNvSpPr/>
          <p:nvPr/>
        </p:nvSpPr>
        <p:spPr>
          <a:xfrm>
            <a:off x="5344580" y="52005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2" name="object 282"/>
          <p:cNvSpPr/>
          <p:nvPr/>
        </p:nvSpPr>
        <p:spPr>
          <a:xfrm>
            <a:off x="5344580" y="51751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3" name="object 283"/>
          <p:cNvSpPr/>
          <p:nvPr/>
        </p:nvSpPr>
        <p:spPr>
          <a:xfrm>
            <a:off x="5344580" y="51498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4" name="object 284"/>
          <p:cNvSpPr/>
          <p:nvPr/>
        </p:nvSpPr>
        <p:spPr>
          <a:xfrm>
            <a:off x="5344580" y="51244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5" name="object 285"/>
          <p:cNvSpPr/>
          <p:nvPr/>
        </p:nvSpPr>
        <p:spPr>
          <a:xfrm>
            <a:off x="5344580" y="50737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6" name="object 286"/>
          <p:cNvSpPr/>
          <p:nvPr/>
        </p:nvSpPr>
        <p:spPr>
          <a:xfrm>
            <a:off x="5344580" y="50484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7" name="object 287"/>
          <p:cNvSpPr/>
          <p:nvPr/>
        </p:nvSpPr>
        <p:spPr>
          <a:xfrm>
            <a:off x="5344580" y="50230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8" name="object 288"/>
          <p:cNvSpPr/>
          <p:nvPr/>
        </p:nvSpPr>
        <p:spPr>
          <a:xfrm>
            <a:off x="5344580" y="49977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9" name="object 289"/>
          <p:cNvSpPr/>
          <p:nvPr/>
        </p:nvSpPr>
        <p:spPr>
          <a:xfrm>
            <a:off x="5344580" y="49723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0" name="object 290"/>
          <p:cNvSpPr/>
          <p:nvPr/>
        </p:nvSpPr>
        <p:spPr>
          <a:xfrm>
            <a:off x="5344580" y="49470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1" name="object 291"/>
          <p:cNvSpPr/>
          <p:nvPr/>
        </p:nvSpPr>
        <p:spPr>
          <a:xfrm>
            <a:off x="5344580" y="49216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2" name="object 292"/>
          <p:cNvSpPr/>
          <p:nvPr/>
        </p:nvSpPr>
        <p:spPr>
          <a:xfrm>
            <a:off x="5344580" y="48963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3" name="object 293"/>
          <p:cNvSpPr/>
          <p:nvPr/>
        </p:nvSpPr>
        <p:spPr>
          <a:xfrm>
            <a:off x="5344580" y="48709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56"/>
                </a:moveTo>
                <a:lnTo>
                  <a:pt x="17995" y="16356"/>
                </a:lnTo>
                <a:lnTo>
                  <a:pt x="17995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4" name="object 294"/>
          <p:cNvSpPr/>
          <p:nvPr/>
        </p:nvSpPr>
        <p:spPr>
          <a:xfrm>
            <a:off x="7109474" y="6121090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5" name="object 295"/>
          <p:cNvSpPr/>
          <p:nvPr/>
        </p:nvSpPr>
        <p:spPr>
          <a:xfrm>
            <a:off x="7109474" y="5859412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6" y="16356"/>
                </a:lnTo>
                <a:lnTo>
                  <a:pt x="35996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6" name="object 296"/>
          <p:cNvSpPr/>
          <p:nvPr/>
        </p:nvSpPr>
        <p:spPr>
          <a:xfrm>
            <a:off x="7109474" y="5605919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6" y="16356"/>
                </a:lnTo>
                <a:lnTo>
                  <a:pt x="35996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7" name="object 297"/>
          <p:cNvSpPr/>
          <p:nvPr/>
        </p:nvSpPr>
        <p:spPr>
          <a:xfrm>
            <a:off x="7109474" y="5352620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6" y="16356"/>
                </a:lnTo>
                <a:lnTo>
                  <a:pt x="35996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8" name="object 298"/>
          <p:cNvSpPr/>
          <p:nvPr/>
        </p:nvSpPr>
        <p:spPr>
          <a:xfrm>
            <a:off x="7109474" y="5099128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56"/>
                </a:moveTo>
                <a:lnTo>
                  <a:pt x="35996" y="16356"/>
                </a:lnTo>
                <a:lnTo>
                  <a:pt x="35996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9" name="object 299"/>
          <p:cNvSpPr/>
          <p:nvPr/>
        </p:nvSpPr>
        <p:spPr>
          <a:xfrm>
            <a:off x="7109474" y="4853806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0" name="object 300"/>
          <p:cNvSpPr/>
          <p:nvPr/>
        </p:nvSpPr>
        <p:spPr>
          <a:xfrm>
            <a:off x="7127468" y="60875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1" name="object 301"/>
          <p:cNvSpPr/>
          <p:nvPr/>
        </p:nvSpPr>
        <p:spPr>
          <a:xfrm>
            <a:off x="7127468" y="60622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2" name="object 302"/>
          <p:cNvSpPr/>
          <p:nvPr/>
        </p:nvSpPr>
        <p:spPr>
          <a:xfrm>
            <a:off x="7127468" y="60368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3" name="object 303"/>
          <p:cNvSpPr/>
          <p:nvPr/>
        </p:nvSpPr>
        <p:spPr>
          <a:xfrm>
            <a:off x="7127468" y="6019690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5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4" name="object 304"/>
          <p:cNvSpPr/>
          <p:nvPr/>
        </p:nvSpPr>
        <p:spPr>
          <a:xfrm>
            <a:off x="7127468" y="59861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5" name="object 305"/>
          <p:cNvSpPr/>
          <p:nvPr/>
        </p:nvSpPr>
        <p:spPr>
          <a:xfrm>
            <a:off x="7127468" y="59608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6" name="object 306"/>
          <p:cNvSpPr/>
          <p:nvPr/>
        </p:nvSpPr>
        <p:spPr>
          <a:xfrm>
            <a:off x="7127468" y="59354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7" name="object 307"/>
          <p:cNvSpPr/>
          <p:nvPr/>
        </p:nvSpPr>
        <p:spPr>
          <a:xfrm>
            <a:off x="7127468" y="59101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8" name="object 308"/>
          <p:cNvSpPr/>
          <p:nvPr/>
        </p:nvSpPr>
        <p:spPr>
          <a:xfrm>
            <a:off x="7127468" y="58847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9" name="object 309"/>
          <p:cNvSpPr/>
          <p:nvPr/>
        </p:nvSpPr>
        <p:spPr>
          <a:xfrm>
            <a:off x="7127468" y="58340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0" name="object 310"/>
          <p:cNvSpPr/>
          <p:nvPr/>
        </p:nvSpPr>
        <p:spPr>
          <a:xfrm>
            <a:off x="7127468" y="58087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1" name="object 311"/>
          <p:cNvSpPr/>
          <p:nvPr/>
        </p:nvSpPr>
        <p:spPr>
          <a:xfrm>
            <a:off x="7127468" y="57833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2" name="object 312"/>
          <p:cNvSpPr/>
          <p:nvPr/>
        </p:nvSpPr>
        <p:spPr>
          <a:xfrm>
            <a:off x="7127468" y="57580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3" name="object 313"/>
          <p:cNvSpPr/>
          <p:nvPr/>
        </p:nvSpPr>
        <p:spPr>
          <a:xfrm>
            <a:off x="7127468" y="573266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4" name="object 314"/>
          <p:cNvSpPr/>
          <p:nvPr/>
        </p:nvSpPr>
        <p:spPr>
          <a:xfrm>
            <a:off x="7127468" y="57073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5" name="object 315"/>
          <p:cNvSpPr/>
          <p:nvPr/>
        </p:nvSpPr>
        <p:spPr>
          <a:xfrm>
            <a:off x="7127468" y="56819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6" name="object 316"/>
          <p:cNvSpPr/>
          <p:nvPr/>
        </p:nvSpPr>
        <p:spPr>
          <a:xfrm>
            <a:off x="7127468" y="56566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7" name="object 317"/>
          <p:cNvSpPr/>
          <p:nvPr/>
        </p:nvSpPr>
        <p:spPr>
          <a:xfrm>
            <a:off x="7127468" y="56312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8" name="object 318"/>
          <p:cNvSpPr/>
          <p:nvPr/>
        </p:nvSpPr>
        <p:spPr>
          <a:xfrm>
            <a:off x="7127468" y="55805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9" name="object 319"/>
          <p:cNvSpPr/>
          <p:nvPr/>
        </p:nvSpPr>
        <p:spPr>
          <a:xfrm>
            <a:off x="7127468" y="55552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0" name="object 320"/>
          <p:cNvSpPr/>
          <p:nvPr/>
        </p:nvSpPr>
        <p:spPr>
          <a:xfrm>
            <a:off x="7127468" y="55298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1" name="object 321"/>
          <p:cNvSpPr/>
          <p:nvPr/>
        </p:nvSpPr>
        <p:spPr>
          <a:xfrm>
            <a:off x="7127468" y="55045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2" name="object 322"/>
          <p:cNvSpPr/>
          <p:nvPr/>
        </p:nvSpPr>
        <p:spPr>
          <a:xfrm>
            <a:off x="7127468" y="54791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3" name="object 323"/>
          <p:cNvSpPr/>
          <p:nvPr/>
        </p:nvSpPr>
        <p:spPr>
          <a:xfrm>
            <a:off x="7127468" y="54538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4" name="object 324"/>
          <p:cNvSpPr/>
          <p:nvPr/>
        </p:nvSpPr>
        <p:spPr>
          <a:xfrm>
            <a:off x="7127468" y="54284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5" name="object 325"/>
          <p:cNvSpPr/>
          <p:nvPr/>
        </p:nvSpPr>
        <p:spPr>
          <a:xfrm>
            <a:off x="7127468" y="54031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6" name="object 326"/>
          <p:cNvSpPr/>
          <p:nvPr/>
        </p:nvSpPr>
        <p:spPr>
          <a:xfrm>
            <a:off x="7127468" y="537776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7" name="object 327"/>
          <p:cNvSpPr/>
          <p:nvPr/>
        </p:nvSpPr>
        <p:spPr>
          <a:xfrm>
            <a:off x="7127468" y="53272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8" name="object 328"/>
          <p:cNvSpPr/>
          <p:nvPr/>
        </p:nvSpPr>
        <p:spPr>
          <a:xfrm>
            <a:off x="7127468" y="53019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9" name="object 329"/>
          <p:cNvSpPr/>
          <p:nvPr/>
        </p:nvSpPr>
        <p:spPr>
          <a:xfrm>
            <a:off x="7127468" y="52765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0" name="object 330"/>
          <p:cNvSpPr/>
          <p:nvPr/>
        </p:nvSpPr>
        <p:spPr>
          <a:xfrm>
            <a:off x="7127468" y="52512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1" name="object 331"/>
          <p:cNvSpPr/>
          <p:nvPr/>
        </p:nvSpPr>
        <p:spPr>
          <a:xfrm>
            <a:off x="7127468" y="52258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2" name="object 332"/>
          <p:cNvSpPr/>
          <p:nvPr/>
        </p:nvSpPr>
        <p:spPr>
          <a:xfrm>
            <a:off x="7127468" y="52005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3" name="object 333"/>
          <p:cNvSpPr/>
          <p:nvPr/>
        </p:nvSpPr>
        <p:spPr>
          <a:xfrm>
            <a:off x="7127468" y="51751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4" name="object 334"/>
          <p:cNvSpPr/>
          <p:nvPr/>
        </p:nvSpPr>
        <p:spPr>
          <a:xfrm>
            <a:off x="7127468" y="51498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5" name="object 335"/>
          <p:cNvSpPr/>
          <p:nvPr/>
        </p:nvSpPr>
        <p:spPr>
          <a:xfrm>
            <a:off x="7127468" y="51244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6" name="object 336"/>
          <p:cNvSpPr/>
          <p:nvPr/>
        </p:nvSpPr>
        <p:spPr>
          <a:xfrm>
            <a:off x="7127468" y="50737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7" name="object 337"/>
          <p:cNvSpPr/>
          <p:nvPr/>
        </p:nvSpPr>
        <p:spPr>
          <a:xfrm>
            <a:off x="7127468" y="50484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8" name="object 338"/>
          <p:cNvSpPr/>
          <p:nvPr/>
        </p:nvSpPr>
        <p:spPr>
          <a:xfrm>
            <a:off x="7127468" y="50230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9" name="object 339"/>
          <p:cNvSpPr/>
          <p:nvPr/>
        </p:nvSpPr>
        <p:spPr>
          <a:xfrm>
            <a:off x="7127468" y="49977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0" name="object 340"/>
          <p:cNvSpPr/>
          <p:nvPr/>
        </p:nvSpPr>
        <p:spPr>
          <a:xfrm>
            <a:off x="7127468" y="49723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1" name="object 341"/>
          <p:cNvSpPr/>
          <p:nvPr/>
        </p:nvSpPr>
        <p:spPr>
          <a:xfrm>
            <a:off x="7127468" y="49470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2" name="object 342"/>
          <p:cNvSpPr/>
          <p:nvPr/>
        </p:nvSpPr>
        <p:spPr>
          <a:xfrm>
            <a:off x="7127468" y="49216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3" name="object 343"/>
          <p:cNvSpPr/>
          <p:nvPr/>
        </p:nvSpPr>
        <p:spPr>
          <a:xfrm>
            <a:off x="7127468" y="489632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4" name="object 344"/>
          <p:cNvSpPr/>
          <p:nvPr/>
        </p:nvSpPr>
        <p:spPr>
          <a:xfrm>
            <a:off x="7127468" y="487097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56"/>
                </a:moveTo>
                <a:lnTo>
                  <a:pt x="18002" y="16356"/>
                </a:lnTo>
                <a:lnTo>
                  <a:pt x="18002" y="0"/>
                </a:lnTo>
                <a:lnTo>
                  <a:pt x="0" y="0"/>
                </a:lnTo>
                <a:lnTo>
                  <a:pt x="0" y="163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5" name="object 345"/>
          <p:cNvSpPr/>
          <p:nvPr/>
        </p:nvSpPr>
        <p:spPr>
          <a:xfrm>
            <a:off x="5344580" y="4952545"/>
            <a:ext cx="1801495" cy="1066165"/>
          </a:xfrm>
          <a:custGeom>
            <a:avLst/>
            <a:gdLst/>
            <a:ahLst/>
            <a:cxnLst/>
            <a:rect l="l" t="t" r="r" b="b"/>
            <a:pathLst>
              <a:path w="1801495" h="1066164">
                <a:moveTo>
                  <a:pt x="0" y="0"/>
                </a:moveTo>
                <a:lnTo>
                  <a:pt x="33746" y="411"/>
                </a:lnTo>
                <a:lnTo>
                  <a:pt x="67492" y="1024"/>
                </a:lnTo>
                <a:lnTo>
                  <a:pt x="134985" y="2250"/>
                </a:lnTo>
                <a:lnTo>
                  <a:pt x="168940" y="2863"/>
                </a:lnTo>
                <a:lnTo>
                  <a:pt x="202686" y="3887"/>
                </a:lnTo>
                <a:lnTo>
                  <a:pt x="236433" y="4702"/>
                </a:lnTo>
                <a:lnTo>
                  <a:pt x="270179" y="5928"/>
                </a:lnTo>
                <a:lnTo>
                  <a:pt x="337679" y="9000"/>
                </a:lnTo>
                <a:lnTo>
                  <a:pt x="405171" y="13291"/>
                </a:lnTo>
                <a:lnTo>
                  <a:pt x="472664" y="20445"/>
                </a:lnTo>
                <a:lnTo>
                  <a:pt x="540365" y="35778"/>
                </a:lnTo>
                <a:lnTo>
                  <a:pt x="607858" y="81776"/>
                </a:lnTo>
                <a:lnTo>
                  <a:pt x="641612" y="132476"/>
                </a:lnTo>
                <a:lnTo>
                  <a:pt x="675358" y="213019"/>
                </a:lnTo>
                <a:lnTo>
                  <a:pt x="709104" y="330574"/>
                </a:lnTo>
                <a:lnTo>
                  <a:pt x="742850" y="483691"/>
                </a:lnTo>
                <a:lnTo>
                  <a:pt x="776597" y="657462"/>
                </a:lnTo>
                <a:lnTo>
                  <a:pt x="810343" y="824895"/>
                </a:lnTo>
                <a:lnTo>
                  <a:pt x="844298" y="958179"/>
                </a:lnTo>
                <a:lnTo>
                  <a:pt x="878045" y="1039955"/>
                </a:lnTo>
                <a:lnTo>
                  <a:pt x="911791" y="1065716"/>
                </a:lnTo>
                <a:lnTo>
                  <a:pt x="945537" y="1040157"/>
                </a:lnTo>
                <a:lnTo>
                  <a:pt x="979291" y="972084"/>
                </a:lnTo>
                <a:lnTo>
                  <a:pt x="1013037" y="872523"/>
                </a:lnTo>
                <a:lnTo>
                  <a:pt x="1046783" y="752934"/>
                </a:lnTo>
                <a:lnTo>
                  <a:pt x="1080529" y="625160"/>
                </a:lnTo>
                <a:lnTo>
                  <a:pt x="1114276" y="499434"/>
                </a:lnTo>
                <a:lnTo>
                  <a:pt x="1148029" y="384952"/>
                </a:lnTo>
                <a:lnTo>
                  <a:pt x="1181776" y="287641"/>
                </a:lnTo>
                <a:lnTo>
                  <a:pt x="1215723" y="209954"/>
                </a:lnTo>
                <a:lnTo>
                  <a:pt x="1249470" y="151487"/>
                </a:lnTo>
                <a:lnTo>
                  <a:pt x="1283224" y="109167"/>
                </a:lnTo>
                <a:lnTo>
                  <a:pt x="1316970" y="78913"/>
                </a:lnTo>
                <a:lnTo>
                  <a:pt x="1350716" y="57652"/>
                </a:lnTo>
                <a:lnTo>
                  <a:pt x="1418209" y="32100"/>
                </a:lnTo>
                <a:lnTo>
                  <a:pt x="1485708" y="19630"/>
                </a:lnTo>
                <a:lnTo>
                  <a:pt x="1553403" y="12678"/>
                </a:lnTo>
                <a:lnTo>
                  <a:pt x="1620903" y="8387"/>
                </a:lnTo>
                <a:lnTo>
                  <a:pt x="1688395" y="5524"/>
                </a:lnTo>
                <a:lnTo>
                  <a:pt x="1722141" y="4500"/>
                </a:lnTo>
                <a:lnTo>
                  <a:pt x="1755888" y="3476"/>
                </a:lnTo>
                <a:lnTo>
                  <a:pt x="1789641" y="2661"/>
                </a:lnTo>
                <a:lnTo>
                  <a:pt x="1800890" y="2459"/>
                </a:lnTo>
              </a:path>
            </a:pathLst>
          </a:custGeom>
          <a:ln w="163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6" name="object 346"/>
          <p:cNvSpPr/>
          <p:nvPr/>
        </p:nvSpPr>
        <p:spPr>
          <a:xfrm>
            <a:off x="7930760" y="6114131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7" name="object 347"/>
          <p:cNvSpPr/>
          <p:nvPr/>
        </p:nvSpPr>
        <p:spPr>
          <a:xfrm>
            <a:off x="8380927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8" name="object 348"/>
          <p:cNvSpPr/>
          <p:nvPr/>
        </p:nvSpPr>
        <p:spPr>
          <a:xfrm>
            <a:off x="8831302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9" name="object 349"/>
          <p:cNvSpPr/>
          <p:nvPr/>
        </p:nvSpPr>
        <p:spPr>
          <a:xfrm>
            <a:off x="9281476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0" name="object 350"/>
          <p:cNvSpPr/>
          <p:nvPr/>
        </p:nvSpPr>
        <p:spPr>
          <a:xfrm>
            <a:off x="8043247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1" name="object 351"/>
          <p:cNvSpPr/>
          <p:nvPr/>
        </p:nvSpPr>
        <p:spPr>
          <a:xfrm>
            <a:off x="815594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2" name="object 352"/>
          <p:cNvSpPr/>
          <p:nvPr/>
        </p:nvSpPr>
        <p:spPr>
          <a:xfrm>
            <a:off x="826843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3" name="object 353"/>
          <p:cNvSpPr/>
          <p:nvPr/>
        </p:nvSpPr>
        <p:spPr>
          <a:xfrm>
            <a:off x="849362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4" name="object 354"/>
          <p:cNvSpPr/>
          <p:nvPr/>
        </p:nvSpPr>
        <p:spPr>
          <a:xfrm>
            <a:off x="860611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5" name="object 355"/>
          <p:cNvSpPr/>
          <p:nvPr/>
        </p:nvSpPr>
        <p:spPr>
          <a:xfrm>
            <a:off x="871860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6" name="object 356"/>
          <p:cNvSpPr/>
          <p:nvPr/>
        </p:nvSpPr>
        <p:spPr>
          <a:xfrm>
            <a:off x="894379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7" name="object 357"/>
          <p:cNvSpPr/>
          <p:nvPr/>
        </p:nvSpPr>
        <p:spPr>
          <a:xfrm>
            <a:off x="9056285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8" name="object 358"/>
          <p:cNvSpPr/>
          <p:nvPr/>
        </p:nvSpPr>
        <p:spPr>
          <a:xfrm>
            <a:off x="916898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9" name="object 359"/>
          <p:cNvSpPr/>
          <p:nvPr/>
        </p:nvSpPr>
        <p:spPr>
          <a:xfrm>
            <a:off x="939396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0" name="object 360"/>
          <p:cNvSpPr/>
          <p:nvPr/>
        </p:nvSpPr>
        <p:spPr>
          <a:xfrm>
            <a:off x="950666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1" name="object 361"/>
          <p:cNvSpPr/>
          <p:nvPr/>
        </p:nvSpPr>
        <p:spPr>
          <a:xfrm>
            <a:off x="9619157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2" name="object 362"/>
          <p:cNvSpPr/>
          <p:nvPr/>
        </p:nvSpPr>
        <p:spPr>
          <a:xfrm>
            <a:off x="7930760" y="4845827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3" name="object 363"/>
          <p:cNvSpPr/>
          <p:nvPr/>
        </p:nvSpPr>
        <p:spPr>
          <a:xfrm>
            <a:off x="8380927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4" name="object 364"/>
          <p:cNvSpPr/>
          <p:nvPr/>
        </p:nvSpPr>
        <p:spPr>
          <a:xfrm>
            <a:off x="8831302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5" name="object 365"/>
          <p:cNvSpPr/>
          <p:nvPr/>
        </p:nvSpPr>
        <p:spPr>
          <a:xfrm>
            <a:off x="9281476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6" name="object 366"/>
          <p:cNvSpPr/>
          <p:nvPr/>
        </p:nvSpPr>
        <p:spPr>
          <a:xfrm>
            <a:off x="8043247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7" name="object 367"/>
          <p:cNvSpPr/>
          <p:nvPr/>
        </p:nvSpPr>
        <p:spPr>
          <a:xfrm>
            <a:off x="815594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8" name="object 368"/>
          <p:cNvSpPr/>
          <p:nvPr/>
        </p:nvSpPr>
        <p:spPr>
          <a:xfrm>
            <a:off x="826843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9" name="object 369"/>
          <p:cNvSpPr/>
          <p:nvPr/>
        </p:nvSpPr>
        <p:spPr>
          <a:xfrm>
            <a:off x="849362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0" name="object 370"/>
          <p:cNvSpPr/>
          <p:nvPr/>
        </p:nvSpPr>
        <p:spPr>
          <a:xfrm>
            <a:off x="860611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1" name="object 371"/>
          <p:cNvSpPr/>
          <p:nvPr/>
        </p:nvSpPr>
        <p:spPr>
          <a:xfrm>
            <a:off x="871860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2" name="object 372"/>
          <p:cNvSpPr/>
          <p:nvPr/>
        </p:nvSpPr>
        <p:spPr>
          <a:xfrm>
            <a:off x="894379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3" name="object 373"/>
          <p:cNvSpPr/>
          <p:nvPr/>
        </p:nvSpPr>
        <p:spPr>
          <a:xfrm>
            <a:off x="9056285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4" name="object 374"/>
          <p:cNvSpPr/>
          <p:nvPr/>
        </p:nvSpPr>
        <p:spPr>
          <a:xfrm>
            <a:off x="916898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5" name="object 375"/>
          <p:cNvSpPr/>
          <p:nvPr/>
        </p:nvSpPr>
        <p:spPr>
          <a:xfrm>
            <a:off x="939396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6" name="object 376"/>
          <p:cNvSpPr/>
          <p:nvPr/>
        </p:nvSpPr>
        <p:spPr>
          <a:xfrm>
            <a:off x="950666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7" name="object 377"/>
          <p:cNvSpPr/>
          <p:nvPr/>
        </p:nvSpPr>
        <p:spPr>
          <a:xfrm>
            <a:off x="9619157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8" name="object 378"/>
          <p:cNvSpPr/>
          <p:nvPr/>
        </p:nvSpPr>
        <p:spPr>
          <a:xfrm>
            <a:off x="7930760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9" name="object 379"/>
          <p:cNvSpPr/>
          <p:nvPr/>
        </p:nvSpPr>
        <p:spPr>
          <a:xfrm>
            <a:off x="7930760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0" name="object 380"/>
          <p:cNvSpPr/>
          <p:nvPr/>
        </p:nvSpPr>
        <p:spPr>
          <a:xfrm>
            <a:off x="7930760" y="5797004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1" name="object 381"/>
          <p:cNvSpPr/>
          <p:nvPr/>
        </p:nvSpPr>
        <p:spPr>
          <a:xfrm>
            <a:off x="7930760" y="547987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2" name="object 382"/>
          <p:cNvSpPr/>
          <p:nvPr/>
        </p:nvSpPr>
        <p:spPr>
          <a:xfrm>
            <a:off x="7930760" y="5162953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3" name="object 383"/>
          <p:cNvSpPr/>
          <p:nvPr/>
        </p:nvSpPr>
        <p:spPr>
          <a:xfrm>
            <a:off x="7930760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4" name="object 384"/>
          <p:cNvSpPr/>
          <p:nvPr/>
        </p:nvSpPr>
        <p:spPr>
          <a:xfrm>
            <a:off x="7930760" y="60507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5" name="object 385"/>
          <p:cNvSpPr/>
          <p:nvPr/>
        </p:nvSpPr>
        <p:spPr>
          <a:xfrm>
            <a:off x="7930760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6" name="object 386"/>
          <p:cNvSpPr/>
          <p:nvPr/>
        </p:nvSpPr>
        <p:spPr>
          <a:xfrm>
            <a:off x="7930760" y="59238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7" name="object 387"/>
          <p:cNvSpPr/>
          <p:nvPr/>
        </p:nvSpPr>
        <p:spPr>
          <a:xfrm>
            <a:off x="7930760" y="58604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8" name="object 388"/>
          <p:cNvSpPr/>
          <p:nvPr/>
        </p:nvSpPr>
        <p:spPr>
          <a:xfrm>
            <a:off x="7930760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9" name="object 389"/>
          <p:cNvSpPr/>
          <p:nvPr/>
        </p:nvSpPr>
        <p:spPr>
          <a:xfrm>
            <a:off x="7930760" y="567015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0" name="object 390"/>
          <p:cNvSpPr/>
          <p:nvPr/>
        </p:nvSpPr>
        <p:spPr>
          <a:xfrm>
            <a:off x="7930760" y="560673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1" name="object 391"/>
          <p:cNvSpPr/>
          <p:nvPr/>
        </p:nvSpPr>
        <p:spPr>
          <a:xfrm>
            <a:off x="7930760" y="55433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2" name="object 392"/>
          <p:cNvSpPr/>
          <p:nvPr/>
        </p:nvSpPr>
        <p:spPr>
          <a:xfrm>
            <a:off x="7930760" y="54164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3" name="object 393"/>
          <p:cNvSpPr/>
          <p:nvPr/>
        </p:nvSpPr>
        <p:spPr>
          <a:xfrm>
            <a:off x="7930760" y="53532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4" name="object 394"/>
          <p:cNvSpPr/>
          <p:nvPr/>
        </p:nvSpPr>
        <p:spPr>
          <a:xfrm>
            <a:off x="7930760" y="528980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5" name="object 395"/>
          <p:cNvSpPr/>
          <p:nvPr/>
        </p:nvSpPr>
        <p:spPr>
          <a:xfrm>
            <a:off x="7930760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6" name="object 396"/>
          <p:cNvSpPr/>
          <p:nvPr/>
        </p:nvSpPr>
        <p:spPr>
          <a:xfrm>
            <a:off x="7930760" y="509953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7" name="object 397"/>
          <p:cNvSpPr/>
          <p:nvPr/>
        </p:nvSpPr>
        <p:spPr>
          <a:xfrm>
            <a:off x="7930760" y="50361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8" name="object 398"/>
          <p:cNvSpPr/>
          <p:nvPr/>
        </p:nvSpPr>
        <p:spPr>
          <a:xfrm>
            <a:off x="7930760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9" name="object 399"/>
          <p:cNvSpPr/>
          <p:nvPr/>
        </p:nvSpPr>
        <p:spPr>
          <a:xfrm>
            <a:off x="7930760" y="49092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0" name="object 400"/>
          <p:cNvSpPr/>
          <p:nvPr/>
        </p:nvSpPr>
        <p:spPr>
          <a:xfrm>
            <a:off x="9731650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1" name="object 401"/>
          <p:cNvSpPr/>
          <p:nvPr/>
        </p:nvSpPr>
        <p:spPr>
          <a:xfrm>
            <a:off x="9695653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2" name="object 402"/>
          <p:cNvSpPr/>
          <p:nvPr/>
        </p:nvSpPr>
        <p:spPr>
          <a:xfrm>
            <a:off x="9695653" y="5797004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3" name="object 403"/>
          <p:cNvSpPr/>
          <p:nvPr/>
        </p:nvSpPr>
        <p:spPr>
          <a:xfrm>
            <a:off x="9695653" y="547987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4" name="object 404"/>
          <p:cNvSpPr/>
          <p:nvPr/>
        </p:nvSpPr>
        <p:spPr>
          <a:xfrm>
            <a:off x="9695653" y="5162953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5" name="object 405"/>
          <p:cNvSpPr/>
          <p:nvPr/>
        </p:nvSpPr>
        <p:spPr>
          <a:xfrm>
            <a:off x="9695653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6" name="object 406"/>
          <p:cNvSpPr/>
          <p:nvPr/>
        </p:nvSpPr>
        <p:spPr>
          <a:xfrm>
            <a:off x="9713648" y="60507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7" name="object 407"/>
          <p:cNvSpPr/>
          <p:nvPr/>
        </p:nvSpPr>
        <p:spPr>
          <a:xfrm>
            <a:off x="9713648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8" name="object 408"/>
          <p:cNvSpPr/>
          <p:nvPr/>
        </p:nvSpPr>
        <p:spPr>
          <a:xfrm>
            <a:off x="9713648" y="59238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9" name="object 409"/>
          <p:cNvSpPr/>
          <p:nvPr/>
        </p:nvSpPr>
        <p:spPr>
          <a:xfrm>
            <a:off x="9713648" y="58604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0" name="object 410"/>
          <p:cNvSpPr/>
          <p:nvPr/>
        </p:nvSpPr>
        <p:spPr>
          <a:xfrm>
            <a:off x="9713648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1" name="object 411"/>
          <p:cNvSpPr/>
          <p:nvPr/>
        </p:nvSpPr>
        <p:spPr>
          <a:xfrm>
            <a:off x="9713648" y="567015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2" name="object 412"/>
          <p:cNvSpPr/>
          <p:nvPr/>
        </p:nvSpPr>
        <p:spPr>
          <a:xfrm>
            <a:off x="9713648" y="560673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3" name="object 413"/>
          <p:cNvSpPr/>
          <p:nvPr/>
        </p:nvSpPr>
        <p:spPr>
          <a:xfrm>
            <a:off x="9713648" y="55433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4" name="object 414"/>
          <p:cNvSpPr/>
          <p:nvPr/>
        </p:nvSpPr>
        <p:spPr>
          <a:xfrm>
            <a:off x="9713648" y="54164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5" name="object 415"/>
          <p:cNvSpPr/>
          <p:nvPr/>
        </p:nvSpPr>
        <p:spPr>
          <a:xfrm>
            <a:off x="9713648" y="53532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6" name="object 416"/>
          <p:cNvSpPr/>
          <p:nvPr/>
        </p:nvSpPr>
        <p:spPr>
          <a:xfrm>
            <a:off x="9713648" y="528980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7" name="object 417"/>
          <p:cNvSpPr/>
          <p:nvPr/>
        </p:nvSpPr>
        <p:spPr>
          <a:xfrm>
            <a:off x="9713648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8" name="object 418"/>
          <p:cNvSpPr/>
          <p:nvPr/>
        </p:nvSpPr>
        <p:spPr>
          <a:xfrm>
            <a:off x="9713648" y="509953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9" name="object 419"/>
          <p:cNvSpPr/>
          <p:nvPr/>
        </p:nvSpPr>
        <p:spPr>
          <a:xfrm>
            <a:off x="9713648" y="50361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0" name="object 420"/>
          <p:cNvSpPr/>
          <p:nvPr/>
        </p:nvSpPr>
        <p:spPr>
          <a:xfrm>
            <a:off x="9713648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1" name="object 421"/>
          <p:cNvSpPr/>
          <p:nvPr/>
        </p:nvSpPr>
        <p:spPr>
          <a:xfrm>
            <a:off x="9713648" y="49092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2" name="object 422"/>
          <p:cNvSpPr/>
          <p:nvPr/>
        </p:nvSpPr>
        <p:spPr>
          <a:xfrm>
            <a:off x="7930760" y="4896156"/>
            <a:ext cx="1801495" cy="1068070"/>
          </a:xfrm>
          <a:custGeom>
            <a:avLst/>
            <a:gdLst/>
            <a:ahLst/>
            <a:cxnLst/>
            <a:rect l="l" t="t" r="r" b="b"/>
            <a:pathLst>
              <a:path w="1801495" h="1068070">
                <a:moveTo>
                  <a:pt x="0" y="591495"/>
                </a:moveTo>
                <a:lnTo>
                  <a:pt x="33746" y="591292"/>
                </a:lnTo>
                <a:lnTo>
                  <a:pt x="67492" y="591292"/>
                </a:lnTo>
                <a:lnTo>
                  <a:pt x="101238" y="591083"/>
                </a:lnTo>
                <a:lnTo>
                  <a:pt x="134985" y="591083"/>
                </a:lnTo>
                <a:lnTo>
                  <a:pt x="168940" y="590881"/>
                </a:lnTo>
                <a:lnTo>
                  <a:pt x="202686" y="590679"/>
                </a:lnTo>
                <a:lnTo>
                  <a:pt x="236433" y="590470"/>
                </a:lnTo>
                <a:lnTo>
                  <a:pt x="270179" y="590268"/>
                </a:lnTo>
                <a:lnTo>
                  <a:pt x="303933" y="589856"/>
                </a:lnTo>
                <a:lnTo>
                  <a:pt x="337679" y="589452"/>
                </a:lnTo>
                <a:lnTo>
                  <a:pt x="405172" y="587813"/>
                </a:lnTo>
                <a:lnTo>
                  <a:pt x="472664" y="584132"/>
                </a:lnTo>
                <a:lnTo>
                  <a:pt x="540365" y="568787"/>
                </a:lnTo>
                <a:lnTo>
                  <a:pt x="574112" y="546073"/>
                </a:lnTo>
                <a:lnTo>
                  <a:pt x="607859" y="502088"/>
                </a:lnTo>
                <a:lnTo>
                  <a:pt x="641612" y="428842"/>
                </a:lnTo>
                <a:lnTo>
                  <a:pt x="675359" y="324495"/>
                </a:lnTo>
                <a:lnTo>
                  <a:pt x="709104" y="199693"/>
                </a:lnTo>
                <a:lnTo>
                  <a:pt x="742850" y="78565"/>
                </a:lnTo>
                <a:lnTo>
                  <a:pt x="776597" y="0"/>
                </a:lnTo>
                <a:lnTo>
                  <a:pt x="810343" y="12277"/>
                </a:lnTo>
                <a:lnTo>
                  <a:pt x="844299" y="149768"/>
                </a:lnTo>
                <a:lnTo>
                  <a:pt x="878045" y="399582"/>
                </a:lnTo>
                <a:lnTo>
                  <a:pt x="911791" y="690111"/>
                </a:lnTo>
                <a:lnTo>
                  <a:pt x="945537" y="927856"/>
                </a:lnTo>
                <a:lnTo>
                  <a:pt x="979291" y="1053481"/>
                </a:lnTo>
                <a:lnTo>
                  <a:pt x="1013038" y="1068003"/>
                </a:lnTo>
                <a:lnTo>
                  <a:pt x="1046784" y="1012557"/>
                </a:lnTo>
                <a:lnTo>
                  <a:pt x="1080529" y="933378"/>
                </a:lnTo>
                <a:lnTo>
                  <a:pt x="1114276" y="859519"/>
                </a:lnTo>
                <a:lnTo>
                  <a:pt x="1148029" y="801206"/>
                </a:lnTo>
                <a:lnTo>
                  <a:pt x="1181776" y="757012"/>
                </a:lnTo>
                <a:lnTo>
                  <a:pt x="1215724" y="722237"/>
                </a:lnTo>
                <a:lnTo>
                  <a:pt x="1249471" y="693178"/>
                </a:lnTo>
                <a:lnTo>
                  <a:pt x="1283224" y="668017"/>
                </a:lnTo>
                <a:lnTo>
                  <a:pt x="1316971" y="646126"/>
                </a:lnTo>
                <a:lnTo>
                  <a:pt x="1350716" y="628320"/>
                </a:lnTo>
                <a:lnTo>
                  <a:pt x="1418209" y="606226"/>
                </a:lnTo>
                <a:lnTo>
                  <a:pt x="1485709" y="597637"/>
                </a:lnTo>
                <a:lnTo>
                  <a:pt x="1553403" y="594974"/>
                </a:lnTo>
                <a:lnTo>
                  <a:pt x="1620903" y="593949"/>
                </a:lnTo>
                <a:lnTo>
                  <a:pt x="1688396" y="593335"/>
                </a:lnTo>
                <a:lnTo>
                  <a:pt x="1755888" y="592931"/>
                </a:lnTo>
                <a:lnTo>
                  <a:pt x="1800890" y="592931"/>
                </a:lnTo>
              </a:path>
            </a:pathLst>
          </a:custGeom>
          <a:ln w="16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3" name="object 423"/>
          <p:cNvSpPr/>
          <p:nvPr/>
        </p:nvSpPr>
        <p:spPr>
          <a:xfrm>
            <a:off x="5368274" y="4155942"/>
            <a:ext cx="1777364" cy="16510"/>
          </a:xfrm>
          <a:custGeom>
            <a:avLst/>
            <a:gdLst/>
            <a:ahLst/>
            <a:cxnLst/>
            <a:rect l="l" t="t" r="r" b="b"/>
            <a:pathLst>
              <a:path w="1777365" h="16510">
                <a:moveTo>
                  <a:pt x="0" y="16145"/>
                </a:moveTo>
                <a:lnTo>
                  <a:pt x="1777072" y="16145"/>
                </a:lnTo>
                <a:lnTo>
                  <a:pt x="1777072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4" name="object 424"/>
          <p:cNvSpPr txBox="1"/>
          <p:nvPr/>
        </p:nvSpPr>
        <p:spPr>
          <a:xfrm>
            <a:off x="5287211" y="4203325"/>
            <a:ext cx="162560" cy="200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405" dirty="0">
                <a:latin typeface="Arial"/>
                <a:cs typeface="Arial"/>
              </a:rPr>
              <a:t>-</a:t>
            </a:r>
            <a:r>
              <a:rPr sz="1200" dirty="0">
                <a:latin typeface="Arial"/>
                <a:cs typeface="Arial"/>
              </a:rPr>
              <a:t>-</a:t>
            </a:r>
            <a:r>
              <a:rPr sz="1200" spc="-670" dirty="0">
                <a:latin typeface="Arial"/>
                <a:cs typeface="Arial"/>
              </a:rPr>
              <a:t>5</a:t>
            </a:r>
            <a:r>
              <a:rPr sz="1200" spc="5" dirty="0">
                <a:latin typeface="Arial"/>
                <a:cs typeface="Arial"/>
              </a:rPr>
              <a:t>5</a:t>
            </a:r>
            <a:endParaRPr sz="1200">
              <a:latin typeface="Arial"/>
              <a:cs typeface="Arial"/>
            </a:endParaRPr>
          </a:p>
        </p:txBody>
      </p:sp>
      <p:sp>
        <p:nvSpPr>
          <p:cNvPr id="425" name="object 425"/>
          <p:cNvSpPr/>
          <p:nvPr/>
        </p:nvSpPr>
        <p:spPr>
          <a:xfrm>
            <a:off x="5622171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6" name="object 426"/>
          <p:cNvSpPr txBox="1"/>
          <p:nvPr/>
        </p:nvSpPr>
        <p:spPr>
          <a:xfrm>
            <a:off x="5541107" y="4203325"/>
            <a:ext cx="162560" cy="200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405" dirty="0">
                <a:latin typeface="Arial"/>
                <a:cs typeface="Arial"/>
              </a:rPr>
              <a:t>-</a:t>
            </a:r>
            <a:r>
              <a:rPr sz="1200" dirty="0">
                <a:latin typeface="Arial"/>
                <a:cs typeface="Arial"/>
              </a:rPr>
              <a:t>-</a:t>
            </a:r>
            <a:r>
              <a:rPr sz="1200" spc="-670" dirty="0">
                <a:latin typeface="Arial"/>
                <a:cs typeface="Arial"/>
              </a:rPr>
              <a:t>4</a:t>
            </a:r>
            <a:r>
              <a:rPr sz="1200" spc="5" dirty="0">
                <a:latin typeface="Arial"/>
                <a:cs typeface="Arial"/>
              </a:rPr>
              <a:t>4</a:t>
            </a:r>
            <a:endParaRPr sz="1200">
              <a:latin typeface="Arial"/>
              <a:cs typeface="Arial"/>
            </a:endParaRPr>
          </a:p>
        </p:txBody>
      </p:sp>
      <p:sp>
        <p:nvSpPr>
          <p:cNvPr id="427" name="object 427"/>
          <p:cNvSpPr/>
          <p:nvPr/>
        </p:nvSpPr>
        <p:spPr>
          <a:xfrm>
            <a:off x="5876061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8" name="object 428"/>
          <p:cNvSpPr txBox="1"/>
          <p:nvPr/>
        </p:nvSpPr>
        <p:spPr>
          <a:xfrm>
            <a:off x="5795004" y="4203325"/>
            <a:ext cx="162560" cy="200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405" dirty="0">
                <a:latin typeface="Arial"/>
                <a:cs typeface="Arial"/>
              </a:rPr>
              <a:t>-</a:t>
            </a:r>
            <a:r>
              <a:rPr sz="1200" dirty="0">
                <a:latin typeface="Arial"/>
                <a:cs typeface="Arial"/>
              </a:rPr>
              <a:t>-</a:t>
            </a:r>
            <a:r>
              <a:rPr sz="1200" spc="-670" dirty="0">
                <a:latin typeface="Arial"/>
                <a:cs typeface="Arial"/>
              </a:rPr>
              <a:t>3</a:t>
            </a:r>
            <a:r>
              <a:rPr sz="1200" spc="5" dirty="0">
                <a:latin typeface="Arial"/>
                <a:cs typeface="Arial"/>
              </a:rPr>
              <a:t>3</a:t>
            </a:r>
            <a:endParaRPr sz="1200">
              <a:latin typeface="Arial"/>
              <a:cs typeface="Arial"/>
            </a:endParaRPr>
          </a:p>
        </p:txBody>
      </p:sp>
      <p:sp>
        <p:nvSpPr>
          <p:cNvPr id="429" name="object 429"/>
          <p:cNvSpPr/>
          <p:nvPr/>
        </p:nvSpPr>
        <p:spPr>
          <a:xfrm>
            <a:off x="6129958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0" name="object 430"/>
          <p:cNvSpPr/>
          <p:nvPr/>
        </p:nvSpPr>
        <p:spPr>
          <a:xfrm>
            <a:off x="6383855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1" name="object 431"/>
          <p:cNvSpPr/>
          <p:nvPr/>
        </p:nvSpPr>
        <p:spPr>
          <a:xfrm>
            <a:off x="6637552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2" name="object 432"/>
          <p:cNvSpPr/>
          <p:nvPr/>
        </p:nvSpPr>
        <p:spPr>
          <a:xfrm>
            <a:off x="6891449" y="413899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3" name="object 433"/>
          <p:cNvSpPr txBox="1"/>
          <p:nvPr/>
        </p:nvSpPr>
        <p:spPr>
          <a:xfrm>
            <a:off x="6582096" y="4203325"/>
            <a:ext cx="619125" cy="200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266065" algn="l"/>
                <a:tab pos="520065" algn="l"/>
              </a:tabLst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5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-670" dirty="0">
                <a:latin typeface="Arial"/>
                <a:cs typeface="Arial"/>
              </a:rPr>
              <a:t>1</a:t>
            </a:r>
            <a:r>
              <a:rPr sz="1200" spc="5" dirty="0">
                <a:latin typeface="Arial"/>
                <a:cs typeface="Arial"/>
              </a:rPr>
              <a:t>1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-670" dirty="0">
                <a:latin typeface="Arial"/>
                <a:cs typeface="Arial"/>
              </a:rPr>
              <a:t>2</a:t>
            </a:r>
            <a:r>
              <a:rPr sz="1200" spc="5" dirty="0">
                <a:latin typeface="Arial"/>
                <a:cs typeface="Arial"/>
              </a:rPr>
              <a:t>2</a:t>
            </a:r>
            <a:endParaRPr sz="1200">
              <a:latin typeface="Arial"/>
              <a:cs typeface="Arial"/>
            </a:endParaRPr>
          </a:p>
        </p:txBody>
      </p:sp>
      <p:sp>
        <p:nvSpPr>
          <p:cNvPr id="434" name="object 434"/>
          <p:cNvSpPr/>
          <p:nvPr/>
        </p:nvSpPr>
        <p:spPr>
          <a:xfrm>
            <a:off x="539369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5" name="object 435"/>
          <p:cNvSpPr/>
          <p:nvPr/>
        </p:nvSpPr>
        <p:spPr>
          <a:xfrm>
            <a:off x="541913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6" name="object 436"/>
          <p:cNvSpPr/>
          <p:nvPr/>
        </p:nvSpPr>
        <p:spPr>
          <a:xfrm>
            <a:off x="544435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7" name="object 437"/>
          <p:cNvSpPr/>
          <p:nvPr/>
        </p:nvSpPr>
        <p:spPr>
          <a:xfrm>
            <a:off x="546979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8" name="object 438"/>
          <p:cNvSpPr/>
          <p:nvPr/>
        </p:nvSpPr>
        <p:spPr>
          <a:xfrm>
            <a:off x="549522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9" name="object 439"/>
          <p:cNvSpPr/>
          <p:nvPr/>
        </p:nvSpPr>
        <p:spPr>
          <a:xfrm>
            <a:off x="552064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0" name="object 440"/>
          <p:cNvSpPr/>
          <p:nvPr/>
        </p:nvSpPr>
        <p:spPr>
          <a:xfrm>
            <a:off x="554608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1" name="object 441"/>
          <p:cNvSpPr/>
          <p:nvPr/>
        </p:nvSpPr>
        <p:spPr>
          <a:xfrm>
            <a:off x="557130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2" name="object 442"/>
          <p:cNvSpPr/>
          <p:nvPr/>
        </p:nvSpPr>
        <p:spPr>
          <a:xfrm>
            <a:off x="559673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3" name="object 443"/>
          <p:cNvSpPr/>
          <p:nvPr/>
        </p:nvSpPr>
        <p:spPr>
          <a:xfrm>
            <a:off x="564759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4" name="object 444"/>
          <p:cNvSpPr/>
          <p:nvPr/>
        </p:nvSpPr>
        <p:spPr>
          <a:xfrm>
            <a:off x="567302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5" name="object 445"/>
          <p:cNvSpPr/>
          <p:nvPr/>
        </p:nvSpPr>
        <p:spPr>
          <a:xfrm>
            <a:off x="569825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6" name="object 446"/>
          <p:cNvSpPr/>
          <p:nvPr/>
        </p:nvSpPr>
        <p:spPr>
          <a:xfrm>
            <a:off x="572368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7" name="object 447"/>
          <p:cNvSpPr/>
          <p:nvPr/>
        </p:nvSpPr>
        <p:spPr>
          <a:xfrm>
            <a:off x="574911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8" name="object 448"/>
          <p:cNvSpPr/>
          <p:nvPr/>
        </p:nvSpPr>
        <p:spPr>
          <a:xfrm>
            <a:off x="577454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9" name="object 449"/>
          <p:cNvSpPr/>
          <p:nvPr/>
        </p:nvSpPr>
        <p:spPr>
          <a:xfrm>
            <a:off x="579977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0" name="object 450"/>
          <p:cNvSpPr/>
          <p:nvPr/>
        </p:nvSpPr>
        <p:spPr>
          <a:xfrm>
            <a:off x="582520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1" name="object 451"/>
          <p:cNvSpPr/>
          <p:nvPr/>
        </p:nvSpPr>
        <p:spPr>
          <a:xfrm>
            <a:off x="585063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2" name="object 452"/>
          <p:cNvSpPr/>
          <p:nvPr/>
        </p:nvSpPr>
        <p:spPr>
          <a:xfrm>
            <a:off x="590149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3" name="object 453"/>
          <p:cNvSpPr/>
          <p:nvPr/>
        </p:nvSpPr>
        <p:spPr>
          <a:xfrm>
            <a:off x="592671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4" name="object 454"/>
          <p:cNvSpPr/>
          <p:nvPr/>
        </p:nvSpPr>
        <p:spPr>
          <a:xfrm>
            <a:off x="595215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5" name="object 455"/>
          <p:cNvSpPr/>
          <p:nvPr/>
        </p:nvSpPr>
        <p:spPr>
          <a:xfrm>
            <a:off x="597758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6" name="object 456"/>
          <p:cNvSpPr/>
          <p:nvPr/>
        </p:nvSpPr>
        <p:spPr>
          <a:xfrm>
            <a:off x="600300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7" name="object 457"/>
          <p:cNvSpPr/>
          <p:nvPr/>
        </p:nvSpPr>
        <p:spPr>
          <a:xfrm>
            <a:off x="602844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8" name="object 458"/>
          <p:cNvSpPr/>
          <p:nvPr/>
        </p:nvSpPr>
        <p:spPr>
          <a:xfrm>
            <a:off x="605366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9" name="object 459"/>
          <p:cNvSpPr/>
          <p:nvPr/>
        </p:nvSpPr>
        <p:spPr>
          <a:xfrm>
            <a:off x="607910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0" name="object 460"/>
          <p:cNvSpPr/>
          <p:nvPr/>
        </p:nvSpPr>
        <p:spPr>
          <a:xfrm>
            <a:off x="610453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1" name="object 461"/>
          <p:cNvSpPr/>
          <p:nvPr/>
        </p:nvSpPr>
        <p:spPr>
          <a:xfrm>
            <a:off x="615539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2" name="object 462"/>
          <p:cNvSpPr/>
          <p:nvPr/>
        </p:nvSpPr>
        <p:spPr>
          <a:xfrm>
            <a:off x="618061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3" name="object 463"/>
          <p:cNvSpPr/>
          <p:nvPr/>
        </p:nvSpPr>
        <p:spPr>
          <a:xfrm>
            <a:off x="620604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4" name="object 464"/>
          <p:cNvSpPr/>
          <p:nvPr/>
        </p:nvSpPr>
        <p:spPr>
          <a:xfrm>
            <a:off x="623148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5" name="object 465"/>
          <p:cNvSpPr/>
          <p:nvPr/>
        </p:nvSpPr>
        <p:spPr>
          <a:xfrm>
            <a:off x="625690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6" name="object 466"/>
          <p:cNvSpPr/>
          <p:nvPr/>
        </p:nvSpPr>
        <p:spPr>
          <a:xfrm>
            <a:off x="628213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7" name="object 467"/>
          <p:cNvSpPr/>
          <p:nvPr/>
        </p:nvSpPr>
        <p:spPr>
          <a:xfrm>
            <a:off x="630756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8" name="object 468"/>
          <p:cNvSpPr/>
          <p:nvPr/>
        </p:nvSpPr>
        <p:spPr>
          <a:xfrm>
            <a:off x="6332997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9" name="object 469"/>
          <p:cNvSpPr/>
          <p:nvPr/>
        </p:nvSpPr>
        <p:spPr>
          <a:xfrm>
            <a:off x="635843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0" name="object 470"/>
          <p:cNvSpPr/>
          <p:nvPr/>
        </p:nvSpPr>
        <p:spPr>
          <a:xfrm>
            <a:off x="640908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1" name="object 471"/>
          <p:cNvSpPr/>
          <p:nvPr/>
        </p:nvSpPr>
        <p:spPr>
          <a:xfrm>
            <a:off x="643451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2" name="object 472"/>
          <p:cNvSpPr/>
          <p:nvPr/>
        </p:nvSpPr>
        <p:spPr>
          <a:xfrm>
            <a:off x="645994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3" name="object 473"/>
          <p:cNvSpPr/>
          <p:nvPr/>
        </p:nvSpPr>
        <p:spPr>
          <a:xfrm>
            <a:off x="648537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4" name="object 474"/>
          <p:cNvSpPr/>
          <p:nvPr/>
        </p:nvSpPr>
        <p:spPr>
          <a:xfrm>
            <a:off x="651080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5" name="object 475"/>
          <p:cNvSpPr/>
          <p:nvPr/>
        </p:nvSpPr>
        <p:spPr>
          <a:xfrm>
            <a:off x="653602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6" name="object 476"/>
          <p:cNvSpPr/>
          <p:nvPr/>
        </p:nvSpPr>
        <p:spPr>
          <a:xfrm>
            <a:off x="656146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7" name="object 477"/>
          <p:cNvSpPr/>
          <p:nvPr/>
        </p:nvSpPr>
        <p:spPr>
          <a:xfrm>
            <a:off x="658689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8" name="object 478"/>
          <p:cNvSpPr/>
          <p:nvPr/>
        </p:nvSpPr>
        <p:spPr>
          <a:xfrm>
            <a:off x="661231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9" name="object 479"/>
          <p:cNvSpPr/>
          <p:nvPr/>
        </p:nvSpPr>
        <p:spPr>
          <a:xfrm>
            <a:off x="666297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0" name="object 480"/>
          <p:cNvSpPr/>
          <p:nvPr/>
        </p:nvSpPr>
        <p:spPr>
          <a:xfrm>
            <a:off x="6688410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1" name="object 481"/>
          <p:cNvSpPr/>
          <p:nvPr/>
        </p:nvSpPr>
        <p:spPr>
          <a:xfrm>
            <a:off x="671384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2" name="object 482"/>
          <p:cNvSpPr/>
          <p:nvPr/>
        </p:nvSpPr>
        <p:spPr>
          <a:xfrm>
            <a:off x="673926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3" name="object 483"/>
          <p:cNvSpPr/>
          <p:nvPr/>
        </p:nvSpPr>
        <p:spPr>
          <a:xfrm>
            <a:off x="6764501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4" name="object 484"/>
          <p:cNvSpPr/>
          <p:nvPr/>
        </p:nvSpPr>
        <p:spPr>
          <a:xfrm>
            <a:off x="678992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5" name="object 485"/>
          <p:cNvSpPr/>
          <p:nvPr/>
        </p:nvSpPr>
        <p:spPr>
          <a:xfrm>
            <a:off x="681535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6" name="object 486"/>
          <p:cNvSpPr/>
          <p:nvPr/>
        </p:nvSpPr>
        <p:spPr>
          <a:xfrm>
            <a:off x="6840792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7" name="object 487"/>
          <p:cNvSpPr/>
          <p:nvPr/>
        </p:nvSpPr>
        <p:spPr>
          <a:xfrm>
            <a:off x="686621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8" name="object 488"/>
          <p:cNvSpPr/>
          <p:nvPr/>
        </p:nvSpPr>
        <p:spPr>
          <a:xfrm>
            <a:off x="691687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9" name="object 489"/>
          <p:cNvSpPr/>
          <p:nvPr/>
        </p:nvSpPr>
        <p:spPr>
          <a:xfrm>
            <a:off x="694230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0" name="object 490"/>
          <p:cNvSpPr/>
          <p:nvPr/>
        </p:nvSpPr>
        <p:spPr>
          <a:xfrm>
            <a:off x="696773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1" name="object 491"/>
          <p:cNvSpPr/>
          <p:nvPr/>
        </p:nvSpPr>
        <p:spPr>
          <a:xfrm>
            <a:off x="6993165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2" name="object 492"/>
          <p:cNvSpPr/>
          <p:nvPr/>
        </p:nvSpPr>
        <p:spPr>
          <a:xfrm>
            <a:off x="7018398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3" name="object 493"/>
          <p:cNvSpPr/>
          <p:nvPr/>
        </p:nvSpPr>
        <p:spPr>
          <a:xfrm>
            <a:off x="7043823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4" name="object 494"/>
          <p:cNvSpPr/>
          <p:nvPr/>
        </p:nvSpPr>
        <p:spPr>
          <a:xfrm>
            <a:off x="7069256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5" name="object 495"/>
          <p:cNvSpPr/>
          <p:nvPr/>
        </p:nvSpPr>
        <p:spPr>
          <a:xfrm>
            <a:off x="7094689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6" name="object 496"/>
          <p:cNvSpPr/>
          <p:nvPr/>
        </p:nvSpPr>
        <p:spPr>
          <a:xfrm>
            <a:off x="7119914" y="4151500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7"/>
                </a:moveTo>
                <a:lnTo>
                  <a:pt x="8074" y="6257"/>
                </a:lnTo>
              </a:path>
            </a:pathLst>
          </a:custGeom>
          <a:ln w="1251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7" name="object 497"/>
          <p:cNvSpPr txBox="1"/>
          <p:nvPr/>
        </p:nvSpPr>
        <p:spPr>
          <a:xfrm>
            <a:off x="6013368" y="4203325"/>
            <a:ext cx="487680" cy="3670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625">
              <a:lnSpc>
                <a:spcPts val="1375"/>
              </a:lnSpc>
            </a:pPr>
            <a:r>
              <a:rPr sz="1200" spc="-270" dirty="0">
                <a:latin typeface="Arial"/>
                <a:cs typeface="Arial"/>
              </a:rPr>
              <a:t>--22            </a:t>
            </a:r>
            <a:r>
              <a:rPr sz="1200" spc="-229" dirty="0">
                <a:latin typeface="Arial"/>
                <a:cs typeface="Arial"/>
              </a:rPr>
              <a:t> </a:t>
            </a:r>
            <a:r>
              <a:rPr sz="1200" spc="-270" dirty="0">
                <a:latin typeface="Arial"/>
                <a:cs typeface="Arial"/>
              </a:rPr>
              <a:t>--11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ts val="1375"/>
              </a:lnSpc>
            </a:pPr>
            <a:r>
              <a:rPr sz="1200" spc="-270" dirty="0">
                <a:latin typeface="Arial"/>
                <a:cs typeface="Arial"/>
              </a:rPr>
              <a:t>lloogg   </a:t>
            </a:r>
            <a:r>
              <a:rPr sz="1200" spc="-240" dirty="0">
                <a:latin typeface="Arial"/>
                <a:cs typeface="Arial"/>
              </a:rPr>
              <a:t> </a:t>
            </a:r>
            <a:r>
              <a:rPr sz="1200" spc="-280" dirty="0">
                <a:latin typeface="Arial"/>
                <a:cs typeface="Arial"/>
              </a:rPr>
              <a:t>ttaauu</a:t>
            </a:r>
            <a:endParaRPr sz="1200">
              <a:latin typeface="Arial"/>
              <a:cs typeface="Arial"/>
            </a:endParaRPr>
          </a:p>
        </p:txBody>
      </p:sp>
      <p:sp>
        <p:nvSpPr>
          <p:cNvPr id="498" name="object 498"/>
          <p:cNvSpPr/>
          <p:nvPr/>
        </p:nvSpPr>
        <p:spPr>
          <a:xfrm>
            <a:off x="5368274" y="2904984"/>
            <a:ext cx="1777364" cy="16510"/>
          </a:xfrm>
          <a:custGeom>
            <a:avLst/>
            <a:gdLst/>
            <a:ahLst/>
            <a:cxnLst/>
            <a:rect l="l" t="t" r="r" b="b"/>
            <a:pathLst>
              <a:path w="1777365" h="16510">
                <a:moveTo>
                  <a:pt x="0" y="16145"/>
                </a:moveTo>
                <a:lnTo>
                  <a:pt x="1777072" y="16145"/>
                </a:lnTo>
                <a:lnTo>
                  <a:pt x="1777072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9" name="object 499"/>
          <p:cNvSpPr/>
          <p:nvPr/>
        </p:nvSpPr>
        <p:spPr>
          <a:xfrm>
            <a:off x="5622171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0" name="object 500"/>
          <p:cNvSpPr/>
          <p:nvPr/>
        </p:nvSpPr>
        <p:spPr>
          <a:xfrm>
            <a:off x="5876061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1" name="object 501"/>
          <p:cNvSpPr/>
          <p:nvPr/>
        </p:nvSpPr>
        <p:spPr>
          <a:xfrm>
            <a:off x="6129958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2" name="object 502"/>
          <p:cNvSpPr/>
          <p:nvPr/>
        </p:nvSpPr>
        <p:spPr>
          <a:xfrm>
            <a:off x="6383855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3" name="object 503"/>
          <p:cNvSpPr/>
          <p:nvPr/>
        </p:nvSpPr>
        <p:spPr>
          <a:xfrm>
            <a:off x="6637552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4" name="object 504"/>
          <p:cNvSpPr/>
          <p:nvPr/>
        </p:nvSpPr>
        <p:spPr>
          <a:xfrm>
            <a:off x="6891449" y="2913057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074" y="12511"/>
                </a:moveTo>
                <a:lnTo>
                  <a:pt x="8074" y="12511"/>
                </a:lnTo>
              </a:path>
            </a:pathLst>
          </a:custGeom>
          <a:ln w="2502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5" name="object 505"/>
          <p:cNvSpPr/>
          <p:nvPr/>
        </p:nvSpPr>
        <p:spPr>
          <a:xfrm>
            <a:off x="539369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6" name="object 506"/>
          <p:cNvSpPr/>
          <p:nvPr/>
        </p:nvSpPr>
        <p:spPr>
          <a:xfrm>
            <a:off x="541913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7" name="object 507"/>
          <p:cNvSpPr/>
          <p:nvPr/>
        </p:nvSpPr>
        <p:spPr>
          <a:xfrm>
            <a:off x="544435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8" name="object 508"/>
          <p:cNvSpPr/>
          <p:nvPr/>
        </p:nvSpPr>
        <p:spPr>
          <a:xfrm>
            <a:off x="546979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9" name="object 509"/>
          <p:cNvSpPr/>
          <p:nvPr/>
        </p:nvSpPr>
        <p:spPr>
          <a:xfrm>
            <a:off x="549522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0" name="object 510"/>
          <p:cNvSpPr/>
          <p:nvPr/>
        </p:nvSpPr>
        <p:spPr>
          <a:xfrm>
            <a:off x="552064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1" name="object 511"/>
          <p:cNvSpPr/>
          <p:nvPr/>
        </p:nvSpPr>
        <p:spPr>
          <a:xfrm>
            <a:off x="554608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2" name="object 512"/>
          <p:cNvSpPr/>
          <p:nvPr/>
        </p:nvSpPr>
        <p:spPr>
          <a:xfrm>
            <a:off x="557130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3" name="object 513"/>
          <p:cNvSpPr/>
          <p:nvPr/>
        </p:nvSpPr>
        <p:spPr>
          <a:xfrm>
            <a:off x="559673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4" name="object 514"/>
          <p:cNvSpPr/>
          <p:nvPr/>
        </p:nvSpPr>
        <p:spPr>
          <a:xfrm>
            <a:off x="564759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5" name="object 515"/>
          <p:cNvSpPr/>
          <p:nvPr/>
        </p:nvSpPr>
        <p:spPr>
          <a:xfrm>
            <a:off x="567302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6" name="object 516"/>
          <p:cNvSpPr/>
          <p:nvPr/>
        </p:nvSpPr>
        <p:spPr>
          <a:xfrm>
            <a:off x="569825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7" name="object 517"/>
          <p:cNvSpPr/>
          <p:nvPr/>
        </p:nvSpPr>
        <p:spPr>
          <a:xfrm>
            <a:off x="572368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8" name="object 518"/>
          <p:cNvSpPr/>
          <p:nvPr/>
        </p:nvSpPr>
        <p:spPr>
          <a:xfrm>
            <a:off x="574911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9" name="object 519"/>
          <p:cNvSpPr/>
          <p:nvPr/>
        </p:nvSpPr>
        <p:spPr>
          <a:xfrm>
            <a:off x="577454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0" name="object 520"/>
          <p:cNvSpPr/>
          <p:nvPr/>
        </p:nvSpPr>
        <p:spPr>
          <a:xfrm>
            <a:off x="579977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1" name="object 521"/>
          <p:cNvSpPr/>
          <p:nvPr/>
        </p:nvSpPr>
        <p:spPr>
          <a:xfrm>
            <a:off x="582520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2" name="object 522"/>
          <p:cNvSpPr/>
          <p:nvPr/>
        </p:nvSpPr>
        <p:spPr>
          <a:xfrm>
            <a:off x="585063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3" name="object 523"/>
          <p:cNvSpPr/>
          <p:nvPr/>
        </p:nvSpPr>
        <p:spPr>
          <a:xfrm>
            <a:off x="590149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4" name="object 524"/>
          <p:cNvSpPr/>
          <p:nvPr/>
        </p:nvSpPr>
        <p:spPr>
          <a:xfrm>
            <a:off x="592671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5" name="object 525"/>
          <p:cNvSpPr/>
          <p:nvPr/>
        </p:nvSpPr>
        <p:spPr>
          <a:xfrm>
            <a:off x="595215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6" name="object 526"/>
          <p:cNvSpPr/>
          <p:nvPr/>
        </p:nvSpPr>
        <p:spPr>
          <a:xfrm>
            <a:off x="597758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7" name="object 527"/>
          <p:cNvSpPr/>
          <p:nvPr/>
        </p:nvSpPr>
        <p:spPr>
          <a:xfrm>
            <a:off x="600300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8" name="object 528"/>
          <p:cNvSpPr/>
          <p:nvPr/>
        </p:nvSpPr>
        <p:spPr>
          <a:xfrm>
            <a:off x="602844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9" name="object 529"/>
          <p:cNvSpPr/>
          <p:nvPr/>
        </p:nvSpPr>
        <p:spPr>
          <a:xfrm>
            <a:off x="605366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0" name="object 530"/>
          <p:cNvSpPr/>
          <p:nvPr/>
        </p:nvSpPr>
        <p:spPr>
          <a:xfrm>
            <a:off x="607910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1" name="object 531"/>
          <p:cNvSpPr/>
          <p:nvPr/>
        </p:nvSpPr>
        <p:spPr>
          <a:xfrm>
            <a:off x="610453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2" name="object 532"/>
          <p:cNvSpPr/>
          <p:nvPr/>
        </p:nvSpPr>
        <p:spPr>
          <a:xfrm>
            <a:off x="615539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3" name="object 533"/>
          <p:cNvSpPr/>
          <p:nvPr/>
        </p:nvSpPr>
        <p:spPr>
          <a:xfrm>
            <a:off x="618061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4" name="object 534"/>
          <p:cNvSpPr/>
          <p:nvPr/>
        </p:nvSpPr>
        <p:spPr>
          <a:xfrm>
            <a:off x="620604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5" name="object 535"/>
          <p:cNvSpPr/>
          <p:nvPr/>
        </p:nvSpPr>
        <p:spPr>
          <a:xfrm>
            <a:off x="623148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6" name="object 536"/>
          <p:cNvSpPr/>
          <p:nvPr/>
        </p:nvSpPr>
        <p:spPr>
          <a:xfrm>
            <a:off x="625690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7" name="object 537"/>
          <p:cNvSpPr/>
          <p:nvPr/>
        </p:nvSpPr>
        <p:spPr>
          <a:xfrm>
            <a:off x="628213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8" name="object 538"/>
          <p:cNvSpPr/>
          <p:nvPr/>
        </p:nvSpPr>
        <p:spPr>
          <a:xfrm>
            <a:off x="630756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9" name="object 539"/>
          <p:cNvSpPr/>
          <p:nvPr/>
        </p:nvSpPr>
        <p:spPr>
          <a:xfrm>
            <a:off x="6332997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0" name="object 540"/>
          <p:cNvSpPr/>
          <p:nvPr/>
        </p:nvSpPr>
        <p:spPr>
          <a:xfrm>
            <a:off x="635843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1" name="object 541"/>
          <p:cNvSpPr/>
          <p:nvPr/>
        </p:nvSpPr>
        <p:spPr>
          <a:xfrm>
            <a:off x="640908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2" name="object 542"/>
          <p:cNvSpPr/>
          <p:nvPr/>
        </p:nvSpPr>
        <p:spPr>
          <a:xfrm>
            <a:off x="643451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3" name="object 543"/>
          <p:cNvSpPr/>
          <p:nvPr/>
        </p:nvSpPr>
        <p:spPr>
          <a:xfrm>
            <a:off x="645994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4" name="object 544"/>
          <p:cNvSpPr/>
          <p:nvPr/>
        </p:nvSpPr>
        <p:spPr>
          <a:xfrm>
            <a:off x="648537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5" name="object 545"/>
          <p:cNvSpPr/>
          <p:nvPr/>
        </p:nvSpPr>
        <p:spPr>
          <a:xfrm>
            <a:off x="651080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6" name="object 546"/>
          <p:cNvSpPr/>
          <p:nvPr/>
        </p:nvSpPr>
        <p:spPr>
          <a:xfrm>
            <a:off x="653602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7" name="object 547"/>
          <p:cNvSpPr/>
          <p:nvPr/>
        </p:nvSpPr>
        <p:spPr>
          <a:xfrm>
            <a:off x="656146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8" name="object 548"/>
          <p:cNvSpPr/>
          <p:nvPr/>
        </p:nvSpPr>
        <p:spPr>
          <a:xfrm>
            <a:off x="658689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9" name="object 549"/>
          <p:cNvSpPr/>
          <p:nvPr/>
        </p:nvSpPr>
        <p:spPr>
          <a:xfrm>
            <a:off x="661231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0" name="object 550"/>
          <p:cNvSpPr/>
          <p:nvPr/>
        </p:nvSpPr>
        <p:spPr>
          <a:xfrm>
            <a:off x="666297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1" name="object 551"/>
          <p:cNvSpPr/>
          <p:nvPr/>
        </p:nvSpPr>
        <p:spPr>
          <a:xfrm>
            <a:off x="6688410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2" name="object 552"/>
          <p:cNvSpPr/>
          <p:nvPr/>
        </p:nvSpPr>
        <p:spPr>
          <a:xfrm>
            <a:off x="671384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3" name="object 553"/>
          <p:cNvSpPr/>
          <p:nvPr/>
        </p:nvSpPr>
        <p:spPr>
          <a:xfrm>
            <a:off x="673926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4" name="object 554"/>
          <p:cNvSpPr/>
          <p:nvPr/>
        </p:nvSpPr>
        <p:spPr>
          <a:xfrm>
            <a:off x="6764501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5" name="object 555"/>
          <p:cNvSpPr/>
          <p:nvPr/>
        </p:nvSpPr>
        <p:spPr>
          <a:xfrm>
            <a:off x="678992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6" name="object 556"/>
          <p:cNvSpPr/>
          <p:nvPr/>
        </p:nvSpPr>
        <p:spPr>
          <a:xfrm>
            <a:off x="681535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7" name="object 557"/>
          <p:cNvSpPr/>
          <p:nvPr/>
        </p:nvSpPr>
        <p:spPr>
          <a:xfrm>
            <a:off x="6840792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8" name="object 558"/>
          <p:cNvSpPr/>
          <p:nvPr/>
        </p:nvSpPr>
        <p:spPr>
          <a:xfrm>
            <a:off x="686621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9" name="object 559"/>
          <p:cNvSpPr/>
          <p:nvPr/>
        </p:nvSpPr>
        <p:spPr>
          <a:xfrm>
            <a:off x="691687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0" name="object 560"/>
          <p:cNvSpPr/>
          <p:nvPr/>
        </p:nvSpPr>
        <p:spPr>
          <a:xfrm>
            <a:off x="694230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1" name="object 561"/>
          <p:cNvSpPr/>
          <p:nvPr/>
        </p:nvSpPr>
        <p:spPr>
          <a:xfrm>
            <a:off x="696773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2" name="object 562"/>
          <p:cNvSpPr/>
          <p:nvPr/>
        </p:nvSpPr>
        <p:spPr>
          <a:xfrm>
            <a:off x="6993165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3" name="object 563"/>
          <p:cNvSpPr/>
          <p:nvPr/>
        </p:nvSpPr>
        <p:spPr>
          <a:xfrm>
            <a:off x="7018398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4" name="object 564"/>
          <p:cNvSpPr/>
          <p:nvPr/>
        </p:nvSpPr>
        <p:spPr>
          <a:xfrm>
            <a:off x="7043823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5" name="object 565"/>
          <p:cNvSpPr/>
          <p:nvPr/>
        </p:nvSpPr>
        <p:spPr>
          <a:xfrm>
            <a:off x="7069256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6" name="object 566"/>
          <p:cNvSpPr/>
          <p:nvPr/>
        </p:nvSpPr>
        <p:spPr>
          <a:xfrm>
            <a:off x="7094689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7" name="object 567"/>
          <p:cNvSpPr/>
          <p:nvPr/>
        </p:nvSpPr>
        <p:spPr>
          <a:xfrm>
            <a:off x="7119914" y="291305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074" y="6254"/>
                </a:moveTo>
                <a:lnTo>
                  <a:pt x="8074" y="6254"/>
                </a:lnTo>
              </a:path>
            </a:pathLst>
          </a:custGeom>
          <a:ln w="1250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8" name="object 568"/>
          <p:cNvSpPr/>
          <p:nvPr/>
        </p:nvSpPr>
        <p:spPr>
          <a:xfrm>
            <a:off x="5368273" y="2913057"/>
            <a:ext cx="0" cy="1250950"/>
          </a:xfrm>
          <a:custGeom>
            <a:avLst/>
            <a:gdLst/>
            <a:ahLst/>
            <a:cxnLst/>
            <a:rect l="l" t="t" r="r" b="b"/>
            <a:pathLst>
              <a:path h="1250950">
                <a:moveTo>
                  <a:pt x="0" y="0"/>
                </a:moveTo>
                <a:lnTo>
                  <a:pt x="0" y="1250958"/>
                </a:lnTo>
              </a:path>
            </a:pathLst>
          </a:custGeom>
          <a:ln w="1614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9" name="object 569"/>
          <p:cNvSpPr/>
          <p:nvPr/>
        </p:nvSpPr>
        <p:spPr>
          <a:xfrm>
            <a:off x="5368274" y="4164015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0" name="object 570"/>
          <p:cNvSpPr/>
          <p:nvPr/>
        </p:nvSpPr>
        <p:spPr>
          <a:xfrm>
            <a:off x="5368274" y="3905708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60" h="16510">
                <a:moveTo>
                  <a:pt x="0" y="16145"/>
                </a:moveTo>
                <a:lnTo>
                  <a:pt x="35521" y="16145"/>
                </a:lnTo>
                <a:lnTo>
                  <a:pt x="35521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1" name="object 571"/>
          <p:cNvSpPr/>
          <p:nvPr/>
        </p:nvSpPr>
        <p:spPr>
          <a:xfrm>
            <a:off x="5368274" y="3655481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60" h="16510">
                <a:moveTo>
                  <a:pt x="0" y="16145"/>
                </a:moveTo>
                <a:lnTo>
                  <a:pt x="35521" y="16145"/>
                </a:lnTo>
                <a:lnTo>
                  <a:pt x="35521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2" name="object 572"/>
          <p:cNvSpPr/>
          <p:nvPr/>
        </p:nvSpPr>
        <p:spPr>
          <a:xfrm>
            <a:off x="5368274" y="3405446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60" h="16510">
                <a:moveTo>
                  <a:pt x="0" y="16145"/>
                </a:moveTo>
                <a:lnTo>
                  <a:pt x="35521" y="16145"/>
                </a:lnTo>
                <a:lnTo>
                  <a:pt x="35521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3" name="object 573"/>
          <p:cNvSpPr/>
          <p:nvPr/>
        </p:nvSpPr>
        <p:spPr>
          <a:xfrm>
            <a:off x="5368274" y="3155218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60" h="16510">
                <a:moveTo>
                  <a:pt x="0" y="16145"/>
                </a:moveTo>
                <a:lnTo>
                  <a:pt x="35521" y="16145"/>
                </a:lnTo>
                <a:lnTo>
                  <a:pt x="35521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4" name="object 574"/>
          <p:cNvSpPr/>
          <p:nvPr/>
        </p:nvSpPr>
        <p:spPr>
          <a:xfrm>
            <a:off x="5368274" y="2913057"/>
            <a:ext cx="35560" cy="0"/>
          </a:xfrm>
          <a:custGeom>
            <a:avLst/>
            <a:gdLst/>
            <a:ahLst/>
            <a:cxnLst/>
            <a:rect l="l" t="t" r="r" b="b"/>
            <a:pathLst>
              <a:path w="35560">
                <a:moveTo>
                  <a:pt x="0" y="0"/>
                </a:moveTo>
                <a:lnTo>
                  <a:pt x="35521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5" name="object 575"/>
          <p:cNvSpPr txBox="1"/>
          <p:nvPr/>
        </p:nvSpPr>
        <p:spPr>
          <a:xfrm>
            <a:off x="5101437" y="2850257"/>
            <a:ext cx="239395" cy="13620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670" dirty="0">
                <a:latin typeface="Arial"/>
                <a:cs typeface="Arial"/>
              </a:rPr>
              <a:t>2</a:t>
            </a:r>
            <a:r>
              <a:rPr sz="1200" dirty="0">
                <a:latin typeface="Arial"/>
                <a:cs typeface="Arial"/>
              </a:rPr>
              <a:t>2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5</a:t>
            </a:r>
            <a:r>
              <a:rPr sz="1200" dirty="0">
                <a:latin typeface="Arial"/>
                <a:cs typeface="Arial"/>
              </a:rPr>
              <a:t>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sz="1200" spc="-670" dirty="0">
                <a:latin typeface="Arial"/>
                <a:cs typeface="Arial"/>
              </a:rPr>
              <a:t>2</a:t>
            </a:r>
            <a:r>
              <a:rPr sz="1200" dirty="0">
                <a:latin typeface="Arial"/>
                <a:cs typeface="Arial"/>
              </a:rPr>
              <a:t>2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200" spc="-670" dirty="0">
                <a:latin typeface="Arial"/>
                <a:cs typeface="Arial"/>
              </a:rPr>
              <a:t>1</a:t>
            </a:r>
            <a:r>
              <a:rPr sz="1200" dirty="0">
                <a:latin typeface="Arial"/>
                <a:cs typeface="Arial"/>
              </a:rPr>
              <a:t>1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5</a:t>
            </a:r>
            <a:r>
              <a:rPr sz="1200" dirty="0">
                <a:latin typeface="Arial"/>
                <a:cs typeface="Arial"/>
              </a:rPr>
              <a:t>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200" spc="-670" dirty="0">
                <a:latin typeface="Arial"/>
                <a:cs typeface="Arial"/>
              </a:rPr>
              <a:t>1</a:t>
            </a:r>
            <a:r>
              <a:rPr sz="1200" dirty="0">
                <a:latin typeface="Arial"/>
                <a:cs typeface="Arial"/>
              </a:rPr>
              <a:t>1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5</a:t>
            </a:r>
            <a:r>
              <a:rPr sz="1200" dirty="0">
                <a:latin typeface="Arial"/>
                <a:cs typeface="Arial"/>
              </a:rPr>
              <a:t>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0</a:t>
            </a:r>
            <a:endParaRPr sz="1200">
              <a:latin typeface="Arial"/>
              <a:cs typeface="Arial"/>
            </a:endParaRPr>
          </a:p>
        </p:txBody>
      </p:sp>
      <p:sp>
        <p:nvSpPr>
          <p:cNvPr id="576" name="object 576"/>
          <p:cNvSpPr/>
          <p:nvPr/>
        </p:nvSpPr>
        <p:spPr>
          <a:xfrm>
            <a:off x="5368274" y="410589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7" name="object 577"/>
          <p:cNvSpPr/>
          <p:nvPr/>
        </p:nvSpPr>
        <p:spPr>
          <a:xfrm>
            <a:off x="5368274" y="405584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8" name="object 578"/>
          <p:cNvSpPr/>
          <p:nvPr/>
        </p:nvSpPr>
        <p:spPr>
          <a:xfrm>
            <a:off x="5368274" y="400580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9" name="object 579"/>
          <p:cNvSpPr/>
          <p:nvPr/>
        </p:nvSpPr>
        <p:spPr>
          <a:xfrm>
            <a:off x="5368274" y="395575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0" name="object 580"/>
          <p:cNvSpPr/>
          <p:nvPr/>
        </p:nvSpPr>
        <p:spPr>
          <a:xfrm>
            <a:off x="5368274" y="3855661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1" name="object 581"/>
          <p:cNvSpPr/>
          <p:nvPr/>
        </p:nvSpPr>
        <p:spPr>
          <a:xfrm>
            <a:off x="5368274" y="3805614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2" name="object 582"/>
          <p:cNvSpPr/>
          <p:nvPr/>
        </p:nvSpPr>
        <p:spPr>
          <a:xfrm>
            <a:off x="5368274" y="375557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3" name="object 583"/>
          <p:cNvSpPr/>
          <p:nvPr/>
        </p:nvSpPr>
        <p:spPr>
          <a:xfrm>
            <a:off x="5368274" y="370552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4" name="object 584"/>
          <p:cNvSpPr/>
          <p:nvPr/>
        </p:nvSpPr>
        <p:spPr>
          <a:xfrm>
            <a:off x="5368274" y="3605434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5" name="object 585"/>
          <p:cNvSpPr/>
          <p:nvPr/>
        </p:nvSpPr>
        <p:spPr>
          <a:xfrm>
            <a:off x="5368274" y="3555387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6" name="object 586"/>
          <p:cNvSpPr/>
          <p:nvPr/>
        </p:nvSpPr>
        <p:spPr>
          <a:xfrm>
            <a:off x="5368274" y="3505340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7" name="object 587"/>
          <p:cNvSpPr/>
          <p:nvPr/>
        </p:nvSpPr>
        <p:spPr>
          <a:xfrm>
            <a:off x="5368274" y="3455293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8" name="object 588"/>
          <p:cNvSpPr/>
          <p:nvPr/>
        </p:nvSpPr>
        <p:spPr>
          <a:xfrm>
            <a:off x="5368274" y="3355399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9" name="object 589"/>
          <p:cNvSpPr/>
          <p:nvPr/>
        </p:nvSpPr>
        <p:spPr>
          <a:xfrm>
            <a:off x="5368274" y="330535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0" name="object 590"/>
          <p:cNvSpPr/>
          <p:nvPr/>
        </p:nvSpPr>
        <p:spPr>
          <a:xfrm>
            <a:off x="5368274" y="325531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1" name="object 591"/>
          <p:cNvSpPr/>
          <p:nvPr/>
        </p:nvSpPr>
        <p:spPr>
          <a:xfrm>
            <a:off x="5368274" y="320526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2" name="object 592"/>
          <p:cNvSpPr/>
          <p:nvPr/>
        </p:nvSpPr>
        <p:spPr>
          <a:xfrm>
            <a:off x="5368274" y="310517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3" name="object 593"/>
          <p:cNvSpPr/>
          <p:nvPr/>
        </p:nvSpPr>
        <p:spPr>
          <a:xfrm>
            <a:off x="5368274" y="305512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4" name="object 594"/>
          <p:cNvSpPr/>
          <p:nvPr/>
        </p:nvSpPr>
        <p:spPr>
          <a:xfrm>
            <a:off x="5368274" y="300507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5" name="object 595"/>
          <p:cNvSpPr/>
          <p:nvPr/>
        </p:nvSpPr>
        <p:spPr>
          <a:xfrm>
            <a:off x="5368274" y="2955031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57" y="16145"/>
                </a:lnTo>
                <a:lnTo>
                  <a:pt x="17757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6" name="object 596"/>
          <p:cNvSpPr txBox="1"/>
          <p:nvPr/>
        </p:nvSpPr>
        <p:spPr>
          <a:xfrm>
            <a:off x="4862158" y="3311993"/>
            <a:ext cx="179705" cy="45339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270"/>
              </a:lnSpc>
            </a:pPr>
            <a:r>
              <a:rPr sz="1200" spc="-810" dirty="0">
                <a:latin typeface="Arial"/>
                <a:cs typeface="Arial"/>
              </a:rPr>
              <a:t>B</a:t>
            </a:r>
            <a:r>
              <a:rPr sz="1200" dirty="0">
                <a:latin typeface="Arial"/>
                <a:cs typeface="Arial"/>
              </a:rPr>
              <a:t>B </a:t>
            </a:r>
            <a:r>
              <a:rPr sz="1200" spc="-340" dirty="0">
                <a:latin typeface="Arial"/>
                <a:cs typeface="Arial"/>
              </a:rPr>
              <a:t>[</a:t>
            </a:r>
            <a:r>
              <a:rPr sz="1200" dirty="0">
                <a:latin typeface="Arial"/>
                <a:cs typeface="Arial"/>
              </a:rPr>
              <a:t>[</a:t>
            </a:r>
            <a:r>
              <a:rPr sz="1200" spc="-610" dirty="0">
                <a:latin typeface="Arial"/>
                <a:cs typeface="Arial"/>
              </a:rPr>
              <a:t>k</a:t>
            </a:r>
            <a:r>
              <a:rPr sz="1200" dirty="0">
                <a:latin typeface="Arial"/>
                <a:cs typeface="Arial"/>
              </a:rPr>
              <a:t>k</a:t>
            </a:r>
            <a:r>
              <a:rPr sz="1200" spc="-944" dirty="0">
                <a:latin typeface="Arial"/>
                <a:cs typeface="Arial"/>
              </a:rPr>
              <a:t>G</a:t>
            </a:r>
            <a:r>
              <a:rPr sz="1200" dirty="0">
                <a:latin typeface="Arial"/>
                <a:cs typeface="Arial"/>
              </a:rPr>
              <a:t>G</a:t>
            </a:r>
            <a:r>
              <a:rPr sz="1200" spc="-340" dirty="0">
                <a:latin typeface="Arial"/>
                <a:cs typeface="Arial"/>
              </a:rPr>
              <a:t>]</a:t>
            </a:r>
            <a:r>
              <a:rPr sz="1200" dirty="0">
                <a:latin typeface="Arial"/>
                <a:cs typeface="Arial"/>
              </a:rPr>
              <a:t>]</a:t>
            </a:r>
            <a:endParaRPr sz="1200">
              <a:latin typeface="Arial"/>
              <a:cs typeface="Arial"/>
            </a:endParaRPr>
          </a:p>
        </p:txBody>
      </p:sp>
      <p:sp>
        <p:nvSpPr>
          <p:cNvPr id="597" name="object 597"/>
          <p:cNvSpPr/>
          <p:nvPr/>
        </p:nvSpPr>
        <p:spPr>
          <a:xfrm>
            <a:off x="7145346" y="2913057"/>
            <a:ext cx="0" cy="1250950"/>
          </a:xfrm>
          <a:custGeom>
            <a:avLst/>
            <a:gdLst/>
            <a:ahLst/>
            <a:cxnLst/>
            <a:rect l="l" t="t" r="r" b="b"/>
            <a:pathLst>
              <a:path h="1250950">
                <a:moveTo>
                  <a:pt x="0" y="0"/>
                </a:moveTo>
                <a:lnTo>
                  <a:pt x="0" y="1250958"/>
                </a:lnTo>
              </a:path>
            </a:pathLst>
          </a:custGeom>
          <a:ln w="1614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8" name="object 598"/>
          <p:cNvSpPr/>
          <p:nvPr/>
        </p:nvSpPr>
        <p:spPr>
          <a:xfrm>
            <a:off x="7109826" y="4164015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9" name="object 599"/>
          <p:cNvSpPr/>
          <p:nvPr/>
        </p:nvSpPr>
        <p:spPr>
          <a:xfrm>
            <a:off x="7109826" y="3905708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59" h="16510">
                <a:moveTo>
                  <a:pt x="0" y="16145"/>
                </a:moveTo>
                <a:lnTo>
                  <a:pt x="35520" y="16145"/>
                </a:lnTo>
                <a:lnTo>
                  <a:pt x="35520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0" name="object 600"/>
          <p:cNvSpPr/>
          <p:nvPr/>
        </p:nvSpPr>
        <p:spPr>
          <a:xfrm>
            <a:off x="7109826" y="3655481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59" h="16510">
                <a:moveTo>
                  <a:pt x="0" y="16145"/>
                </a:moveTo>
                <a:lnTo>
                  <a:pt x="35520" y="16145"/>
                </a:lnTo>
                <a:lnTo>
                  <a:pt x="35520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1" name="object 601"/>
          <p:cNvSpPr/>
          <p:nvPr/>
        </p:nvSpPr>
        <p:spPr>
          <a:xfrm>
            <a:off x="7109826" y="3405446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59" h="16510">
                <a:moveTo>
                  <a:pt x="0" y="16145"/>
                </a:moveTo>
                <a:lnTo>
                  <a:pt x="35520" y="16145"/>
                </a:lnTo>
                <a:lnTo>
                  <a:pt x="35520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2" name="object 602"/>
          <p:cNvSpPr/>
          <p:nvPr/>
        </p:nvSpPr>
        <p:spPr>
          <a:xfrm>
            <a:off x="7109826" y="3155218"/>
            <a:ext cx="35560" cy="16510"/>
          </a:xfrm>
          <a:custGeom>
            <a:avLst/>
            <a:gdLst/>
            <a:ahLst/>
            <a:cxnLst/>
            <a:rect l="l" t="t" r="r" b="b"/>
            <a:pathLst>
              <a:path w="35559" h="16510">
                <a:moveTo>
                  <a:pt x="0" y="16145"/>
                </a:moveTo>
                <a:lnTo>
                  <a:pt x="35520" y="16145"/>
                </a:lnTo>
                <a:lnTo>
                  <a:pt x="35520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3" name="object 603"/>
          <p:cNvSpPr/>
          <p:nvPr/>
        </p:nvSpPr>
        <p:spPr>
          <a:xfrm>
            <a:off x="7109826" y="2913057"/>
            <a:ext cx="35560" cy="0"/>
          </a:xfrm>
          <a:custGeom>
            <a:avLst/>
            <a:gdLst/>
            <a:ahLst/>
            <a:cxnLst/>
            <a:rect l="l" t="t" r="r" b="b"/>
            <a:pathLst>
              <a:path w="35559">
                <a:moveTo>
                  <a:pt x="35520" y="0"/>
                </a:moveTo>
                <a:lnTo>
                  <a:pt x="0" y="0"/>
                </a:lnTo>
              </a:path>
            </a:pathLst>
          </a:custGeom>
          <a:ln w="16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4" name="object 604"/>
          <p:cNvSpPr/>
          <p:nvPr/>
        </p:nvSpPr>
        <p:spPr>
          <a:xfrm>
            <a:off x="7127582" y="410589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5" name="object 605"/>
          <p:cNvSpPr/>
          <p:nvPr/>
        </p:nvSpPr>
        <p:spPr>
          <a:xfrm>
            <a:off x="7127582" y="405584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6" name="object 606"/>
          <p:cNvSpPr/>
          <p:nvPr/>
        </p:nvSpPr>
        <p:spPr>
          <a:xfrm>
            <a:off x="7127582" y="400580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7" name="object 607"/>
          <p:cNvSpPr/>
          <p:nvPr/>
        </p:nvSpPr>
        <p:spPr>
          <a:xfrm>
            <a:off x="7127582" y="395575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8" name="object 608"/>
          <p:cNvSpPr/>
          <p:nvPr/>
        </p:nvSpPr>
        <p:spPr>
          <a:xfrm>
            <a:off x="7127582" y="3855661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9" name="object 609"/>
          <p:cNvSpPr/>
          <p:nvPr/>
        </p:nvSpPr>
        <p:spPr>
          <a:xfrm>
            <a:off x="7127582" y="3805614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0" name="object 610"/>
          <p:cNvSpPr/>
          <p:nvPr/>
        </p:nvSpPr>
        <p:spPr>
          <a:xfrm>
            <a:off x="7127582" y="375557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1" name="object 611"/>
          <p:cNvSpPr/>
          <p:nvPr/>
        </p:nvSpPr>
        <p:spPr>
          <a:xfrm>
            <a:off x="7127582" y="370552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2" name="object 612"/>
          <p:cNvSpPr/>
          <p:nvPr/>
        </p:nvSpPr>
        <p:spPr>
          <a:xfrm>
            <a:off x="7127582" y="3605434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3" name="object 613"/>
          <p:cNvSpPr/>
          <p:nvPr/>
        </p:nvSpPr>
        <p:spPr>
          <a:xfrm>
            <a:off x="7127582" y="3555387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4" name="object 614"/>
          <p:cNvSpPr/>
          <p:nvPr/>
        </p:nvSpPr>
        <p:spPr>
          <a:xfrm>
            <a:off x="7127582" y="3505340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5" name="object 615"/>
          <p:cNvSpPr/>
          <p:nvPr/>
        </p:nvSpPr>
        <p:spPr>
          <a:xfrm>
            <a:off x="7127582" y="3455293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6" name="object 616"/>
          <p:cNvSpPr/>
          <p:nvPr/>
        </p:nvSpPr>
        <p:spPr>
          <a:xfrm>
            <a:off x="7127582" y="3355399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7" name="object 617"/>
          <p:cNvSpPr/>
          <p:nvPr/>
        </p:nvSpPr>
        <p:spPr>
          <a:xfrm>
            <a:off x="7127582" y="330535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8" name="object 618"/>
          <p:cNvSpPr/>
          <p:nvPr/>
        </p:nvSpPr>
        <p:spPr>
          <a:xfrm>
            <a:off x="7127582" y="325531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9" name="object 619"/>
          <p:cNvSpPr/>
          <p:nvPr/>
        </p:nvSpPr>
        <p:spPr>
          <a:xfrm>
            <a:off x="7127582" y="320526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0" name="object 620"/>
          <p:cNvSpPr/>
          <p:nvPr/>
        </p:nvSpPr>
        <p:spPr>
          <a:xfrm>
            <a:off x="7127582" y="3105172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1" name="object 621"/>
          <p:cNvSpPr/>
          <p:nvPr/>
        </p:nvSpPr>
        <p:spPr>
          <a:xfrm>
            <a:off x="7127582" y="3055125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2" name="object 622"/>
          <p:cNvSpPr/>
          <p:nvPr/>
        </p:nvSpPr>
        <p:spPr>
          <a:xfrm>
            <a:off x="7127582" y="3005078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3" name="object 623"/>
          <p:cNvSpPr/>
          <p:nvPr/>
        </p:nvSpPr>
        <p:spPr>
          <a:xfrm>
            <a:off x="7127582" y="2955031"/>
            <a:ext cx="17780" cy="16510"/>
          </a:xfrm>
          <a:custGeom>
            <a:avLst/>
            <a:gdLst/>
            <a:ahLst/>
            <a:cxnLst/>
            <a:rect l="l" t="t" r="r" b="b"/>
            <a:pathLst>
              <a:path w="17779" h="16510">
                <a:moveTo>
                  <a:pt x="0" y="16145"/>
                </a:moveTo>
                <a:lnTo>
                  <a:pt x="17764" y="16145"/>
                </a:lnTo>
                <a:lnTo>
                  <a:pt x="17764" y="0"/>
                </a:lnTo>
                <a:lnTo>
                  <a:pt x="0" y="0"/>
                </a:lnTo>
                <a:lnTo>
                  <a:pt x="0" y="1614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4" name="object 624"/>
          <p:cNvSpPr/>
          <p:nvPr/>
        </p:nvSpPr>
        <p:spPr>
          <a:xfrm>
            <a:off x="5617123" y="3144319"/>
            <a:ext cx="1393825" cy="887094"/>
          </a:xfrm>
          <a:custGeom>
            <a:avLst/>
            <a:gdLst/>
            <a:ahLst/>
            <a:cxnLst/>
            <a:rect l="l" t="t" r="r" b="b"/>
            <a:pathLst>
              <a:path w="1393825" h="887095">
                <a:moveTo>
                  <a:pt x="1393806" y="0"/>
                </a:moveTo>
                <a:lnTo>
                  <a:pt x="1335273" y="15334"/>
                </a:lnTo>
                <a:lnTo>
                  <a:pt x="1261610" y="37538"/>
                </a:lnTo>
                <a:lnTo>
                  <a:pt x="1175431" y="65381"/>
                </a:lnTo>
                <a:lnTo>
                  <a:pt x="1089052" y="99894"/>
                </a:lnTo>
                <a:lnTo>
                  <a:pt x="1028097" y="139447"/>
                </a:lnTo>
                <a:lnTo>
                  <a:pt x="979860" y="183635"/>
                </a:lnTo>
                <a:lnTo>
                  <a:pt x="939290" y="230051"/>
                </a:lnTo>
                <a:lnTo>
                  <a:pt x="898728" y="278689"/>
                </a:lnTo>
                <a:lnTo>
                  <a:pt x="860579" y="327120"/>
                </a:lnTo>
                <a:lnTo>
                  <a:pt x="822438" y="375750"/>
                </a:lnTo>
                <a:lnTo>
                  <a:pt x="784496" y="424181"/>
                </a:lnTo>
                <a:lnTo>
                  <a:pt x="746347" y="470191"/>
                </a:lnTo>
                <a:lnTo>
                  <a:pt x="710826" y="514792"/>
                </a:lnTo>
                <a:lnTo>
                  <a:pt x="675304" y="556766"/>
                </a:lnTo>
                <a:lnTo>
                  <a:pt x="639783" y="595308"/>
                </a:lnTo>
                <a:lnTo>
                  <a:pt x="606682" y="630426"/>
                </a:lnTo>
                <a:lnTo>
                  <a:pt x="571162" y="661907"/>
                </a:lnTo>
                <a:lnTo>
                  <a:pt x="535640" y="690355"/>
                </a:lnTo>
                <a:lnTo>
                  <a:pt x="502546" y="715983"/>
                </a:lnTo>
                <a:lnTo>
                  <a:pt x="467025" y="738992"/>
                </a:lnTo>
                <a:lnTo>
                  <a:pt x="431503" y="759374"/>
                </a:lnTo>
                <a:lnTo>
                  <a:pt x="395982" y="777940"/>
                </a:lnTo>
                <a:lnTo>
                  <a:pt x="357833" y="794891"/>
                </a:lnTo>
                <a:lnTo>
                  <a:pt x="317271" y="810026"/>
                </a:lnTo>
                <a:lnTo>
                  <a:pt x="271654" y="823950"/>
                </a:lnTo>
                <a:lnTo>
                  <a:pt x="220796" y="836060"/>
                </a:lnTo>
                <a:lnTo>
                  <a:pt x="164890" y="846952"/>
                </a:lnTo>
                <a:lnTo>
                  <a:pt x="111605" y="856442"/>
                </a:lnTo>
                <a:lnTo>
                  <a:pt x="68415" y="865519"/>
                </a:lnTo>
                <a:lnTo>
                  <a:pt x="35521" y="873591"/>
                </a:lnTo>
                <a:lnTo>
                  <a:pt x="12716" y="880454"/>
                </a:lnTo>
                <a:lnTo>
                  <a:pt x="0" y="886505"/>
                </a:lnTo>
              </a:path>
            </a:pathLst>
          </a:custGeom>
          <a:ln w="161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5" name="object 625"/>
          <p:cNvSpPr/>
          <p:nvPr/>
        </p:nvSpPr>
        <p:spPr>
          <a:xfrm>
            <a:off x="5622171" y="3115060"/>
            <a:ext cx="1371600" cy="994410"/>
          </a:xfrm>
          <a:custGeom>
            <a:avLst/>
            <a:gdLst/>
            <a:ahLst/>
            <a:cxnLst/>
            <a:rect l="l" t="t" r="r" b="b"/>
            <a:pathLst>
              <a:path w="1371600" h="994410">
                <a:moveTo>
                  <a:pt x="1370993" y="994266"/>
                </a:moveTo>
                <a:lnTo>
                  <a:pt x="1320136" y="986193"/>
                </a:lnTo>
                <a:lnTo>
                  <a:pt x="1269278" y="979131"/>
                </a:lnTo>
                <a:lnTo>
                  <a:pt x="1142330" y="963797"/>
                </a:lnTo>
                <a:lnTo>
                  <a:pt x="1117096" y="960565"/>
                </a:lnTo>
                <a:lnTo>
                  <a:pt x="1066239" y="953908"/>
                </a:lnTo>
                <a:lnTo>
                  <a:pt x="1015381" y="946441"/>
                </a:lnTo>
                <a:lnTo>
                  <a:pt x="964723" y="937563"/>
                </a:lnTo>
                <a:lnTo>
                  <a:pt x="913865" y="927070"/>
                </a:lnTo>
                <a:lnTo>
                  <a:pt x="863207" y="914355"/>
                </a:lnTo>
                <a:lnTo>
                  <a:pt x="812342" y="899220"/>
                </a:lnTo>
                <a:lnTo>
                  <a:pt x="761683" y="881259"/>
                </a:lnTo>
                <a:lnTo>
                  <a:pt x="710826" y="860072"/>
                </a:lnTo>
                <a:lnTo>
                  <a:pt x="659968" y="835248"/>
                </a:lnTo>
                <a:lnTo>
                  <a:pt x="609310" y="806188"/>
                </a:lnTo>
                <a:lnTo>
                  <a:pt x="558445" y="772893"/>
                </a:lnTo>
                <a:lnTo>
                  <a:pt x="507786" y="734749"/>
                </a:lnTo>
                <a:lnTo>
                  <a:pt x="456929" y="691166"/>
                </a:lnTo>
                <a:lnTo>
                  <a:pt x="406270" y="642123"/>
                </a:lnTo>
                <a:lnTo>
                  <a:pt x="355413" y="587036"/>
                </a:lnTo>
                <a:lnTo>
                  <a:pt x="329980" y="557171"/>
                </a:lnTo>
                <a:lnTo>
                  <a:pt x="304548" y="525684"/>
                </a:lnTo>
                <a:lnTo>
                  <a:pt x="279322" y="492388"/>
                </a:lnTo>
                <a:lnTo>
                  <a:pt x="253889" y="457277"/>
                </a:lnTo>
                <a:lnTo>
                  <a:pt x="228464" y="420550"/>
                </a:lnTo>
                <a:lnTo>
                  <a:pt x="203032" y="381801"/>
                </a:lnTo>
                <a:lnTo>
                  <a:pt x="177606" y="341244"/>
                </a:lnTo>
                <a:lnTo>
                  <a:pt x="152373" y="298665"/>
                </a:lnTo>
                <a:lnTo>
                  <a:pt x="126948" y="254263"/>
                </a:lnTo>
                <a:lnTo>
                  <a:pt x="101516" y="207648"/>
                </a:lnTo>
                <a:lnTo>
                  <a:pt x="76083" y="159018"/>
                </a:lnTo>
                <a:lnTo>
                  <a:pt x="50857" y="108166"/>
                </a:lnTo>
                <a:lnTo>
                  <a:pt x="25425" y="55293"/>
                </a:lnTo>
                <a:lnTo>
                  <a:pt x="0" y="0"/>
                </a:lnTo>
              </a:path>
            </a:pathLst>
          </a:custGeom>
          <a:ln w="16146">
            <a:solidFill>
              <a:srgbClr val="F8000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6" name="object 626"/>
          <p:cNvSpPr/>
          <p:nvPr/>
        </p:nvSpPr>
        <p:spPr>
          <a:xfrm>
            <a:off x="5344580" y="6114131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7" name="object 627"/>
          <p:cNvSpPr txBox="1"/>
          <p:nvPr/>
        </p:nvSpPr>
        <p:spPr>
          <a:xfrm>
            <a:off x="5175948" y="6164283"/>
            <a:ext cx="33782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00" dirty="0">
                <a:latin typeface="Arial"/>
                <a:cs typeface="Arial"/>
              </a:rPr>
              <a:t>--440000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628" name="object 628"/>
          <p:cNvSpPr/>
          <p:nvPr/>
        </p:nvSpPr>
        <p:spPr>
          <a:xfrm>
            <a:off x="5794747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9" name="object 629"/>
          <p:cNvSpPr txBox="1"/>
          <p:nvPr/>
        </p:nvSpPr>
        <p:spPr>
          <a:xfrm>
            <a:off x="5626118" y="6164283"/>
            <a:ext cx="33782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00" dirty="0">
                <a:latin typeface="Arial"/>
                <a:cs typeface="Arial"/>
              </a:rPr>
              <a:t>--220000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630" name="object 630"/>
          <p:cNvSpPr/>
          <p:nvPr/>
        </p:nvSpPr>
        <p:spPr>
          <a:xfrm>
            <a:off x="6245123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1" name="object 631"/>
          <p:cNvSpPr/>
          <p:nvPr/>
        </p:nvSpPr>
        <p:spPr>
          <a:xfrm>
            <a:off x="6695297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2" name="object 632"/>
          <p:cNvSpPr txBox="1"/>
          <p:nvPr/>
        </p:nvSpPr>
        <p:spPr>
          <a:xfrm>
            <a:off x="6189097" y="6164283"/>
            <a:ext cx="64897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75920" algn="l"/>
              </a:tabLst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5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-670" dirty="0">
                <a:latin typeface="Arial"/>
                <a:cs typeface="Arial"/>
              </a:rPr>
              <a:t>2</a:t>
            </a:r>
            <a:r>
              <a:rPr sz="1200" spc="10" dirty="0">
                <a:latin typeface="Arial"/>
                <a:cs typeface="Arial"/>
              </a:rPr>
              <a:t>2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endParaRPr sz="1200">
              <a:latin typeface="Arial"/>
              <a:cs typeface="Arial"/>
            </a:endParaRPr>
          </a:p>
        </p:txBody>
      </p:sp>
      <p:sp>
        <p:nvSpPr>
          <p:cNvPr id="633" name="object 633"/>
          <p:cNvSpPr txBox="1"/>
          <p:nvPr/>
        </p:nvSpPr>
        <p:spPr>
          <a:xfrm>
            <a:off x="7002787" y="6164283"/>
            <a:ext cx="28575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670" dirty="0">
                <a:latin typeface="Arial"/>
                <a:cs typeface="Arial"/>
              </a:rPr>
              <a:t>4</a:t>
            </a:r>
            <a:r>
              <a:rPr sz="1200" spc="10" dirty="0">
                <a:latin typeface="Arial"/>
                <a:cs typeface="Arial"/>
              </a:rPr>
              <a:t>4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endParaRPr sz="1200">
              <a:latin typeface="Arial"/>
              <a:cs typeface="Arial"/>
            </a:endParaRPr>
          </a:p>
        </p:txBody>
      </p:sp>
      <p:sp>
        <p:nvSpPr>
          <p:cNvPr id="634" name="object 634"/>
          <p:cNvSpPr/>
          <p:nvPr/>
        </p:nvSpPr>
        <p:spPr>
          <a:xfrm>
            <a:off x="545706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5" name="object 635"/>
          <p:cNvSpPr/>
          <p:nvPr/>
        </p:nvSpPr>
        <p:spPr>
          <a:xfrm>
            <a:off x="5569765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6" name="object 636"/>
          <p:cNvSpPr/>
          <p:nvPr/>
        </p:nvSpPr>
        <p:spPr>
          <a:xfrm>
            <a:off x="568225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7" name="object 637"/>
          <p:cNvSpPr/>
          <p:nvPr/>
        </p:nvSpPr>
        <p:spPr>
          <a:xfrm>
            <a:off x="590744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8" name="object 638"/>
          <p:cNvSpPr/>
          <p:nvPr/>
        </p:nvSpPr>
        <p:spPr>
          <a:xfrm>
            <a:off x="601993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9" name="object 639"/>
          <p:cNvSpPr/>
          <p:nvPr/>
        </p:nvSpPr>
        <p:spPr>
          <a:xfrm>
            <a:off x="613242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0" name="object 640"/>
          <p:cNvSpPr/>
          <p:nvPr/>
        </p:nvSpPr>
        <p:spPr>
          <a:xfrm>
            <a:off x="635761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1" name="object 641"/>
          <p:cNvSpPr/>
          <p:nvPr/>
        </p:nvSpPr>
        <p:spPr>
          <a:xfrm>
            <a:off x="6470105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2" name="object 642"/>
          <p:cNvSpPr/>
          <p:nvPr/>
        </p:nvSpPr>
        <p:spPr>
          <a:xfrm>
            <a:off x="658280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3" name="object 643"/>
          <p:cNvSpPr/>
          <p:nvPr/>
        </p:nvSpPr>
        <p:spPr>
          <a:xfrm>
            <a:off x="6807784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4" name="object 644"/>
          <p:cNvSpPr/>
          <p:nvPr/>
        </p:nvSpPr>
        <p:spPr>
          <a:xfrm>
            <a:off x="6920481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5" name="object 645"/>
          <p:cNvSpPr/>
          <p:nvPr/>
        </p:nvSpPr>
        <p:spPr>
          <a:xfrm>
            <a:off x="703297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6" name="object 646"/>
          <p:cNvSpPr txBox="1"/>
          <p:nvPr/>
        </p:nvSpPr>
        <p:spPr>
          <a:xfrm>
            <a:off x="5768999" y="6332873"/>
            <a:ext cx="95250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60" dirty="0">
                <a:latin typeface="Arial"/>
                <a:cs typeface="Arial"/>
              </a:rPr>
              <a:t>LLaammbbddaa</a:t>
            </a:r>
            <a:r>
              <a:rPr sz="1200" spc="-10" dirty="0">
                <a:latin typeface="Arial"/>
                <a:cs typeface="Arial"/>
              </a:rPr>
              <a:t> </a:t>
            </a:r>
            <a:r>
              <a:rPr sz="1200" spc="-305" dirty="0">
                <a:latin typeface="Arial"/>
                <a:cs typeface="Arial"/>
              </a:rPr>
              <a:t>[[mmAA]]</a:t>
            </a:r>
            <a:endParaRPr sz="1200">
              <a:latin typeface="Arial"/>
              <a:cs typeface="Arial"/>
            </a:endParaRPr>
          </a:p>
        </p:txBody>
      </p:sp>
      <p:sp>
        <p:nvSpPr>
          <p:cNvPr id="647" name="object 647"/>
          <p:cNvSpPr/>
          <p:nvPr/>
        </p:nvSpPr>
        <p:spPr>
          <a:xfrm>
            <a:off x="5344580" y="4845827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8" name="object 648"/>
          <p:cNvSpPr/>
          <p:nvPr/>
        </p:nvSpPr>
        <p:spPr>
          <a:xfrm>
            <a:off x="5794747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9" name="object 649"/>
          <p:cNvSpPr/>
          <p:nvPr/>
        </p:nvSpPr>
        <p:spPr>
          <a:xfrm>
            <a:off x="6245123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0" name="object 650"/>
          <p:cNvSpPr/>
          <p:nvPr/>
        </p:nvSpPr>
        <p:spPr>
          <a:xfrm>
            <a:off x="6695297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1" name="object 651"/>
          <p:cNvSpPr/>
          <p:nvPr/>
        </p:nvSpPr>
        <p:spPr>
          <a:xfrm>
            <a:off x="545706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2" name="object 652"/>
          <p:cNvSpPr/>
          <p:nvPr/>
        </p:nvSpPr>
        <p:spPr>
          <a:xfrm>
            <a:off x="5569765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3" name="object 653"/>
          <p:cNvSpPr/>
          <p:nvPr/>
        </p:nvSpPr>
        <p:spPr>
          <a:xfrm>
            <a:off x="568225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4" name="object 654"/>
          <p:cNvSpPr/>
          <p:nvPr/>
        </p:nvSpPr>
        <p:spPr>
          <a:xfrm>
            <a:off x="590744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5" name="object 655"/>
          <p:cNvSpPr/>
          <p:nvPr/>
        </p:nvSpPr>
        <p:spPr>
          <a:xfrm>
            <a:off x="601993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6" name="object 656"/>
          <p:cNvSpPr/>
          <p:nvPr/>
        </p:nvSpPr>
        <p:spPr>
          <a:xfrm>
            <a:off x="613242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7" name="object 657"/>
          <p:cNvSpPr/>
          <p:nvPr/>
        </p:nvSpPr>
        <p:spPr>
          <a:xfrm>
            <a:off x="635761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8" name="object 658"/>
          <p:cNvSpPr/>
          <p:nvPr/>
        </p:nvSpPr>
        <p:spPr>
          <a:xfrm>
            <a:off x="6470105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9" name="object 659"/>
          <p:cNvSpPr/>
          <p:nvPr/>
        </p:nvSpPr>
        <p:spPr>
          <a:xfrm>
            <a:off x="658280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0" name="object 660"/>
          <p:cNvSpPr/>
          <p:nvPr/>
        </p:nvSpPr>
        <p:spPr>
          <a:xfrm>
            <a:off x="6807784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1" name="object 661"/>
          <p:cNvSpPr/>
          <p:nvPr/>
        </p:nvSpPr>
        <p:spPr>
          <a:xfrm>
            <a:off x="6920481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2" name="object 662"/>
          <p:cNvSpPr/>
          <p:nvPr/>
        </p:nvSpPr>
        <p:spPr>
          <a:xfrm>
            <a:off x="703297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3" name="object 663"/>
          <p:cNvSpPr/>
          <p:nvPr/>
        </p:nvSpPr>
        <p:spPr>
          <a:xfrm>
            <a:off x="5344580" y="4853806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509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4" name="object 664"/>
          <p:cNvSpPr/>
          <p:nvPr/>
        </p:nvSpPr>
        <p:spPr>
          <a:xfrm>
            <a:off x="5344580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5" name="object 665"/>
          <p:cNvSpPr/>
          <p:nvPr/>
        </p:nvSpPr>
        <p:spPr>
          <a:xfrm>
            <a:off x="5344580" y="586042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6" name="object 666"/>
          <p:cNvSpPr/>
          <p:nvPr/>
        </p:nvSpPr>
        <p:spPr>
          <a:xfrm>
            <a:off x="5344580" y="5606730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7" name="object 667"/>
          <p:cNvSpPr/>
          <p:nvPr/>
        </p:nvSpPr>
        <p:spPr>
          <a:xfrm>
            <a:off x="5344580" y="535322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8" name="object 668"/>
          <p:cNvSpPr/>
          <p:nvPr/>
        </p:nvSpPr>
        <p:spPr>
          <a:xfrm>
            <a:off x="5344580" y="5099531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9" name="object 669"/>
          <p:cNvSpPr/>
          <p:nvPr/>
        </p:nvSpPr>
        <p:spPr>
          <a:xfrm>
            <a:off x="5344580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0" name="object 670"/>
          <p:cNvSpPr txBox="1"/>
          <p:nvPr/>
        </p:nvSpPr>
        <p:spPr>
          <a:xfrm>
            <a:off x="5074337" y="4792453"/>
            <a:ext cx="242570" cy="13785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670" dirty="0">
                <a:latin typeface="Arial"/>
                <a:cs typeface="Arial"/>
              </a:rPr>
              <a:t>1</a:t>
            </a:r>
            <a:r>
              <a:rPr sz="1200" spc="10" dirty="0">
                <a:latin typeface="Arial"/>
                <a:cs typeface="Arial"/>
              </a:rPr>
              <a:t>1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9</a:t>
            </a:r>
            <a:r>
              <a:rPr sz="1200" spc="10" dirty="0">
                <a:latin typeface="Arial"/>
                <a:cs typeface="Arial"/>
              </a:rPr>
              <a:t>9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8</a:t>
            </a:r>
            <a:r>
              <a:rPr sz="1200" spc="10" dirty="0">
                <a:latin typeface="Arial"/>
                <a:cs typeface="Arial"/>
              </a:rPr>
              <a:t>8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7</a:t>
            </a:r>
            <a:r>
              <a:rPr sz="1200" spc="10" dirty="0">
                <a:latin typeface="Arial"/>
                <a:cs typeface="Arial"/>
              </a:rPr>
              <a:t>7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6</a:t>
            </a:r>
            <a:r>
              <a:rPr sz="1200" spc="10" dirty="0">
                <a:latin typeface="Arial"/>
                <a:cs typeface="Arial"/>
              </a:rPr>
              <a:t>6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5"/>
              </a:spcBef>
            </a:pPr>
            <a:r>
              <a:rPr sz="1200" spc="-670" dirty="0">
                <a:latin typeface="Arial"/>
                <a:cs typeface="Arial"/>
              </a:rPr>
              <a:t>0</a:t>
            </a:r>
            <a:r>
              <a:rPr sz="1200" spc="10" dirty="0">
                <a:latin typeface="Arial"/>
                <a:cs typeface="Arial"/>
              </a:rPr>
              <a:t>0</a:t>
            </a:r>
            <a:r>
              <a:rPr sz="1200" spc="-340" dirty="0">
                <a:latin typeface="Arial"/>
                <a:cs typeface="Arial"/>
              </a:rPr>
              <a:t>.</a:t>
            </a:r>
            <a:r>
              <a:rPr sz="1200" spc="5" dirty="0">
                <a:latin typeface="Arial"/>
                <a:cs typeface="Arial"/>
              </a:rPr>
              <a:t>.</a:t>
            </a:r>
            <a:r>
              <a:rPr sz="1200" spc="-670" dirty="0">
                <a:latin typeface="Arial"/>
                <a:cs typeface="Arial"/>
              </a:rPr>
              <a:t>5</a:t>
            </a:r>
            <a:r>
              <a:rPr sz="1200" spc="10" dirty="0">
                <a:latin typeface="Arial"/>
                <a:cs typeface="Arial"/>
              </a:rPr>
              <a:t>5</a:t>
            </a:r>
            <a:endParaRPr sz="1200">
              <a:latin typeface="Arial"/>
              <a:cs typeface="Arial"/>
            </a:endParaRPr>
          </a:p>
        </p:txBody>
      </p:sp>
      <p:sp>
        <p:nvSpPr>
          <p:cNvPr id="671" name="object 671"/>
          <p:cNvSpPr/>
          <p:nvPr/>
        </p:nvSpPr>
        <p:spPr>
          <a:xfrm>
            <a:off x="5344580" y="608876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2" name="object 672"/>
          <p:cNvSpPr/>
          <p:nvPr/>
        </p:nvSpPr>
        <p:spPr>
          <a:xfrm>
            <a:off x="5344580" y="606339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3" name="object 673"/>
          <p:cNvSpPr/>
          <p:nvPr/>
        </p:nvSpPr>
        <p:spPr>
          <a:xfrm>
            <a:off x="5344580" y="60380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4" name="object 674"/>
          <p:cNvSpPr/>
          <p:nvPr/>
        </p:nvSpPr>
        <p:spPr>
          <a:xfrm>
            <a:off x="5344580" y="6020834"/>
            <a:ext cx="18415" cy="0"/>
          </a:xfrm>
          <a:custGeom>
            <a:avLst/>
            <a:gdLst/>
            <a:ahLst/>
            <a:cxnLst/>
            <a:rect l="l" t="t" r="r" b="b"/>
            <a:pathLst>
              <a:path w="18414">
                <a:moveTo>
                  <a:pt x="0" y="0"/>
                </a:moveTo>
                <a:lnTo>
                  <a:pt x="17995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5" name="object 675"/>
          <p:cNvSpPr/>
          <p:nvPr/>
        </p:nvSpPr>
        <p:spPr>
          <a:xfrm>
            <a:off x="5344580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6" name="object 676"/>
          <p:cNvSpPr/>
          <p:nvPr/>
        </p:nvSpPr>
        <p:spPr>
          <a:xfrm>
            <a:off x="5344580" y="59619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7" name="object 677"/>
          <p:cNvSpPr/>
          <p:nvPr/>
        </p:nvSpPr>
        <p:spPr>
          <a:xfrm>
            <a:off x="5344580" y="593653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8" name="object 678"/>
          <p:cNvSpPr/>
          <p:nvPr/>
        </p:nvSpPr>
        <p:spPr>
          <a:xfrm>
            <a:off x="5344580" y="591116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9" name="object 679"/>
          <p:cNvSpPr/>
          <p:nvPr/>
        </p:nvSpPr>
        <p:spPr>
          <a:xfrm>
            <a:off x="5344580" y="588579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0" name="object 680"/>
          <p:cNvSpPr/>
          <p:nvPr/>
        </p:nvSpPr>
        <p:spPr>
          <a:xfrm>
            <a:off x="5344580" y="58350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1" name="object 681"/>
          <p:cNvSpPr/>
          <p:nvPr/>
        </p:nvSpPr>
        <p:spPr>
          <a:xfrm>
            <a:off x="5344580" y="580968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2" name="object 682"/>
          <p:cNvSpPr/>
          <p:nvPr/>
        </p:nvSpPr>
        <p:spPr>
          <a:xfrm>
            <a:off x="5344580" y="578431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3" name="object 683"/>
          <p:cNvSpPr/>
          <p:nvPr/>
        </p:nvSpPr>
        <p:spPr>
          <a:xfrm>
            <a:off x="5344580" y="575894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4" name="object 684"/>
          <p:cNvSpPr/>
          <p:nvPr/>
        </p:nvSpPr>
        <p:spPr>
          <a:xfrm>
            <a:off x="5344580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5" name="object 685"/>
          <p:cNvSpPr/>
          <p:nvPr/>
        </p:nvSpPr>
        <p:spPr>
          <a:xfrm>
            <a:off x="5344580" y="570821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6" name="object 686"/>
          <p:cNvSpPr/>
          <p:nvPr/>
        </p:nvSpPr>
        <p:spPr>
          <a:xfrm>
            <a:off x="5344580" y="568284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7" name="object 687"/>
          <p:cNvSpPr/>
          <p:nvPr/>
        </p:nvSpPr>
        <p:spPr>
          <a:xfrm>
            <a:off x="5344580" y="56574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8" name="object 688"/>
          <p:cNvSpPr/>
          <p:nvPr/>
        </p:nvSpPr>
        <p:spPr>
          <a:xfrm>
            <a:off x="5344580" y="56321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9" name="object 689"/>
          <p:cNvSpPr/>
          <p:nvPr/>
        </p:nvSpPr>
        <p:spPr>
          <a:xfrm>
            <a:off x="5344580" y="558135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0" name="object 690"/>
          <p:cNvSpPr/>
          <p:nvPr/>
        </p:nvSpPr>
        <p:spPr>
          <a:xfrm>
            <a:off x="5344580" y="555598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1" name="object 691"/>
          <p:cNvSpPr/>
          <p:nvPr/>
        </p:nvSpPr>
        <p:spPr>
          <a:xfrm>
            <a:off x="5344580" y="55306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2" name="object 692"/>
          <p:cNvSpPr/>
          <p:nvPr/>
        </p:nvSpPr>
        <p:spPr>
          <a:xfrm>
            <a:off x="5344580" y="55052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3" name="object 693"/>
          <p:cNvSpPr/>
          <p:nvPr/>
        </p:nvSpPr>
        <p:spPr>
          <a:xfrm>
            <a:off x="5344580" y="547987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4" name="object 694"/>
          <p:cNvSpPr/>
          <p:nvPr/>
        </p:nvSpPr>
        <p:spPr>
          <a:xfrm>
            <a:off x="5344580" y="545450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5" name="object 695"/>
          <p:cNvSpPr/>
          <p:nvPr/>
        </p:nvSpPr>
        <p:spPr>
          <a:xfrm>
            <a:off x="5344580" y="542913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6" name="object 696"/>
          <p:cNvSpPr/>
          <p:nvPr/>
        </p:nvSpPr>
        <p:spPr>
          <a:xfrm>
            <a:off x="5344580" y="540376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7" name="object 697"/>
          <p:cNvSpPr/>
          <p:nvPr/>
        </p:nvSpPr>
        <p:spPr>
          <a:xfrm>
            <a:off x="5344580" y="537839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8" name="object 698"/>
          <p:cNvSpPr/>
          <p:nvPr/>
        </p:nvSpPr>
        <p:spPr>
          <a:xfrm>
            <a:off x="5344580" y="532785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9" name="object 699"/>
          <p:cNvSpPr/>
          <p:nvPr/>
        </p:nvSpPr>
        <p:spPr>
          <a:xfrm>
            <a:off x="5344580" y="530248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0" name="object 700"/>
          <p:cNvSpPr/>
          <p:nvPr/>
        </p:nvSpPr>
        <p:spPr>
          <a:xfrm>
            <a:off x="5344580" y="527711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1" name="object 701"/>
          <p:cNvSpPr/>
          <p:nvPr/>
        </p:nvSpPr>
        <p:spPr>
          <a:xfrm>
            <a:off x="5344580" y="525174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2" name="object 702"/>
          <p:cNvSpPr/>
          <p:nvPr/>
        </p:nvSpPr>
        <p:spPr>
          <a:xfrm>
            <a:off x="5344580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3" name="object 703"/>
          <p:cNvSpPr/>
          <p:nvPr/>
        </p:nvSpPr>
        <p:spPr>
          <a:xfrm>
            <a:off x="5344580" y="52010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4" name="object 704"/>
          <p:cNvSpPr/>
          <p:nvPr/>
        </p:nvSpPr>
        <p:spPr>
          <a:xfrm>
            <a:off x="5344580" y="517564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5" name="object 705"/>
          <p:cNvSpPr/>
          <p:nvPr/>
        </p:nvSpPr>
        <p:spPr>
          <a:xfrm>
            <a:off x="5344580" y="515027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6" name="object 706"/>
          <p:cNvSpPr/>
          <p:nvPr/>
        </p:nvSpPr>
        <p:spPr>
          <a:xfrm>
            <a:off x="5344580" y="51249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7" name="object 707"/>
          <p:cNvSpPr/>
          <p:nvPr/>
        </p:nvSpPr>
        <p:spPr>
          <a:xfrm>
            <a:off x="5344580" y="507416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8" name="object 708"/>
          <p:cNvSpPr/>
          <p:nvPr/>
        </p:nvSpPr>
        <p:spPr>
          <a:xfrm>
            <a:off x="5344580" y="504879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9" name="object 709"/>
          <p:cNvSpPr/>
          <p:nvPr/>
        </p:nvSpPr>
        <p:spPr>
          <a:xfrm>
            <a:off x="5344580" y="50234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0" name="object 710"/>
          <p:cNvSpPr/>
          <p:nvPr/>
        </p:nvSpPr>
        <p:spPr>
          <a:xfrm>
            <a:off x="5344580" y="49980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1" name="object 711"/>
          <p:cNvSpPr/>
          <p:nvPr/>
        </p:nvSpPr>
        <p:spPr>
          <a:xfrm>
            <a:off x="5344580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2" name="object 712"/>
          <p:cNvSpPr/>
          <p:nvPr/>
        </p:nvSpPr>
        <p:spPr>
          <a:xfrm>
            <a:off x="5344580" y="49473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3" name="object 713"/>
          <p:cNvSpPr/>
          <p:nvPr/>
        </p:nvSpPr>
        <p:spPr>
          <a:xfrm>
            <a:off x="5344580" y="492193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4" name="object 714"/>
          <p:cNvSpPr/>
          <p:nvPr/>
        </p:nvSpPr>
        <p:spPr>
          <a:xfrm>
            <a:off x="5344580" y="489656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5" name="object 715"/>
          <p:cNvSpPr/>
          <p:nvPr/>
        </p:nvSpPr>
        <p:spPr>
          <a:xfrm>
            <a:off x="5344580" y="487119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4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6" name="object 716"/>
          <p:cNvSpPr txBox="1"/>
          <p:nvPr/>
        </p:nvSpPr>
        <p:spPr>
          <a:xfrm>
            <a:off x="4831851" y="5339952"/>
            <a:ext cx="205104" cy="29591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285"/>
              </a:lnSpc>
            </a:pPr>
            <a:r>
              <a:rPr sz="1200" spc="-335" dirty="0">
                <a:latin typeface="Arial"/>
                <a:cs typeface="Arial"/>
              </a:rPr>
              <a:t>I</a:t>
            </a:r>
            <a:r>
              <a:rPr sz="1200" spc="-10" dirty="0">
                <a:latin typeface="Arial"/>
                <a:cs typeface="Arial"/>
              </a:rPr>
              <a:t>I</a:t>
            </a:r>
            <a:r>
              <a:rPr sz="1200" spc="-335" dirty="0">
                <a:latin typeface="Arial"/>
                <a:cs typeface="Arial"/>
              </a:rPr>
              <a:t>/</a:t>
            </a:r>
            <a:r>
              <a:rPr sz="1200" spc="-10" dirty="0">
                <a:latin typeface="Arial"/>
                <a:cs typeface="Arial"/>
              </a:rPr>
              <a:t>/</a:t>
            </a:r>
            <a:r>
              <a:rPr sz="1200" spc="-340" dirty="0">
                <a:latin typeface="Arial"/>
                <a:cs typeface="Arial"/>
              </a:rPr>
              <a:t>I</a:t>
            </a:r>
            <a:r>
              <a:rPr sz="1200" spc="-10" dirty="0">
                <a:latin typeface="Arial"/>
                <a:cs typeface="Arial"/>
              </a:rPr>
              <a:t>I</a:t>
            </a:r>
            <a:r>
              <a:rPr sz="1125" spc="-885" baseline="-22222" dirty="0">
                <a:latin typeface="Arial"/>
                <a:cs typeface="Arial"/>
              </a:rPr>
              <a:t>Q</a:t>
            </a:r>
            <a:r>
              <a:rPr sz="1125" spc="-7" baseline="-22222" dirty="0">
                <a:latin typeface="Arial"/>
                <a:cs typeface="Arial"/>
              </a:rPr>
              <a:t>Q</a:t>
            </a:r>
            <a:r>
              <a:rPr sz="1125" spc="-757" baseline="-22222" dirty="0">
                <a:latin typeface="Arial"/>
                <a:cs typeface="Arial"/>
              </a:rPr>
              <a:t>S</a:t>
            </a:r>
            <a:r>
              <a:rPr sz="1125" baseline="-22222" dirty="0">
                <a:latin typeface="Arial"/>
                <a:cs typeface="Arial"/>
              </a:rPr>
              <a:t>S</a:t>
            </a:r>
            <a:endParaRPr sz="1125" baseline="-22222">
              <a:latin typeface="Arial"/>
              <a:cs typeface="Arial"/>
            </a:endParaRPr>
          </a:p>
        </p:txBody>
      </p:sp>
      <p:sp>
        <p:nvSpPr>
          <p:cNvPr id="717" name="object 717"/>
          <p:cNvSpPr/>
          <p:nvPr/>
        </p:nvSpPr>
        <p:spPr>
          <a:xfrm>
            <a:off x="7145470" y="4853806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509"/>
                </a:lnTo>
              </a:path>
            </a:pathLst>
          </a:custGeom>
          <a:ln w="1636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8" name="object 718"/>
          <p:cNvSpPr/>
          <p:nvPr/>
        </p:nvSpPr>
        <p:spPr>
          <a:xfrm>
            <a:off x="7109474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9" name="object 719"/>
          <p:cNvSpPr/>
          <p:nvPr/>
        </p:nvSpPr>
        <p:spPr>
          <a:xfrm>
            <a:off x="7109474" y="586042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0" name="object 720"/>
          <p:cNvSpPr/>
          <p:nvPr/>
        </p:nvSpPr>
        <p:spPr>
          <a:xfrm>
            <a:off x="7109474" y="5606730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1" name="object 721"/>
          <p:cNvSpPr/>
          <p:nvPr/>
        </p:nvSpPr>
        <p:spPr>
          <a:xfrm>
            <a:off x="7109474" y="535322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2" name="object 722"/>
          <p:cNvSpPr/>
          <p:nvPr/>
        </p:nvSpPr>
        <p:spPr>
          <a:xfrm>
            <a:off x="7109474" y="5099531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3" name="object 723"/>
          <p:cNvSpPr/>
          <p:nvPr/>
        </p:nvSpPr>
        <p:spPr>
          <a:xfrm>
            <a:off x="7109474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4" name="object 724"/>
          <p:cNvSpPr/>
          <p:nvPr/>
        </p:nvSpPr>
        <p:spPr>
          <a:xfrm>
            <a:off x="7127468" y="606339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5" name="object 725"/>
          <p:cNvSpPr/>
          <p:nvPr/>
        </p:nvSpPr>
        <p:spPr>
          <a:xfrm>
            <a:off x="7127468" y="60380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6" name="object 726"/>
          <p:cNvSpPr/>
          <p:nvPr/>
        </p:nvSpPr>
        <p:spPr>
          <a:xfrm>
            <a:off x="7127468" y="6020834"/>
            <a:ext cx="18415" cy="0"/>
          </a:xfrm>
          <a:custGeom>
            <a:avLst/>
            <a:gdLst/>
            <a:ahLst/>
            <a:cxnLst/>
            <a:rect l="l" t="t" r="r" b="b"/>
            <a:pathLst>
              <a:path w="18415">
                <a:moveTo>
                  <a:pt x="18002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7" name="object 727"/>
          <p:cNvSpPr/>
          <p:nvPr/>
        </p:nvSpPr>
        <p:spPr>
          <a:xfrm>
            <a:off x="7127468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8" name="object 728"/>
          <p:cNvSpPr/>
          <p:nvPr/>
        </p:nvSpPr>
        <p:spPr>
          <a:xfrm>
            <a:off x="7127468" y="59619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9" name="object 729"/>
          <p:cNvSpPr/>
          <p:nvPr/>
        </p:nvSpPr>
        <p:spPr>
          <a:xfrm>
            <a:off x="7127468" y="593653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0" name="object 730"/>
          <p:cNvSpPr/>
          <p:nvPr/>
        </p:nvSpPr>
        <p:spPr>
          <a:xfrm>
            <a:off x="7127468" y="591116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1" name="object 731"/>
          <p:cNvSpPr/>
          <p:nvPr/>
        </p:nvSpPr>
        <p:spPr>
          <a:xfrm>
            <a:off x="7136469" y="5884762"/>
            <a:ext cx="0" cy="220979"/>
          </a:xfrm>
          <a:custGeom>
            <a:avLst/>
            <a:gdLst/>
            <a:ahLst/>
            <a:cxnLst/>
            <a:rect l="l" t="t" r="r" b="b"/>
            <a:pathLst>
              <a:path h="220979">
                <a:moveTo>
                  <a:pt x="0" y="220368"/>
                </a:moveTo>
                <a:lnTo>
                  <a:pt x="0" y="0"/>
                </a:lnTo>
                <a:lnTo>
                  <a:pt x="0" y="2203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2" name="object 732"/>
          <p:cNvSpPr/>
          <p:nvPr/>
        </p:nvSpPr>
        <p:spPr>
          <a:xfrm>
            <a:off x="7127468" y="58350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3" name="object 733"/>
          <p:cNvSpPr/>
          <p:nvPr/>
        </p:nvSpPr>
        <p:spPr>
          <a:xfrm>
            <a:off x="7127468" y="580968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4" name="object 734"/>
          <p:cNvSpPr/>
          <p:nvPr/>
        </p:nvSpPr>
        <p:spPr>
          <a:xfrm>
            <a:off x="7127468" y="578431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5" name="object 735"/>
          <p:cNvSpPr/>
          <p:nvPr/>
        </p:nvSpPr>
        <p:spPr>
          <a:xfrm>
            <a:off x="7127468" y="575894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6" name="object 736"/>
          <p:cNvSpPr/>
          <p:nvPr/>
        </p:nvSpPr>
        <p:spPr>
          <a:xfrm>
            <a:off x="7127468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7" name="object 737"/>
          <p:cNvSpPr/>
          <p:nvPr/>
        </p:nvSpPr>
        <p:spPr>
          <a:xfrm>
            <a:off x="7127468" y="570821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8" name="object 738"/>
          <p:cNvSpPr/>
          <p:nvPr/>
        </p:nvSpPr>
        <p:spPr>
          <a:xfrm>
            <a:off x="7127468" y="568284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9" name="object 739"/>
          <p:cNvSpPr/>
          <p:nvPr/>
        </p:nvSpPr>
        <p:spPr>
          <a:xfrm>
            <a:off x="7127468" y="565747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0" name="object 740"/>
          <p:cNvSpPr/>
          <p:nvPr/>
        </p:nvSpPr>
        <p:spPr>
          <a:xfrm>
            <a:off x="7127468" y="56321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1" name="object 741"/>
          <p:cNvSpPr/>
          <p:nvPr/>
        </p:nvSpPr>
        <p:spPr>
          <a:xfrm>
            <a:off x="7127468" y="558135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2" name="object 742"/>
          <p:cNvSpPr/>
          <p:nvPr/>
        </p:nvSpPr>
        <p:spPr>
          <a:xfrm>
            <a:off x="7127468" y="555598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3" name="object 743"/>
          <p:cNvSpPr/>
          <p:nvPr/>
        </p:nvSpPr>
        <p:spPr>
          <a:xfrm>
            <a:off x="7127468" y="553061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4" name="object 744"/>
          <p:cNvSpPr/>
          <p:nvPr/>
        </p:nvSpPr>
        <p:spPr>
          <a:xfrm>
            <a:off x="7127468" y="55052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5" name="object 745"/>
          <p:cNvSpPr/>
          <p:nvPr/>
        </p:nvSpPr>
        <p:spPr>
          <a:xfrm>
            <a:off x="7127468" y="547987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6" name="object 746"/>
          <p:cNvSpPr/>
          <p:nvPr/>
        </p:nvSpPr>
        <p:spPr>
          <a:xfrm>
            <a:off x="7127468" y="545450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7" name="object 747"/>
          <p:cNvSpPr/>
          <p:nvPr/>
        </p:nvSpPr>
        <p:spPr>
          <a:xfrm>
            <a:off x="7127468" y="542913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8" name="object 748"/>
          <p:cNvSpPr/>
          <p:nvPr/>
        </p:nvSpPr>
        <p:spPr>
          <a:xfrm>
            <a:off x="7127468" y="540376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9" name="object 749"/>
          <p:cNvSpPr/>
          <p:nvPr/>
        </p:nvSpPr>
        <p:spPr>
          <a:xfrm>
            <a:off x="7127468" y="537839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0" name="object 750"/>
          <p:cNvSpPr/>
          <p:nvPr/>
        </p:nvSpPr>
        <p:spPr>
          <a:xfrm>
            <a:off x="7127468" y="532785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1" name="object 751"/>
          <p:cNvSpPr/>
          <p:nvPr/>
        </p:nvSpPr>
        <p:spPr>
          <a:xfrm>
            <a:off x="7127468" y="530248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2" name="object 752"/>
          <p:cNvSpPr/>
          <p:nvPr/>
        </p:nvSpPr>
        <p:spPr>
          <a:xfrm>
            <a:off x="7127468" y="527711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3" name="object 753"/>
          <p:cNvSpPr/>
          <p:nvPr/>
        </p:nvSpPr>
        <p:spPr>
          <a:xfrm>
            <a:off x="7127468" y="525174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4" name="object 754"/>
          <p:cNvSpPr/>
          <p:nvPr/>
        </p:nvSpPr>
        <p:spPr>
          <a:xfrm>
            <a:off x="7127468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5" name="object 755"/>
          <p:cNvSpPr/>
          <p:nvPr/>
        </p:nvSpPr>
        <p:spPr>
          <a:xfrm>
            <a:off x="7127468" y="520101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6" name="object 756"/>
          <p:cNvSpPr/>
          <p:nvPr/>
        </p:nvSpPr>
        <p:spPr>
          <a:xfrm>
            <a:off x="7127468" y="517564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7" name="object 757"/>
          <p:cNvSpPr/>
          <p:nvPr/>
        </p:nvSpPr>
        <p:spPr>
          <a:xfrm>
            <a:off x="7127468" y="515027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8" name="object 758"/>
          <p:cNvSpPr/>
          <p:nvPr/>
        </p:nvSpPr>
        <p:spPr>
          <a:xfrm>
            <a:off x="7127468" y="51249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9" name="object 759"/>
          <p:cNvSpPr/>
          <p:nvPr/>
        </p:nvSpPr>
        <p:spPr>
          <a:xfrm>
            <a:off x="7127468" y="507416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0" name="object 760"/>
          <p:cNvSpPr/>
          <p:nvPr/>
        </p:nvSpPr>
        <p:spPr>
          <a:xfrm>
            <a:off x="7127468" y="504879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1" name="object 761"/>
          <p:cNvSpPr/>
          <p:nvPr/>
        </p:nvSpPr>
        <p:spPr>
          <a:xfrm>
            <a:off x="7127468" y="502342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2" name="object 762"/>
          <p:cNvSpPr/>
          <p:nvPr/>
        </p:nvSpPr>
        <p:spPr>
          <a:xfrm>
            <a:off x="7127468" y="49980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3" name="object 763"/>
          <p:cNvSpPr/>
          <p:nvPr/>
        </p:nvSpPr>
        <p:spPr>
          <a:xfrm>
            <a:off x="7127468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4" name="object 764"/>
          <p:cNvSpPr/>
          <p:nvPr/>
        </p:nvSpPr>
        <p:spPr>
          <a:xfrm>
            <a:off x="7127468" y="49473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5" name="object 765"/>
          <p:cNvSpPr/>
          <p:nvPr/>
        </p:nvSpPr>
        <p:spPr>
          <a:xfrm>
            <a:off x="7127468" y="492193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6" name="object 766"/>
          <p:cNvSpPr/>
          <p:nvPr/>
        </p:nvSpPr>
        <p:spPr>
          <a:xfrm>
            <a:off x="7127468" y="489656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7" name="object 767"/>
          <p:cNvSpPr/>
          <p:nvPr/>
        </p:nvSpPr>
        <p:spPr>
          <a:xfrm>
            <a:off x="7127468" y="487119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2" y="16369"/>
                </a:lnTo>
                <a:lnTo>
                  <a:pt x="18002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8" name="object 768"/>
          <p:cNvSpPr/>
          <p:nvPr/>
        </p:nvSpPr>
        <p:spPr>
          <a:xfrm>
            <a:off x="5344580" y="4952830"/>
            <a:ext cx="1801495" cy="1066800"/>
          </a:xfrm>
          <a:custGeom>
            <a:avLst/>
            <a:gdLst/>
            <a:ahLst/>
            <a:cxnLst/>
            <a:rect l="l" t="t" r="r" b="b"/>
            <a:pathLst>
              <a:path w="1801495" h="1066800">
                <a:moveTo>
                  <a:pt x="0" y="0"/>
                </a:moveTo>
                <a:lnTo>
                  <a:pt x="33746" y="411"/>
                </a:lnTo>
                <a:lnTo>
                  <a:pt x="67492" y="1024"/>
                </a:lnTo>
                <a:lnTo>
                  <a:pt x="134985" y="2251"/>
                </a:lnTo>
                <a:lnTo>
                  <a:pt x="168940" y="2865"/>
                </a:lnTo>
                <a:lnTo>
                  <a:pt x="202686" y="3890"/>
                </a:lnTo>
                <a:lnTo>
                  <a:pt x="236433" y="4705"/>
                </a:lnTo>
                <a:lnTo>
                  <a:pt x="270179" y="5932"/>
                </a:lnTo>
                <a:lnTo>
                  <a:pt x="337679" y="9007"/>
                </a:lnTo>
                <a:lnTo>
                  <a:pt x="405171" y="13302"/>
                </a:lnTo>
                <a:lnTo>
                  <a:pt x="472664" y="20462"/>
                </a:lnTo>
                <a:lnTo>
                  <a:pt x="540365" y="35807"/>
                </a:lnTo>
                <a:lnTo>
                  <a:pt x="607858" y="81842"/>
                </a:lnTo>
                <a:lnTo>
                  <a:pt x="641612" y="132582"/>
                </a:lnTo>
                <a:lnTo>
                  <a:pt x="675358" y="213190"/>
                </a:lnTo>
                <a:lnTo>
                  <a:pt x="709104" y="330840"/>
                </a:lnTo>
                <a:lnTo>
                  <a:pt x="742850" y="484080"/>
                </a:lnTo>
                <a:lnTo>
                  <a:pt x="776597" y="657992"/>
                </a:lnTo>
                <a:lnTo>
                  <a:pt x="810343" y="825559"/>
                </a:lnTo>
                <a:lnTo>
                  <a:pt x="844298" y="958950"/>
                </a:lnTo>
                <a:lnTo>
                  <a:pt x="878045" y="1040793"/>
                </a:lnTo>
                <a:lnTo>
                  <a:pt x="911791" y="1066574"/>
                </a:lnTo>
                <a:lnTo>
                  <a:pt x="945537" y="1040995"/>
                </a:lnTo>
                <a:lnTo>
                  <a:pt x="979291" y="972866"/>
                </a:lnTo>
                <a:lnTo>
                  <a:pt x="1013037" y="873225"/>
                </a:lnTo>
                <a:lnTo>
                  <a:pt x="1046783" y="753540"/>
                </a:lnTo>
                <a:lnTo>
                  <a:pt x="1080529" y="625663"/>
                </a:lnTo>
                <a:lnTo>
                  <a:pt x="1114276" y="499836"/>
                </a:lnTo>
                <a:lnTo>
                  <a:pt x="1148029" y="385262"/>
                </a:lnTo>
                <a:lnTo>
                  <a:pt x="1181776" y="287872"/>
                </a:lnTo>
                <a:lnTo>
                  <a:pt x="1215723" y="210123"/>
                </a:lnTo>
                <a:lnTo>
                  <a:pt x="1249470" y="151608"/>
                </a:lnTo>
                <a:lnTo>
                  <a:pt x="1283224" y="109255"/>
                </a:lnTo>
                <a:lnTo>
                  <a:pt x="1316970" y="78976"/>
                </a:lnTo>
                <a:lnTo>
                  <a:pt x="1350716" y="57698"/>
                </a:lnTo>
                <a:lnTo>
                  <a:pt x="1418209" y="32126"/>
                </a:lnTo>
                <a:lnTo>
                  <a:pt x="1485708" y="19646"/>
                </a:lnTo>
                <a:lnTo>
                  <a:pt x="1553403" y="12688"/>
                </a:lnTo>
                <a:lnTo>
                  <a:pt x="1620903" y="8394"/>
                </a:lnTo>
                <a:lnTo>
                  <a:pt x="1688395" y="5528"/>
                </a:lnTo>
                <a:lnTo>
                  <a:pt x="1755888" y="3478"/>
                </a:lnTo>
                <a:lnTo>
                  <a:pt x="1789641" y="2663"/>
                </a:lnTo>
                <a:lnTo>
                  <a:pt x="1800890" y="2461"/>
                </a:lnTo>
              </a:path>
            </a:pathLst>
          </a:custGeom>
          <a:ln w="16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9" name="object 769"/>
          <p:cNvSpPr/>
          <p:nvPr/>
        </p:nvSpPr>
        <p:spPr>
          <a:xfrm>
            <a:off x="5344580" y="4951603"/>
            <a:ext cx="1801495" cy="1085215"/>
          </a:xfrm>
          <a:custGeom>
            <a:avLst/>
            <a:gdLst/>
            <a:ahLst/>
            <a:cxnLst/>
            <a:rect l="l" t="t" r="r" b="b"/>
            <a:pathLst>
              <a:path w="1801495" h="1085214">
                <a:moveTo>
                  <a:pt x="0" y="0"/>
                </a:moveTo>
                <a:lnTo>
                  <a:pt x="33746" y="613"/>
                </a:lnTo>
                <a:lnTo>
                  <a:pt x="101238" y="1840"/>
                </a:lnTo>
                <a:lnTo>
                  <a:pt x="134985" y="2663"/>
                </a:lnTo>
                <a:lnTo>
                  <a:pt x="202686" y="4503"/>
                </a:lnTo>
                <a:lnTo>
                  <a:pt x="270179" y="7160"/>
                </a:lnTo>
                <a:lnTo>
                  <a:pt x="337679" y="11050"/>
                </a:lnTo>
                <a:lnTo>
                  <a:pt x="405171" y="16983"/>
                </a:lnTo>
                <a:lnTo>
                  <a:pt x="472664" y="26395"/>
                </a:lnTo>
                <a:lnTo>
                  <a:pt x="540365" y="42967"/>
                </a:lnTo>
                <a:lnTo>
                  <a:pt x="607858" y="84498"/>
                </a:lnTo>
                <a:lnTo>
                  <a:pt x="641612" y="130128"/>
                </a:lnTo>
                <a:lnTo>
                  <a:pt x="675358" y="206240"/>
                </a:lnTo>
                <a:lnTo>
                  <a:pt x="709104" y="321630"/>
                </a:lnTo>
                <a:lnTo>
                  <a:pt x="742850" y="475491"/>
                </a:lnTo>
                <a:lnTo>
                  <a:pt x="776597" y="652874"/>
                </a:lnTo>
                <a:lnTo>
                  <a:pt x="810343" y="827602"/>
                </a:lnTo>
                <a:lnTo>
                  <a:pt x="844298" y="970816"/>
                </a:lnTo>
                <a:lnTo>
                  <a:pt x="878045" y="1059616"/>
                </a:lnTo>
                <a:lnTo>
                  <a:pt x="911791" y="1084778"/>
                </a:lnTo>
                <a:lnTo>
                  <a:pt x="945537" y="1051229"/>
                </a:lnTo>
                <a:lnTo>
                  <a:pt x="979291" y="971228"/>
                </a:lnTo>
                <a:lnTo>
                  <a:pt x="1013037" y="860132"/>
                </a:lnTo>
                <a:lnTo>
                  <a:pt x="1046783" y="732053"/>
                </a:lnTo>
                <a:lnTo>
                  <a:pt x="1080529" y="601109"/>
                </a:lnTo>
                <a:lnTo>
                  <a:pt x="1114276" y="479172"/>
                </a:lnTo>
                <a:lnTo>
                  <a:pt x="1148029" y="374413"/>
                </a:lnTo>
                <a:lnTo>
                  <a:pt x="1181776" y="289511"/>
                </a:lnTo>
                <a:lnTo>
                  <a:pt x="1215723" y="222602"/>
                </a:lnTo>
                <a:lnTo>
                  <a:pt x="1249470" y="170230"/>
                </a:lnTo>
                <a:lnTo>
                  <a:pt x="1283224" y="129515"/>
                </a:lnTo>
                <a:lnTo>
                  <a:pt x="1316970" y="98002"/>
                </a:lnTo>
                <a:lnTo>
                  <a:pt x="1350716" y="73859"/>
                </a:lnTo>
                <a:lnTo>
                  <a:pt x="1384462" y="55858"/>
                </a:lnTo>
                <a:lnTo>
                  <a:pt x="1451955" y="32328"/>
                </a:lnTo>
                <a:lnTo>
                  <a:pt x="1519455" y="19646"/>
                </a:lnTo>
                <a:lnTo>
                  <a:pt x="1587150" y="12479"/>
                </a:lnTo>
                <a:lnTo>
                  <a:pt x="1654648" y="8184"/>
                </a:lnTo>
                <a:lnTo>
                  <a:pt x="1722141" y="5117"/>
                </a:lnTo>
                <a:lnTo>
                  <a:pt x="1789641" y="3067"/>
                </a:lnTo>
                <a:lnTo>
                  <a:pt x="1800890" y="2865"/>
                </a:lnTo>
              </a:path>
            </a:pathLst>
          </a:custGeom>
          <a:ln w="16368">
            <a:solidFill>
              <a:srgbClr val="F80009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0" name="object 770"/>
          <p:cNvSpPr/>
          <p:nvPr/>
        </p:nvSpPr>
        <p:spPr>
          <a:xfrm>
            <a:off x="7927475" y="6114131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1" name="object 771"/>
          <p:cNvSpPr/>
          <p:nvPr/>
        </p:nvSpPr>
        <p:spPr>
          <a:xfrm>
            <a:off x="8377641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2" name="object 772"/>
          <p:cNvSpPr txBox="1"/>
          <p:nvPr/>
        </p:nvSpPr>
        <p:spPr>
          <a:xfrm>
            <a:off x="7758841" y="6164283"/>
            <a:ext cx="791210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462280" algn="l"/>
              </a:tabLst>
            </a:pPr>
            <a:r>
              <a:rPr sz="1200" spc="-295" dirty="0">
                <a:latin typeface="Arial"/>
                <a:cs typeface="Arial"/>
              </a:rPr>
              <a:t>--440000	--220000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773" name="object 773"/>
          <p:cNvSpPr/>
          <p:nvPr/>
        </p:nvSpPr>
        <p:spPr>
          <a:xfrm>
            <a:off x="8828017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4" name="object 774"/>
          <p:cNvSpPr/>
          <p:nvPr/>
        </p:nvSpPr>
        <p:spPr>
          <a:xfrm>
            <a:off x="9278191" y="6096945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5" name="object 775"/>
          <p:cNvSpPr txBox="1"/>
          <p:nvPr/>
        </p:nvSpPr>
        <p:spPr>
          <a:xfrm>
            <a:off x="8771992" y="6164283"/>
            <a:ext cx="65214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75920" algn="l"/>
              </a:tabLst>
            </a:pPr>
            <a:r>
              <a:rPr sz="1200" spc="-315" dirty="0">
                <a:latin typeface="Arial"/>
                <a:cs typeface="Arial"/>
              </a:rPr>
              <a:t>00	</a:t>
            </a:r>
            <a:r>
              <a:rPr sz="1200" spc="-330" dirty="0">
                <a:latin typeface="Arial"/>
                <a:cs typeface="Arial"/>
              </a:rPr>
              <a:t>220000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776" name="object 776"/>
          <p:cNvSpPr txBox="1"/>
          <p:nvPr/>
        </p:nvSpPr>
        <p:spPr>
          <a:xfrm>
            <a:off x="9585681" y="6164283"/>
            <a:ext cx="28892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30" dirty="0">
                <a:latin typeface="Arial"/>
                <a:cs typeface="Arial"/>
              </a:rPr>
              <a:t>440000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777" name="object 777"/>
          <p:cNvSpPr/>
          <p:nvPr/>
        </p:nvSpPr>
        <p:spPr>
          <a:xfrm>
            <a:off x="8039962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8" name="object 778"/>
          <p:cNvSpPr/>
          <p:nvPr/>
        </p:nvSpPr>
        <p:spPr>
          <a:xfrm>
            <a:off x="815265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9" name="object 779"/>
          <p:cNvSpPr/>
          <p:nvPr/>
        </p:nvSpPr>
        <p:spPr>
          <a:xfrm>
            <a:off x="8265153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0" name="object 780"/>
          <p:cNvSpPr/>
          <p:nvPr/>
        </p:nvSpPr>
        <p:spPr>
          <a:xfrm>
            <a:off x="8490339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1" name="object 781"/>
          <p:cNvSpPr/>
          <p:nvPr/>
        </p:nvSpPr>
        <p:spPr>
          <a:xfrm>
            <a:off x="8602833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2" name="object 782"/>
          <p:cNvSpPr/>
          <p:nvPr/>
        </p:nvSpPr>
        <p:spPr>
          <a:xfrm>
            <a:off x="8715321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3" name="object 783"/>
          <p:cNvSpPr/>
          <p:nvPr/>
        </p:nvSpPr>
        <p:spPr>
          <a:xfrm>
            <a:off x="8940513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4" name="object 784"/>
          <p:cNvSpPr/>
          <p:nvPr/>
        </p:nvSpPr>
        <p:spPr>
          <a:xfrm>
            <a:off x="9053000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5" name="object 785"/>
          <p:cNvSpPr/>
          <p:nvPr/>
        </p:nvSpPr>
        <p:spPr>
          <a:xfrm>
            <a:off x="916569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6" name="object 786"/>
          <p:cNvSpPr/>
          <p:nvPr/>
        </p:nvSpPr>
        <p:spPr>
          <a:xfrm>
            <a:off x="9390678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7" name="object 787"/>
          <p:cNvSpPr/>
          <p:nvPr/>
        </p:nvSpPr>
        <p:spPr>
          <a:xfrm>
            <a:off x="9503376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8" name="object 788"/>
          <p:cNvSpPr/>
          <p:nvPr/>
        </p:nvSpPr>
        <p:spPr>
          <a:xfrm>
            <a:off x="9615870" y="6109627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4"/>
                </a:moveTo>
                <a:lnTo>
                  <a:pt x="8182" y="6344"/>
                </a:lnTo>
              </a:path>
            </a:pathLst>
          </a:custGeom>
          <a:ln w="12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9" name="object 789"/>
          <p:cNvSpPr txBox="1"/>
          <p:nvPr/>
        </p:nvSpPr>
        <p:spPr>
          <a:xfrm>
            <a:off x="8351893" y="6332873"/>
            <a:ext cx="95567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355" dirty="0">
                <a:latin typeface="Arial"/>
                <a:cs typeface="Arial"/>
              </a:rPr>
              <a:t>LLaammbbddaa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spc="-305" dirty="0">
                <a:latin typeface="Arial"/>
                <a:cs typeface="Arial"/>
              </a:rPr>
              <a:t>[[mmAA]]</a:t>
            </a:r>
            <a:endParaRPr sz="1200">
              <a:latin typeface="Arial"/>
              <a:cs typeface="Arial"/>
            </a:endParaRPr>
          </a:p>
        </p:txBody>
      </p:sp>
      <p:sp>
        <p:nvSpPr>
          <p:cNvPr id="790" name="object 790"/>
          <p:cNvSpPr/>
          <p:nvPr/>
        </p:nvSpPr>
        <p:spPr>
          <a:xfrm>
            <a:off x="7927475" y="4845827"/>
            <a:ext cx="1801495" cy="16510"/>
          </a:xfrm>
          <a:custGeom>
            <a:avLst/>
            <a:gdLst/>
            <a:ahLst/>
            <a:cxnLst/>
            <a:rect l="l" t="t" r="r" b="b"/>
            <a:pathLst>
              <a:path w="1801495" h="16510">
                <a:moveTo>
                  <a:pt x="0" y="16369"/>
                </a:moveTo>
                <a:lnTo>
                  <a:pt x="1800890" y="16369"/>
                </a:lnTo>
                <a:lnTo>
                  <a:pt x="1800890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1" name="object 791"/>
          <p:cNvSpPr/>
          <p:nvPr/>
        </p:nvSpPr>
        <p:spPr>
          <a:xfrm>
            <a:off x="8377641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2" name="object 792"/>
          <p:cNvSpPr/>
          <p:nvPr/>
        </p:nvSpPr>
        <p:spPr>
          <a:xfrm>
            <a:off x="8828017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3" name="object 793"/>
          <p:cNvSpPr/>
          <p:nvPr/>
        </p:nvSpPr>
        <p:spPr>
          <a:xfrm>
            <a:off x="9278191" y="4854012"/>
            <a:ext cx="0" cy="25400"/>
          </a:xfrm>
          <a:custGeom>
            <a:avLst/>
            <a:gdLst/>
            <a:ahLst/>
            <a:cxnLst/>
            <a:rect l="l" t="t" r="r" b="b"/>
            <a:pathLst>
              <a:path h="25400">
                <a:moveTo>
                  <a:pt x="-8182" y="12685"/>
                </a:moveTo>
                <a:lnTo>
                  <a:pt x="8182" y="12685"/>
                </a:lnTo>
              </a:path>
            </a:pathLst>
          </a:custGeom>
          <a:ln w="253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4" name="object 794"/>
          <p:cNvSpPr/>
          <p:nvPr/>
        </p:nvSpPr>
        <p:spPr>
          <a:xfrm>
            <a:off x="8039962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5" name="object 795"/>
          <p:cNvSpPr/>
          <p:nvPr/>
        </p:nvSpPr>
        <p:spPr>
          <a:xfrm>
            <a:off x="815265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6" name="object 796"/>
          <p:cNvSpPr/>
          <p:nvPr/>
        </p:nvSpPr>
        <p:spPr>
          <a:xfrm>
            <a:off x="8265153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7" name="object 797"/>
          <p:cNvSpPr/>
          <p:nvPr/>
        </p:nvSpPr>
        <p:spPr>
          <a:xfrm>
            <a:off x="8490339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8" name="object 798"/>
          <p:cNvSpPr/>
          <p:nvPr/>
        </p:nvSpPr>
        <p:spPr>
          <a:xfrm>
            <a:off x="8602833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9" name="object 799"/>
          <p:cNvSpPr/>
          <p:nvPr/>
        </p:nvSpPr>
        <p:spPr>
          <a:xfrm>
            <a:off x="8715321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0" name="object 800"/>
          <p:cNvSpPr/>
          <p:nvPr/>
        </p:nvSpPr>
        <p:spPr>
          <a:xfrm>
            <a:off x="8940513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1" name="object 801"/>
          <p:cNvSpPr/>
          <p:nvPr/>
        </p:nvSpPr>
        <p:spPr>
          <a:xfrm>
            <a:off x="9053000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2" name="object 802"/>
          <p:cNvSpPr/>
          <p:nvPr/>
        </p:nvSpPr>
        <p:spPr>
          <a:xfrm>
            <a:off x="916569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3" name="object 803"/>
          <p:cNvSpPr/>
          <p:nvPr/>
        </p:nvSpPr>
        <p:spPr>
          <a:xfrm>
            <a:off x="9390678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4" name="object 804"/>
          <p:cNvSpPr/>
          <p:nvPr/>
        </p:nvSpPr>
        <p:spPr>
          <a:xfrm>
            <a:off x="9503376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5" name="object 805"/>
          <p:cNvSpPr/>
          <p:nvPr/>
        </p:nvSpPr>
        <p:spPr>
          <a:xfrm>
            <a:off x="9615870" y="4854012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-8182" y="6340"/>
                </a:moveTo>
                <a:lnTo>
                  <a:pt x="8182" y="6340"/>
                </a:lnTo>
              </a:path>
            </a:pathLst>
          </a:custGeom>
          <a:ln w="1268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6" name="object 806"/>
          <p:cNvSpPr/>
          <p:nvPr/>
        </p:nvSpPr>
        <p:spPr>
          <a:xfrm>
            <a:off x="7927475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7" name="object 807"/>
          <p:cNvSpPr/>
          <p:nvPr/>
        </p:nvSpPr>
        <p:spPr>
          <a:xfrm>
            <a:off x="7927475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8" name="object 808"/>
          <p:cNvSpPr/>
          <p:nvPr/>
        </p:nvSpPr>
        <p:spPr>
          <a:xfrm>
            <a:off x="7927475" y="5797004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9" name="object 809"/>
          <p:cNvSpPr txBox="1"/>
          <p:nvPr/>
        </p:nvSpPr>
        <p:spPr>
          <a:xfrm>
            <a:off x="7518679" y="5704552"/>
            <a:ext cx="384175" cy="466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270" dirty="0">
                <a:latin typeface="Arial"/>
                <a:cs typeface="Arial"/>
              </a:rPr>
              <a:t>--00..0055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1200" spc="-270" dirty="0">
                <a:latin typeface="Arial"/>
                <a:cs typeface="Arial"/>
              </a:rPr>
              <a:t>--00..1100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810" name="object 810"/>
          <p:cNvSpPr/>
          <p:nvPr/>
        </p:nvSpPr>
        <p:spPr>
          <a:xfrm>
            <a:off x="7927475" y="547987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1" name="object 811"/>
          <p:cNvSpPr txBox="1"/>
          <p:nvPr/>
        </p:nvSpPr>
        <p:spPr>
          <a:xfrm>
            <a:off x="7570577" y="5387629"/>
            <a:ext cx="332105" cy="201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290" dirty="0">
                <a:latin typeface="Arial"/>
                <a:cs typeface="Arial"/>
              </a:rPr>
              <a:t>00..0000</a:t>
            </a:r>
            <a:endParaRPr sz="1200">
              <a:latin typeface="Arial"/>
              <a:cs typeface="Arial"/>
            </a:endParaRPr>
          </a:p>
        </p:txBody>
      </p:sp>
      <p:sp>
        <p:nvSpPr>
          <p:cNvPr id="812" name="object 812"/>
          <p:cNvSpPr/>
          <p:nvPr/>
        </p:nvSpPr>
        <p:spPr>
          <a:xfrm>
            <a:off x="7927475" y="5162953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7" y="16369"/>
                </a:lnTo>
                <a:lnTo>
                  <a:pt x="35997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3" name="object 813"/>
          <p:cNvSpPr/>
          <p:nvPr/>
        </p:nvSpPr>
        <p:spPr>
          <a:xfrm>
            <a:off x="7927475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0" y="0"/>
                </a:moveTo>
                <a:lnTo>
                  <a:pt x="35997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4" name="object 814"/>
          <p:cNvSpPr txBox="1"/>
          <p:nvPr/>
        </p:nvSpPr>
        <p:spPr>
          <a:xfrm>
            <a:off x="7570577" y="4792453"/>
            <a:ext cx="332105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290" dirty="0">
                <a:latin typeface="Arial"/>
                <a:cs typeface="Arial"/>
              </a:rPr>
              <a:t>00..1100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sz="1200" spc="-290" dirty="0">
                <a:latin typeface="Arial"/>
                <a:cs typeface="Arial"/>
              </a:rPr>
              <a:t>00..0055</a:t>
            </a:r>
            <a:endParaRPr sz="1200">
              <a:latin typeface="Arial"/>
              <a:cs typeface="Arial"/>
            </a:endParaRPr>
          </a:p>
        </p:txBody>
      </p:sp>
      <p:sp>
        <p:nvSpPr>
          <p:cNvPr id="815" name="object 815"/>
          <p:cNvSpPr/>
          <p:nvPr/>
        </p:nvSpPr>
        <p:spPr>
          <a:xfrm>
            <a:off x="7927475" y="60507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6" name="object 816"/>
          <p:cNvSpPr/>
          <p:nvPr/>
        </p:nvSpPr>
        <p:spPr>
          <a:xfrm>
            <a:off x="7927475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7" name="object 817"/>
          <p:cNvSpPr/>
          <p:nvPr/>
        </p:nvSpPr>
        <p:spPr>
          <a:xfrm>
            <a:off x="7927475" y="59238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8" name="object 818"/>
          <p:cNvSpPr/>
          <p:nvPr/>
        </p:nvSpPr>
        <p:spPr>
          <a:xfrm>
            <a:off x="7927475" y="58604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9" name="object 819"/>
          <p:cNvSpPr/>
          <p:nvPr/>
        </p:nvSpPr>
        <p:spPr>
          <a:xfrm>
            <a:off x="7927475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0" name="object 820"/>
          <p:cNvSpPr/>
          <p:nvPr/>
        </p:nvSpPr>
        <p:spPr>
          <a:xfrm>
            <a:off x="7927475" y="567015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1" name="object 821"/>
          <p:cNvSpPr/>
          <p:nvPr/>
        </p:nvSpPr>
        <p:spPr>
          <a:xfrm>
            <a:off x="7927475" y="560673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2" name="object 822"/>
          <p:cNvSpPr/>
          <p:nvPr/>
        </p:nvSpPr>
        <p:spPr>
          <a:xfrm>
            <a:off x="7927475" y="55433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3" name="object 823"/>
          <p:cNvSpPr/>
          <p:nvPr/>
        </p:nvSpPr>
        <p:spPr>
          <a:xfrm>
            <a:off x="7927475" y="54164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4" name="object 824"/>
          <p:cNvSpPr/>
          <p:nvPr/>
        </p:nvSpPr>
        <p:spPr>
          <a:xfrm>
            <a:off x="7927475" y="53532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5" name="object 825"/>
          <p:cNvSpPr/>
          <p:nvPr/>
        </p:nvSpPr>
        <p:spPr>
          <a:xfrm>
            <a:off x="7927475" y="528980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6" name="object 826"/>
          <p:cNvSpPr/>
          <p:nvPr/>
        </p:nvSpPr>
        <p:spPr>
          <a:xfrm>
            <a:off x="7927475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7" name="object 827"/>
          <p:cNvSpPr/>
          <p:nvPr/>
        </p:nvSpPr>
        <p:spPr>
          <a:xfrm>
            <a:off x="7927475" y="509953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8" name="object 828"/>
          <p:cNvSpPr/>
          <p:nvPr/>
        </p:nvSpPr>
        <p:spPr>
          <a:xfrm>
            <a:off x="7927475" y="50361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9" name="object 829"/>
          <p:cNvSpPr/>
          <p:nvPr/>
        </p:nvSpPr>
        <p:spPr>
          <a:xfrm>
            <a:off x="7927475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0" name="object 830"/>
          <p:cNvSpPr/>
          <p:nvPr/>
        </p:nvSpPr>
        <p:spPr>
          <a:xfrm>
            <a:off x="7927475" y="49092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7995" y="16369"/>
                </a:lnTo>
                <a:lnTo>
                  <a:pt x="17995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1" name="object 831"/>
          <p:cNvSpPr txBox="1"/>
          <p:nvPr/>
        </p:nvSpPr>
        <p:spPr>
          <a:xfrm>
            <a:off x="7276278" y="5310211"/>
            <a:ext cx="208279" cy="35623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310"/>
              </a:lnSpc>
            </a:pPr>
            <a:r>
              <a:rPr sz="1200" spc="-819" dirty="0">
                <a:latin typeface="Arial"/>
                <a:cs typeface="Arial"/>
              </a:rPr>
              <a:t>V</a:t>
            </a:r>
            <a:r>
              <a:rPr sz="1800" spc="-7" baseline="2314" dirty="0">
                <a:latin typeface="Arial"/>
                <a:cs typeface="Arial"/>
              </a:rPr>
              <a:t>V</a:t>
            </a:r>
            <a:r>
              <a:rPr sz="1200" spc="-345" dirty="0">
                <a:latin typeface="Arial"/>
                <a:cs typeface="Arial"/>
              </a:rPr>
              <a:t>/</a:t>
            </a:r>
            <a:r>
              <a:rPr sz="1800" baseline="2314" dirty="0">
                <a:latin typeface="Arial"/>
                <a:cs typeface="Arial"/>
              </a:rPr>
              <a:t>/</a:t>
            </a:r>
            <a:r>
              <a:rPr sz="1200" spc="-345" dirty="0">
                <a:latin typeface="Arial"/>
                <a:cs typeface="Arial"/>
              </a:rPr>
              <a:t>I</a:t>
            </a:r>
            <a:r>
              <a:rPr sz="1800" spc="-7" baseline="2314" dirty="0">
                <a:latin typeface="Arial"/>
                <a:cs typeface="Arial"/>
              </a:rPr>
              <a:t>I</a:t>
            </a:r>
            <a:r>
              <a:rPr sz="1125" spc="-892" baseline="-22222" dirty="0">
                <a:latin typeface="Arial"/>
                <a:cs typeface="Arial"/>
              </a:rPr>
              <a:t>Q</a:t>
            </a:r>
            <a:r>
              <a:rPr sz="1125" baseline="-18518" dirty="0">
                <a:latin typeface="Arial"/>
                <a:cs typeface="Arial"/>
              </a:rPr>
              <a:t>Q</a:t>
            </a:r>
            <a:r>
              <a:rPr sz="1125" spc="-765" baseline="-22222" dirty="0">
                <a:latin typeface="Arial"/>
                <a:cs typeface="Arial"/>
              </a:rPr>
              <a:t>S</a:t>
            </a:r>
            <a:r>
              <a:rPr sz="1125" baseline="-18518" dirty="0">
                <a:latin typeface="Arial"/>
                <a:cs typeface="Arial"/>
              </a:rPr>
              <a:t>S</a:t>
            </a:r>
            <a:endParaRPr sz="1125" baseline="-18518">
              <a:latin typeface="Arial"/>
              <a:cs typeface="Arial"/>
            </a:endParaRPr>
          </a:p>
        </p:txBody>
      </p:sp>
      <p:sp>
        <p:nvSpPr>
          <p:cNvPr id="832" name="object 832"/>
          <p:cNvSpPr/>
          <p:nvPr/>
        </p:nvSpPr>
        <p:spPr>
          <a:xfrm>
            <a:off x="9728366" y="4854011"/>
            <a:ext cx="0" cy="1268730"/>
          </a:xfrm>
          <a:custGeom>
            <a:avLst/>
            <a:gdLst/>
            <a:ahLst/>
            <a:cxnLst/>
            <a:rect l="l" t="t" r="r" b="b"/>
            <a:pathLst>
              <a:path h="1268729">
                <a:moveTo>
                  <a:pt x="0" y="0"/>
                </a:moveTo>
                <a:lnTo>
                  <a:pt x="0" y="1268303"/>
                </a:lnTo>
              </a:path>
            </a:pathLst>
          </a:custGeom>
          <a:ln w="163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3" name="object 833"/>
          <p:cNvSpPr/>
          <p:nvPr/>
        </p:nvSpPr>
        <p:spPr>
          <a:xfrm>
            <a:off x="9692368" y="6122315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4" name="object 834"/>
          <p:cNvSpPr/>
          <p:nvPr/>
        </p:nvSpPr>
        <p:spPr>
          <a:xfrm>
            <a:off x="9692368" y="5797004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5" name="object 835"/>
          <p:cNvSpPr/>
          <p:nvPr/>
        </p:nvSpPr>
        <p:spPr>
          <a:xfrm>
            <a:off x="9692368" y="5479877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6" name="object 836"/>
          <p:cNvSpPr/>
          <p:nvPr/>
        </p:nvSpPr>
        <p:spPr>
          <a:xfrm>
            <a:off x="9692368" y="5162953"/>
            <a:ext cx="36195" cy="16510"/>
          </a:xfrm>
          <a:custGeom>
            <a:avLst/>
            <a:gdLst/>
            <a:ahLst/>
            <a:cxnLst/>
            <a:rect l="l" t="t" r="r" b="b"/>
            <a:pathLst>
              <a:path w="36195" h="16510">
                <a:moveTo>
                  <a:pt x="0" y="16369"/>
                </a:moveTo>
                <a:lnTo>
                  <a:pt x="35996" y="16369"/>
                </a:lnTo>
                <a:lnTo>
                  <a:pt x="35996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7" name="object 837"/>
          <p:cNvSpPr/>
          <p:nvPr/>
        </p:nvSpPr>
        <p:spPr>
          <a:xfrm>
            <a:off x="9692368" y="4854012"/>
            <a:ext cx="36195" cy="0"/>
          </a:xfrm>
          <a:custGeom>
            <a:avLst/>
            <a:gdLst/>
            <a:ahLst/>
            <a:cxnLst/>
            <a:rect l="l" t="t" r="r" b="b"/>
            <a:pathLst>
              <a:path w="36195">
                <a:moveTo>
                  <a:pt x="35996" y="0"/>
                </a:moveTo>
                <a:lnTo>
                  <a:pt x="0" y="0"/>
                </a:lnTo>
              </a:path>
            </a:pathLst>
          </a:custGeom>
          <a:ln w="1636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8" name="object 838"/>
          <p:cNvSpPr/>
          <p:nvPr/>
        </p:nvSpPr>
        <p:spPr>
          <a:xfrm>
            <a:off x="9710363" y="605070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9" name="object 839"/>
          <p:cNvSpPr/>
          <p:nvPr/>
        </p:nvSpPr>
        <p:spPr>
          <a:xfrm>
            <a:off x="9710363" y="59872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0" name="object 840"/>
          <p:cNvSpPr/>
          <p:nvPr/>
        </p:nvSpPr>
        <p:spPr>
          <a:xfrm>
            <a:off x="9710363" y="5923856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1" name="object 841"/>
          <p:cNvSpPr/>
          <p:nvPr/>
        </p:nvSpPr>
        <p:spPr>
          <a:xfrm>
            <a:off x="9710363" y="58604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2" name="object 842"/>
          <p:cNvSpPr/>
          <p:nvPr/>
        </p:nvSpPr>
        <p:spPr>
          <a:xfrm>
            <a:off x="9710363" y="5733574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3" name="object 843"/>
          <p:cNvSpPr/>
          <p:nvPr/>
        </p:nvSpPr>
        <p:spPr>
          <a:xfrm>
            <a:off x="9710363" y="5670152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4" name="object 844"/>
          <p:cNvSpPr/>
          <p:nvPr/>
        </p:nvSpPr>
        <p:spPr>
          <a:xfrm>
            <a:off x="9710363" y="560673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5" name="object 845"/>
          <p:cNvSpPr/>
          <p:nvPr/>
        </p:nvSpPr>
        <p:spPr>
          <a:xfrm>
            <a:off x="9710363" y="5543300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6" name="object 846"/>
          <p:cNvSpPr/>
          <p:nvPr/>
        </p:nvSpPr>
        <p:spPr>
          <a:xfrm>
            <a:off x="9710363" y="5416448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7" name="object 847"/>
          <p:cNvSpPr/>
          <p:nvPr/>
        </p:nvSpPr>
        <p:spPr>
          <a:xfrm>
            <a:off x="9710363" y="5353227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8" name="object 848"/>
          <p:cNvSpPr/>
          <p:nvPr/>
        </p:nvSpPr>
        <p:spPr>
          <a:xfrm>
            <a:off x="9710363" y="5289805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9" name="object 849"/>
          <p:cNvSpPr/>
          <p:nvPr/>
        </p:nvSpPr>
        <p:spPr>
          <a:xfrm>
            <a:off x="9710363" y="5226383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0" name="object 850"/>
          <p:cNvSpPr/>
          <p:nvPr/>
        </p:nvSpPr>
        <p:spPr>
          <a:xfrm>
            <a:off x="9710363" y="509953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1" name="object 851"/>
          <p:cNvSpPr/>
          <p:nvPr/>
        </p:nvSpPr>
        <p:spPr>
          <a:xfrm>
            <a:off x="9710363" y="5036101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2" name="object 852"/>
          <p:cNvSpPr/>
          <p:nvPr/>
        </p:nvSpPr>
        <p:spPr>
          <a:xfrm>
            <a:off x="9710363" y="497267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3" name="object 853"/>
          <p:cNvSpPr/>
          <p:nvPr/>
        </p:nvSpPr>
        <p:spPr>
          <a:xfrm>
            <a:off x="9710363" y="4909249"/>
            <a:ext cx="18415" cy="16510"/>
          </a:xfrm>
          <a:custGeom>
            <a:avLst/>
            <a:gdLst/>
            <a:ahLst/>
            <a:cxnLst/>
            <a:rect l="l" t="t" r="r" b="b"/>
            <a:pathLst>
              <a:path w="18415" h="16510">
                <a:moveTo>
                  <a:pt x="0" y="16369"/>
                </a:moveTo>
                <a:lnTo>
                  <a:pt x="18001" y="16369"/>
                </a:lnTo>
                <a:lnTo>
                  <a:pt x="18001" y="0"/>
                </a:lnTo>
                <a:lnTo>
                  <a:pt x="0" y="0"/>
                </a:lnTo>
                <a:lnTo>
                  <a:pt x="0" y="163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4" name="object 854"/>
          <p:cNvSpPr/>
          <p:nvPr/>
        </p:nvSpPr>
        <p:spPr>
          <a:xfrm>
            <a:off x="7927475" y="4896156"/>
            <a:ext cx="1801495" cy="1068070"/>
          </a:xfrm>
          <a:custGeom>
            <a:avLst/>
            <a:gdLst/>
            <a:ahLst/>
            <a:cxnLst/>
            <a:rect l="l" t="t" r="r" b="b"/>
            <a:pathLst>
              <a:path w="1801495" h="1068070">
                <a:moveTo>
                  <a:pt x="0" y="591495"/>
                </a:moveTo>
                <a:lnTo>
                  <a:pt x="33746" y="591292"/>
                </a:lnTo>
                <a:lnTo>
                  <a:pt x="67492" y="591292"/>
                </a:lnTo>
                <a:lnTo>
                  <a:pt x="101238" y="591083"/>
                </a:lnTo>
                <a:lnTo>
                  <a:pt x="134985" y="591083"/>
                </a:lnTo>
                <a:lnTo>
                  <a:pt x="168940" y="590881"/>
                </a:lnTo>
                <a:lnTo>
                  <a:pt x="202686" y="590679"/>
                </a:lnTo>
                <a:lnTo>
                  <a:pt x="236433" y="590470"/>
                </a:lnTo>
                <a:lnTo>
                  <a:pt x="270179" y="590268"/>
                </a:lnTo>
                <a:lnTo>
                  <a:pt x="303933" y="589856"/>
                </a:lnTo>
                <a:lnTo>
                  <a:pt x="337679" y="589452"/>
                </a:lnTo>
                <a:lnTo>
                  <a:pt x="405171" y="587813"/>
                </a:lnTo>
                <a:lnTo>
                  <a:pt x="472664" y="584132"/>
                </a:lnTo>
                <a:lnTo>
                  <a:pt x="540365" y="568787"/>
                </a:lnTo>
                <a:lnTo>
                  <a:pt x="574112" y="546073"/>
                </a:lnTo>
                <a:lnTo>
                  <a:pt x="607859" y="502088"/>
                </a:lnTo>
                <a:lnTo>
                  <a:pt x="641612" y="428842"/>
                </a:lnTo>
                <a:lnTo>
                  <a:pt x="675358" y="324495"/>
                </a:lnTo>
                <a:lnTo>
                  <a:pt x="709104" y="199693"/>
                </a:lnTo>
                <a:lnTo>
                  <a:pt x="742850" y="78565"/>
                </a:lnTo>
                <a:lnTo>
                  <a:pt x="776597" y="0"/>
                </a:lnTo>
                <a:lnTo>
                  <a:pt x="810343" y="12277"/>
                </a:lnTo>
                <a:lnTo>
                  <a:pt x="844299" y="149768"/>
                </a:lnTo>
                <a:lnTo>
                  <a:pt x="878045" y="399582"/>
                </a:lnTo>
                <a:lnTo>
                  <a:pt x="911791" y="690111"/>
                </a:lnTo>
                <a:lnTo>
                  <a:pt x="945537" y="927856"/>
                </a:lnTo>
                <a:lnTo>
                  <a:pt x="979291" y="1053481"/>
                </a:lnTo>
                <a:lnTo>
                  <a:pt x="1013038" y="1068003"/>
                </a:lnTo>
                <a:lnTo>
                  <a:pt x="1046783" y="1012557"/>
                </a:lnTo>
                <a:lnTo>
                  <a:pt x="1080529" y="933378"/>
                </a:lnTo>
                <a:lnTo>
                  <a:pt x="1114276" y="859519"/>
                </a:lnTo>
                <a:lnTo>
                  <a:pt x="1148029" y="801206"/>
                </a:lnTo>
                <a:lnTo>
                  <a:pt x="1181776" y="757012"/>
                </a:lnTo>
                <a:lnTo>
                  <a:pt x="1215724" y="722237"/>
                </a:lnTo>
                <a:lnTo>
                  <a:pt x="1249470" y="693178"/>
                </a:lnTo>
                <a:lnTo>
                  <a:pt x="1283224" y="668017"/>
                </a:lnTo>
                <a:lnTo>
                  <a:pt x="1316971" y="646126"/>
                </a:lnTo>
                <a:lnTo>
                  <a:pt x="1350716" y="628320"/>
                </a:lnTo>
                <a:lnTo>
                  <a:pt x="1418209" y="606226"/>
                </a:lnTo>
                <a:lnTo>
                  <a:pt x="1485708" y="597637"/>
                </a:lnTo>
                <a:lnTo>
                  <a:pt x="1553403" y="594974"/>
                </a:lnTo>
                <a:lnTo>
                  <a:pt x="1620903" y="593949"/>
                </a:lnTo>
                <a:lnTo>
                  <a:pt x="1688395" y="593335"/>
                </a:lnTo>
                <a:lnTo>
                  <a:pt x="1755888" y="592931"/>
                </a:lnTo>
                <a:lnTo>
                  <a:pt x="1800890" y="592931"/>
                </a:lnTo>
              </a:path>
            </a:pathLst>
          </a:custGeom>
          <a:ln w="16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5" name="object 855"/>
          <p:cNvSpPr/>
          <p:nvPr/>
        </p:nvSpPr>
        <p:spPr>
          <a:xfrm>
            <a:off x="7927475" y="4872424"/>
            <a:ext cx="1801495" cy="1089025"/>
          </a:xfrm>
          <a:custGeom>
            <a:avLst/>
            <a:gdLst/>
            <a:ahLst/>
            <a:cxnLst/>
            <a:rect l="l" t="t" r="r" b="b"/>
            <a:pathLst>
              <a:path w="1801495" h="1089025">
                <a:moveTo>
                  <a:pt x="0" y="614613"/>
                </a:moveTo>
                <a:lnTo>
                  <a:pt x="33746" y="614411"/>
                </a:lnTo>
                <a:lnTo>
                  <a:pt x="67492" y="614411"/>
                </a:lnTo>
                <a:lnTo>
                  <a:pt x="101238" y="614202"/>
                </a:lnTo>
                <a:lnTo>
                  <a:pt x="134985" y="614000"/>
                </a:lnTo>
                <a:lnTo>
                  <a:pt x="168940" y="613588"/>
                </a:lnTo>
                <a:lnTo>
                  <a:pt x="202686" y="613386"/>
                </a:lnTo>
                <a:lnTo>
                  <a:pt x="270179" y="612159"/>
                </a:lnTo>
                <a:lnTo>
                  <a:pt x="337679" y="609705"/>
                </a:lnTo>
                <a:lnTo>
                  <a:pt x="405171" y="604999"/>
                </a:lnTo>
                <a:lnTo>
                  <a:pt x="472664" y="597225"/>
                </a:lnTo>
                <a:lnTo>
                  <a:pt x="540365" y="580242"/>
                </a:lnTo>
                <a:lnTo>
                  <a:pt x="574112" y="561007"/>
                </a:lnTo>
                <a:lnTo>
                  <a:pt x="607859" y="523980"/>
                </a:lnTo>
                <a:lnTo>
                  <a:pt x="641612" y="455844"/>
                </a:lnTo>
                <a:lnTo>
                  <a:pt x="675358" y="346589"/>
                </a:lnTo>
                <a:lnTo>
                  <a:pt x="709104" y="204601"/>
                </a:lnTo>
                <a:lnTo>
                  <a:pt x="742850" y="69153"/>
                </a:lnTo>
                <a:lnTo>
                  <a:pt x="776597" y="0"/>
                </a:lnTo>
                <a:lnTo>
                  <a:pt x="810343" y="44194"/>
                </a:lnTo>
                <a:lnTo>
                  <a:pt x="844299" y="203374"/>
                </a:lnTo>
                <a:lnTo>
                  <a:pt x="878045" y="436002"/>
                </a:lnTo>
                <a:lnTo>
                  <a:pt x="911791" y="683153"/>
                </a:lnTo>
                <a:lnTo>
                  <a:pt x="945537" y="893890"/>
                </a:lnTo>
                <a:lnTo>
                  <a:pt x="979291" y="1033835"/>
                </a:lnTo>
                <a:lnTo>
                  <a:pt x="1013038" y="1088466"/>
                </a:lnTo>
                <a:lnTo>
                  <a:pt x="1046783" y="1065138"/>
                </a:lnTo>
                <a:lnTo>
                  <a:pt x="1080529" y="991279"/>
                </a:lnTo>
                <a:lnTo>
                  <a:pt x="1114276" y="901050"/>
                </a:lnTo>
                <a:lnTo>
                  <a:pt x="1148029" y="820644"/>
                </a:lnTo>
                <a:lnTo>
                  <a:pt x="1181776" y="761105"/>
                </a:lnTo>
                <a:lnTo>
                  <a:pt x="1215724" y="721003"/>
                </a:lnTo>
                <a:lnTo>
                  <a:pt x="1249470" y="694001"/>
                </a:lnTo>
                <a:lnTo>
                  <a:pt x="1283224" y="675177"/>
                </a:lnTo>
                <a:lnTo>
                  <a:pt x="1350716" y="649597"/>
                </a:lnTo>
                <a:lnTo>
                  <a:pt x="1418209" y="634462"/>
                </a:lnTo>
                <a:lnTo>
                  <a:pt x="1485708" y="626068"/>
                </a:lnTo>
                <a:lnTo>
                  <a:pt x="1553403" y="621773"/>
                </a:lnTo>
                <a:lnTo>
                  <a:pt x="1620903" y="619521"/>
                </a:lnTo>
                <a:lnTo>
                  <a:pt x="1688395" y="618503"/>
                </a:lnTo>
                <a:lnTo>
                  <a:pt x="1755888" y="617681"/>
                </a:lnTo>
                <a:lnTo>
                  <a:pt x="1789641" y="617478"/>
                </a:lnTo>
                <a:lnTo>
                  <a:pt x="1800890" y="617478"/>
                </a:lnTo>
              </a:path>
            </a:pathLst>
          </a:custGeom>
          <a:ln w="16368">
            <a:solidFill>
              <a:srgbClr val="F80009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6" name="object 856"/>
          <p:cNvSpPr/>
          <p:nvPr/>
        </p:nvSpPr>
        <p:spPr>
          <a:xfrm>
            <a:off x="7507789" y="3171755"/>
            <a:ext cx="522605" cy="0"/>
          </a:xfrm>
          <a:custGeom>
            <a:avLst/>
            <a:gdLst/>
            <a:ahLst/>
            <a:cxnLst/>
            <a:rect l="l" t="t" r="r" b="b"/>
            <a:pathLst>
              <a:path w="522604">
                <a:moveTo>
                  <a:pt x="0" y="0"/>
                </a:moveTo>
                <a:lnTo>
                  <a:pt x="522493" y="0"/>
                </a:lnTo>
              </a:path>
            </a:pathLst>
          </a:custGeom>
          <a:ln w="1643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7" name="object 857"/>
          <p:cNvSpPr txBox="1"/>
          <p:nvPr/>
        </p:nvSpPr>
        <p:spPr>
          <a:xfrm>
            <a:off x="8112224" y="2984878"/>
            <a:ext cx="1638935" cy="6108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8300"/>
              </a:lnSpc>
            </a:pPr>
            <a:r>
              <a:rPr sz="1650" dirty="0">
                <a:latin typeface="Arial"/>
                <a:cs typeface="Arial"/>
              </a:rPr>
              <a:t>Flux tube model  </a:t>
            </a:r>
            <a:r>
              <a:rPr sz="1650" dirty="0">
                <a:solidFill>
                  <a:srgbClr val="F91A15"/>
                </a:solidFill>
                <a:latin typeface="Arial"/>
                <a:cs typeface="Arial"/>
              </a:rPr>
              <a:t>Best-fit 1C</a:t>
            </a:r>
            <a:r>
              <a:rPr sz="1650" spc="-60" dirty="0">
                <a:solidFill>
                  <a:srgbClr val="F91A15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F91A15"/>
                </a:solidFill>
                <a:latin typeface="Arial"/>
                <a:cs typeface="Arial"/>
              </a:rPr>
              <a:t>model</a:t>
            </a:r>
            <a:endParaRPr sz="1650">
              <a:latin typeface="Arial"/>
              <a:cs typeface="Arial"/>
            </a:endParaRPr>
          </a:p>
        </p:txBody>
      </p:sp>
      <p:sp>
        <p:nvSpPr>
          <p:cNvPr id="858" name="object 858"/>
          <p:cNvSpPr txBox="1"/>
          <p:nvPr/>
        </p:nvSpPr>
        <p:spPr>
          <a:xfrm>
            <a:off x="8291317" y="4629687"/>
            <a:ext cx="998219" cy="2051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50" spc="-5" dirty="0">
                <a:solidFill>
                  <a:srgbClr val="3333CC"/>
                </a:solidFill>
                <a:latin typeface="Arial"/>
                <a:cs typeface="Arial"/>
              </a:rPr>
              <a:t>Fe I </a:t>
            </a:r>
            <a:r>
              <a:rPr sz="1250" spc="-10" dirty="0">
                <a:solidFill>
                  <a:srgbClr val="3333CC"/>
                </a:solidFill>
                <a:latin typeface="Arial"/>
                <a:cs typeface="Arial"/>
              </a:rPr>
              <a:t>630.2</a:t>
            </a:r>
            <a:r>
              <a:rPr sz="1250" spc="-8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250" spc="-15" dirty="0">
                <a:solidFill>
                  <a:srgbClr val="3333CC"/>
                </a:solidFill>
                <a:latin typeface="Arial"/>
                <a:cs typeface="Arial"/>
              </a:rPr>
              <a:t>nm</a:t>
            </a:r>
            <a:endParaRPr sz="1250">
              <a:latin typeface="Arial"/>
              <a:cs typeface="Arial"/>
            </a:endParaRPr>
          </a:p>
        </p:txBody>
      </p:sp>
      <p:cxnSp>
        <p:nvCxnSpPr>
          <p:cNvPr id="861" name="Conector recto 860"/>
          <p:cNvCxnSpPr/>
          <p:nvPr/>
        </p:nvCxnSpPr>
        <p:spPr>
          <a:xfrm>
            <a:off x="7507789" y="3413519"/>
            <a:ext cx="52260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3" name="object 2"/>
          <p:cNvSpPr txBox="1">
            <a:spLocks/>
          </p:cNvSpPr>
          <p:nvPr/>
        </p:nvSpPr>
        <p:spPr>
          <a:xfrm>
            <a:off x="728662" y="730250"/>
            <a:ext cx="9488487" cy="379591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424305">
              <a:spcBef>
                <a:spcPts val="560"/>
              </a:spcBef>
            </a:pPr>
            <a:r>
              <a:rPr lang="en-US" sz="2000" kern="0" dirty="0" smtClean="0">
                <a:solidFill>
                  <a:srgbClr val="FFFFFF"/>
                </a:solidFill>
              </a:rPr>
              <a:t>              </a:t>
            </a:r>
            <a:r>
              <a:rPr lang="en-US" sz="2000" dirty="0">
                <a:solidFill>
                  <a:srgbClr val="FFFFFF"/>
                </a:solidFill>
              </a:rPr>
              <a:t>Asymmetric Stokes</a:t>
            </a:r>
            <a:r>
              <a:rPr lang="en-US" sz="2000" spc="-45" dirty="0">
                <a:solidFill>
                  <a:srgbClr val="FFFFFF"/>
                </a:solidFill>
              </a:rPr>
              <a:t> </a:t>
            </a:r>
            <a:r>
              <a:rPr lang="en-US" sz="2000" spc="-5" dirty="0">
                <a:solidFill>
                  <a:srgbClr val="FFFFFF"/>
                </a:solidFill>
              </a:rPr>
              <a:t>profiles</a:t>
            </a:r>
            <a:endParaRPr lang="en-US" sz="2000" kern="0" dirty="0"/>
          </a:p>
        </p:txBody>
      </p:sp>
      <p:sp>
        <p:nvSpPr>
          <p:cNvPr id="864" name="object 2"/>
          <p:cNvSpPr txBox="1">
            <a:spLocks/>
          </p:cNvSpPr>
          <p:nvPr/>
        </p:nvSpPr>
        <p:spPr>
          <a:xfrm>
            <a:off x="728663" y="252413"/>
            <a:ext cx="9488487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 sz="4100" b="0" i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39289" lvl="2">
              <a:spcBef>
                <a:spcPts val="560"/>
              </a:spcBef>
            </a:pP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5: How </a:t>
            </a:r>
            <a:r>
              <a:rPr lang="en-US" sz="2800" spc="10" dirty="0">
                <a:solidFill>
                  <a:schemeClr val="bg1"/>
                </a:solidFill>
                <a:latin typeface="Arial"/>
                <a:cs typeface="Arial"/>
              </a:rPr>
              <a:t>to choose an inversion technique</a:t>
            </a:r>
            <a:r>
              <a:rPr lang="en-US" sz="2800" spc="10" dirty="0" smtClean="0">
                <a:solidFill>
                  <a:schemeClr val="bg1"/>
                </a:solidFill>
                <a:latin typeface="Arial"/>
                <a:cs typeface="Arial"/>
              </a:rPr>
              <a:t>?</a:t>
            </a:r>
            <a:endParaRPr lang="en-US"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4831851" y="6140450"/>
            <a:ext cx="5239249" cy="57901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65" name="CuadroTexto 864"/>
          <p:cNvSpPr txBox="1"/>
          <p:nvPr/>
        </p:nvSpPr>
        <p:spPr>
          <a:xfrm>
            <a:off x="4984251" y="4235450"/>
            <a:ext cx="5086849" cy="36118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CuadroTexto 3"/>
          <p:cNvSpPr txBox="1"/>
          <p:nvPr/>
        </p:nvSpPr>
        <p:spPr>
          <a:xfrm>
            <a:off x="7495089" y="4760269"/>
            <a:ext cx="432386" cy="15185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66" name="CuadroTexto 865"/>
          <p:cNvSpPr txBox="1"/>
          <p:nvPr/>
        </p:nvSpPr>
        <p:spPr>
          <a:xfrm>
            <a:off x="4951664" y="4223390"/>
            <a:ext cx="5086849" cy="36118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868" name="Grupo 867"/>
          <p:cNvGrpSpPr/>
          <p:nvPr/>
        </p:nvGrpSpPr>
        <p:grpSpPr>
          <a:xfrm>
            <a:off x="5175948" y="6162901"/>
            <a:ext cx="2112334" cy="369749"/>
            <a:chOff x="5175948" y="6162901"/>
            <a:chExt cx="2112334" cy="369749"/>
          </a:xfrm>
        </p:grpSpPr>
        <p:sp>
          <p:nvSpPr>
            <p:cNvPr id="869" name="object 216"/>
            <p:cNvSpPr txBox="1"/>
            <p:nvPr/>
          </p:nvSpPr>
          <p:spPr>
            <a:xfrm>
              <a:off x="5175948" y="6162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-400</a:t>
              </a:r>
              <a:endParaRPr sz="1200" dirty="0">
                <a:latin typeface="Arial"/>
                <a:cs typeface="Arial"/>
              </a:endParaRPr>
            </a:p>
          </p:txBody>
        </p:sp>
        <p:sp>
          <p:nvSpPr>
            <p:cNvPr id="870" name="object 218"/>
            <p:cNvSpPr txBox="1"/>
            <p:nvPr/>
          </p:nvSpPr>
          <p:spPr>
            <a:xfrm>
              <a:off x="5626118" y="6162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-200</a:t>
              </a:r>
              <a:endParaRPr sz="1200">
                <a:latin typeface="Arial"/>
                <a:cs typeface="Arial"/>
              </a:endParaRPr>
            </a:p>
          </p:txBody>
        </p:sp>
        <p:sp>
          <p:nvSpPr>
            <p:cNvPr id="871" name="object 221"/>
            <p:cNvSpPr txBox="1"/>
            <p:nvPr/>
          </p:nvSpPr>
          <p:spPr>
            <a:xfrm>
              <a:off x="6189097" y="6162901"/>
              <a:ext cx="1099185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tabLst>
                  <a:tab pos="375920" algn="l"/>
                  <a:tab pos="826135" algn="l"/>
                </a:tabLst>
              </a:pPr>
              <a:r>
                <a:rPr sz="1200" spc="15" dirty="0">
                  <a:latin typeface="Arial"/>
                  <a:cs typeface="Arial"/>
                </a:rPr>
                <a:t>0	</a:t>
              </a:r>
              <a:r>
                <a:rPr sz="1200" spc="10" dirty="0">
                  <a:latin typeface="Arial"/>
                  <a:cs typeface="Arial"/>
                </a:rPr>
                <a:t>20</a:t>
              </a:r>
              <a:r>
                <a:rPr sz="1200" spc="15" dirty="0">
                  <a:latin typeface="Arial"/>
                  <a:cs typeface="Arial"/>
                </a:rPr>
                <a:t>0</a:t>
              </a:r>
              <a:r>
                <a:rPr sz="1200" dirty="0">
                  <a:latin typeface="Arial"/>
                  <a:cs typeface="Arial"/>
                </a:rPr>
                <a:t>	</a:t>
              </a:r>
              <a:r>
                <a:rPr sz="1200" spc="10" dirty="0">
                  <a:latin typeface="Arial"/>
                  <a:cs typeface="Arial"/>
                </a:rPr>
                <a:t>400</a:t>
              </a:r>
              <a:endParaRPr sz="1200" dirty="0">
                <a:latin typeface="Arial"/>
                <a:cs typeface="Arial"/>
              </a:endParaRPr>
            </a:p>
          </p:txBody>
        </p:sp>
        <p:sp>
          <p:nvSpPr>
            <p:cNvPr id="872" name="object 234"/>
            <p:cNvSpPr txBox="1"/>
            <p:nvPr/>
          </p:nvSpPr>
          <p:spPr>
            <a:xfrm>
              <a:off x="5768999" y="6331355"/>
              <a:ext cx="95250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Lambda</a:t>
              </a:r>
              <a:r>
                <a:rPr sz="1200" spc="-70" dirty="0">
                  <a:latin typeface="Arial"/>
                  <a:cs typeface="Arial"/>
                </a:rPr>
                <a:t> </a:t>
              </a:r>
              <a:r>
                <a:rPr sz="1200" spc="10" dirty="0">
                  <a:latin typeface="Arial"/>
                  <a:cs typeface="Arial"/>
                </a:rPr>
                <a:t>[mA]</a:t>
              </a:r>
              <a:endParaRPr sz="1200" dirty="0">
                <a:latin typeface="Arial"/>
                <a:cs typeface="Arial"/>
              </a:endParaRPr>
            </a:p>
          </p:txBody>
        </p:sp>
      </p:grpSp>
      <p:grpSp>
        <p:nvGrpSpPr>
          <p:cNvPr id="873" name="Grupo 872"/>
          <p:cNvGrpSpPr/>
          <p:nvPr/>
        </p:nvGrpSpPr>
        <p:grpSpPr>
          <a:xfrm>
            <a:off x="7785100" y="6227901"/>
            <a:ext cx="2112334" cy="369749"/>
            <a:chOff x="7785100" y="6227901"/>
            <a:chExt cx="2112334" cy="369749"/>
          </a:xfrm>
        </p:grpSpPr>
        <p:sp>
          <p:nvSpPr>
            <p:cNvPr id="874" name="object 216"/>
            <p:cNvSpPr txBox="1"/>
            <p:nvPr/>
          </p:nvSpPr>
          <p:spPr>
            <a:xfrm>
              <a:off x="7785100" y="6227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-400</a:t>
              </a:r>
              <a:endParaRPr sz="1200" dirty="0">
                <a:latin typeface="Arial"/>
                <a:cs typeface="Arial"/>
              </a:endParaRPr>
            </a:p>
          </p:txBody>
        </p:sp>
        <p:sp>
          <p:nvSpPr>
            <p:cNvPr id="875" name="object 218"/>
            <p:cNvSpPr txBox="1"/>
            <p:nvPr/>
          </p:nvSpPr>
          <p:spPr>
            <a:xfrm>
              <a:off x="8235270" y="6227901"/>
              <a:ext cx="33782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-200</a:t>
              </a:r>
              <a:endParaRPr sz="1200">
                <a:latin typeface="Arial"/>
                <a:cs typeface="Arial"/>
              </a:endParaRPr>
            </a:p>
          </p:txBody>
        </p:sp>
        <p:sp>
          <p:nvSpPr>
            <p:cNvPr id="876" name="object 221"/>
            <p:cNvSpPr txBox="1"/>
            <p:nvPr/>
          </p:nvSpPr>
          <p:spPr>
            <a:xfrm>
              <a:off x="8798249" y="6227901"/>
              <a:ext cx="1099185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tabLst>
                  <a:tab pos="375920" algn="l"/>
                  <a:tab pos="826135" algn="l"/>
                </a:tabLst>
              </a:pPr>
              <a:r>
                <a:rPr sz="1200" spc="15" dirty="0">
                  <a:latin typeface="Arial"/>
                  <a:cs typeface="Arial"/>
                </a:rPr>
                <a:t>0	</a:t>
              </a:r>
              <a:r>
                <a:rPr sz="1200" spc="10" dirty="0">
                  <a:latin typeface="Arial"/>
                  <a:cs typeface="Arial"/>
                </a:rPr>
                <a:t>20</a:t>
              </a:r>
              <a:r>
                <a:rPr sz="1200" spc="15" dirty="0">
                  <a:latin typeface="Arial"/>
                  <a:cs typeface="Arial"/>
                </a:rPr>
                <a:t>0</a:t>
              </a:r>
              <a:r>
                <a:rPr sz="1200" dirty="0">
                  <a:latin typeface="Arial"/>
                  <a:cs typeface="Arial"/>
                </a:rPr>
                <a:t>	</a:t>
              </a:r>
              <a:r>
                <a:rPr sz="1200" spc="10" dirty="0">
                  <a:latin typeface="Arial"/>
                  <a:cs typeface="Arial"/>
                </a:rPr>
                <a:t>400</a:t>
              </a:r>
              <a:endParaRPr sz="1200" dirty="0">
                <a:latin typeface="Arial"/>
                <a:cs typeface="Arial"/>
              </a:endParaRPr>
            </a:p>
          </p:txBody>
        </p:sp>
        <p:sp>
          <p:nvSpPr>
            <p:cNvPr id="877" name="object 234"/>
            <p:cNvSpPr txBox="1"/>
            <p:nvPr/>
          </p:nvSpPr>
          <p:spPr>
            <a:xfrm>
              <a:off x="8378151" y="6396355"/>
              <a:ext cx="952500" cy="20129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Lambda</a:t>
              </a:r>
              <a:r>
                <a:rPr sz="1200" spc="-70" dirty="0">
                  <a:latin typeface="Arial"/>
                  <a:cs typeface="Arial"/>
                </a:rPr>
                <a:t> </a:t>
              </a:r>
              <a:r>
                <a:rPr sz="1200" spc="10" dirty="0">
                  <a:latin typeface="Arial"/>
                  <a:cs typeface="Arial"/>
                </a:rPr>
                <a:t>[mA]</a:t>
              </a:r>
              <a:endParaRPr sz="1200" dirty="0">
                <a:latin typeface="Arial"/>
                <a:cs typeface="Arial"/>
              </a:endParaRPr>
            </a:p>
          </p:txBody>
        </p:sp>
      </p:grpSp>
      <p:sp>
        <p:nvSpPr>
          <p:cNvPr id="878" name="object 660"/>
          <p:cNvSpPr txBox="1"/>
          <p:nvPr/>
        </p:nvSpPr>
        <p:spPr>
          <a:xfrm>
            <a:off x="5287211" y="4203325"/>
            <a:ext cx="4002404" cy="6318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2080895" algn="ctr">
              <a:lnSpc>
                <a:spcPts val="1375"/>
              </a:lnSpc>
              <a:tabLst>
                <a:tab pos="1294765" algn="l"/>
                <a:tab pos="1548130" algn="l"/>
                <a:tab pos="1802130" algn="l"/>
              </a:tabLst>
            </a:pPr>
            <a:r>
              <a:rPr sz="1200" dirty="0">
                <a:latin typeface="Arial"/>
                <a:cs typeface="Arial"/>
              </a:rPr>
              <a:t>-5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-4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-3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-2  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-1	</a:t>
            </a:r>
            <a:r>
              <a:rPr sz="1200" spc="5" dirty="0">
                <a:latin typeface="Arial"/>
                <a:cs typeface="Arial"/>
              </a:rPr>
              <a:t>0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5" dirty="0">
                <a:latin typeface="Arial"/>
                <a:cs typeface="Arial"/>
              </a:rPr>
              <a:t>1</a:t>
            </a:r>
            <a:r>
              <a:rPr sz="1200" dirty="0">
                <a:latin typeface="Arial"/>
                <a:cs typeface="Arial"/>
              </a:rPr>
              <a:t>	</a:t>
            </a:r>
            <a:r>
              <a:rPr sz="1200" spc="5" dirty="0">
                <a:latin typeface="Arial"/>
                <a:cs typeface="Arial"/>
              </a:rPr>
              <a:t>2</a:t>
            </a:r>
            <a:endParaRPr sz="1200" dirty="0">
              <a:latin typeface="Arial"/>
              <a:cs typeface="Arial"/>
            </a:endParaRPr>
          </a:p>
          <a:p>
            <a:pPr marR="2054860" algn="ctr">
              <a:lnSpc>
                <a:spcPts val="1375"/>
              </a:lnSpc>
            </a:pPr>
            <a:r>
              <a:rPr sz="1200" dirty="0">
                <a:latin typeface="Arial"/>
                <a:cs typeface="Arial"/>
              </a:rPr>
              <a:t>log</a:t>
            </a:r>
            <a:r>
              <a:rPr sz="1200" spc="-100" dirty="0">
                <a:latin typeface="Arial"/>
                <a:cs typeface="Arial"/>
              </a:rPr>
              <a:t> </a:t>
            </a:r>
            <a:r>
              <a:rPr sz="1200" spc="5" dirty="0">
                <a:latin typeface="Arial"/>
                <a:cs typeface="Arial"/>
              </a:rPr>
              <a:t>tau</a:t>
            </a:r>
            <a:endParaRPr sz="1200" dirty="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  <a:spcBef>
                <a:spcPts val="605"/>
              </a:spcBef>
            </a:pPr>
            <a:r>
              <a:rPr sz="1250" spc="-5" dirty="0">
                <a:solidFill>
                  <a:srgbClr val="3333CC"/>
                </a:solidFill>
                <a:latin typeface="Arial"/>
                <a:cs typeface="Arial"/>
              </a:rPr>
              <a:t>Fe I </a:t>
            </a:r>
            <a:r>
              <a:rPr sz="1250" spc="-10" dirty="0">
                <a:solidFill>
                  <a:srgbClr val="3333CC"/>
                </a:solidFill>
                <a:latin typeface="Arial"/>
                <a:cs typeface="Arial"/>
              </a:rPr>
              <a:t>630.2</a:t>
            </a:r>
            <a:r>
              <a:rPr sz="1250" spc="-8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250" spc="-15" dirty="0">
                <a:solidFill>
                  <a:srgbClr val="3333CC"/>
                </a:solidFill>
                <a:latin typeface="Arial"/>
                <a:cs typeface="Arial"/>
              </a:rPr>
              <a:t>nm</a:t>
            </a:r>
            <a:endParaRPr sz="1250" dirty="0">
              <a:latin typeface="Arial"/>
              <a:cs typeface="Arial"/>
            </a:endParaRPr>
          </a:p>
        </p:txBody>
      </p:sp>
      <p:sp>
        <p:nvSpPr>
          <p:cNvPr id="879" name="object 21"/>
          <p:cNvSpPr txBox="1"/>
          <p:nvPr/>
        </p:nvSpPr>
        <p:spPr>
          <a:xfrm>
            <a:off x="8486267" y="7078226"/>
            <a:ext cx="1062990" cy="158377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es-ES" sz="1000" spc="10" dirty="0" smtClean="0">
                <a:latin typeface="Arial"/>
                <a:cs typeface="Arial"/>
              </a:rPr>
              <a:t>Luis </a:t>
            </a:r>
            <a:r>
              <a:rPr lang="es-ES" sz="1000" spc="10" dirty="0" err="1" smtClean="0">
                <a:latin typeface="Arial"/>
                <a:cs typeface="Arial"/>
              </a:rPr>
              <a:t>Bellot</a:t>
            </a:r>
            <a:r>
              <a:rPr lang="es-ES" sz="1000" spc="10" dirty="0" smtClean="0">
                <a:latin typeface="Arial"/>
                <a:cs typeface="Arial"/>
              </a:rPr>
              <a:t> Rubio</a:t>
            </a:r>
            <a:endParaRPr sz="10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515775" y="1263650"/>
            <a:ext cx="9067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 the downloaded folders you can find a </a:t>
            </a:r>
            <a:r>
              <a:rPr lang="en-US" u="sng" dirty="0" smtClean="0"/>
              <a:t>manual</a:t>
            </a:r>
            <a:r>
              <a:rPr lang="en-US" dirty="0" smtClean="0"/>
              <a:t>, in which it is described </a:t>
            </a:r>
            <a:r>
              <a:rPr lang="en-US" dirty="0" smtClean="0">
                <a:solidFill>
                  <a:schemeClr val="accent1"/>
                </a:solidFill>
              </a:rPr>
              <a:t>the menu, </a:t>
            </a:r>
            <a:r>
              <a:rPr lang="en-US" dirty="0" smtClean="0"/>
              <a:t>i.e. all the input/output formats and options for running SIR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/>
                </a:solidFill>
              </a:rPr>
              <a:t>Running a ME code is like have a dinner in </a:t>
            </a:r>
            <a:r>
              <a:rPr lang="en-US" u="sng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Botswana</a:t>
            </a:r>
            <a:r>
              <a:rPr lang="en-US" dirty="0" smtClean="0">
                <a:solidFill>
                  <a:schemeClr val="accent1"/>
                </a:solidFill>
              </a:rPr>
              <a:t>: fast, unique &amp; sure  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/>
                </a:solidFill>
              </a:rPr>
              <a:t>Running SIR is like have a dinner in </a:t>
            </a:r>
            <a:r>
              <a:rPr lang="en-US" u="sng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</a:t>
            </a:r>
            <a:r>
              <a:rPr lang="en-US" dirty="0" smtClean="0">
                <a:solidFill>
                  <a:schemeClr val="accent1"/>
                </a:solidFill>
              </a:rPr>
              <a:t>: slow, a lot of freedom, but never know…</a:t>
            </a:r>
          </a:p>
        </p:txBody>
      </p:sp>
    </p:spTree>
    <p:extLst>
      <p:ext uri="{BB962C8B-B14F-4D97-AF65-F5344CB8AC3E}">
        <p14:creationId xmlns:p14="http://schemas.microsoft.com/office/powerpoint/2010/main" val="379884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622300" y="958850"/>
            <a:ext cx="8317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the program is control by a </a:t>
            </a:r>
            <a:r>
              <a:rPr lang="en-US" dirty="0" smtClean="0">
                <a:solidFill>
                  <a:srgbClr val="FF0000"/>
                </a:solidFill>
              </a:rPr>
              <a:t>control file</a:t>
            </a:r>
            <a:r>
              <a:rPr lang="en-US" dirty="0" smtClean="0"/>
              <a:t>: [ ].</a:t>
            </a:r>
            <a:r>
              <a:rPr lang="en-US" dirty="0" err="1" smtClean="0"/>
              <a:t>trol</a:t>
            </a:r>
            <a:r>
              <a:rPr lang="en-US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object 4"/>
          <p:cNvSpPr/>
          <p:nvPr/>
        </p:nvSpPr>
        <p:spPr>
          <a:xfrm>
            <a:off x="615142" y="1339850"/>
            <a:ext cx="5065556" cy="58698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98500" y="1875790"/>
            <a:ext cx="2459990" cy="14986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CuadroTexto 2"/>
          <p:cNvSpPr txBox="1"/>
          <p:nvPr/>
        </p:nvSpPr>
        <p:spPr>
          <a:xfrm>
            <a:off x="5880100" y="1263650"/>
            <a:ext cx="4572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cycles:</a:t>
            </a:r>
          </a:p>
          <a:p>
            <a:endParaRPr lang="en-US" dirty="0"/>
          </a:p>
          <a:p>
            <a:r>
              <a:rPr lang="en-US" dirty="0" smtClean="0"/>
              <a:t> 0 : Synthesis Mode</a:t>
            </a:r>
          </a:p>
          <a:p>
            <a:r>
              <a:rPr lang="en-US" dirty="0" smtClean="0"/>
              <a:t>-1: Evaluate Response Function at every depth</a:t>
            </a:r>
          </a:p>
          <a:p>
            <a:r>
              <a:rPr lang="en-US" dirty="0" smtClean="0"/>
              <a:t>-2: </a:t>
            </a:r>
            <a:r>
              <a:rPr lang="en-US" dirty="0"/>
              <a:t>Evaluate Response Function </a:t>
            </a:r>
            <a:r>
              <a:rPr lang="en-US" dirty="0" smtClean="0"/>
              <a:t>at the nodes</a:t>
            </a:r>
          </a:p>
          <a:p>
            <a:r>
              <a:rPr lang="en-US" dirty="0" smtClean="0"/>
              <a:t>&gt;0: Number of cycles of the inversion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cxnSp>
        <p:nvCxnSpPr>
          <p:cNvPr id="5" name="Conector recto de flecha 4"/>
          <p:cNvCxnSpPr/>
          <p:nvPr/>
        </p:nvCxnSpPr>
        <p:spPr>
          <a:xfrm flipV="1">
            <a:off x="3136900" y="1492250"/>
            <a:ext cx="2743200" cy="4572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47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3" name="object 3"/>
          <p:cNvSpPr txBox="1"/>
          <p:nvPr/>
        </p:nvSpPr>
        <p:spPr>
          <a:xfrm>
            <a:off x="1181785" y="1368908"/>
            <a:ext cx="1539875" cy="360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250" spc="10" dirty="0">
                <a:latin typeface="Arial"/>
                <a:cs typeface="Arial"/>
              </a:rPr>
              <a:t>Input</a:t>
            </a:r>
            <a:r>
              <a:rPr sz="2250" spc="-70" dirty="0">
                <a:latin typeface="Arial"/>
                <a:cs typeface="Arial"/>
              </a:rPr>
              <a:t> </a:t>
            </a:r>
            <a:r>
              <a:rPr sz="2250" spc="5" dirty="0">
                <a:latin typeface="Arial"/>
                <a:cs typeface="Arial"/>
              </a:rPr>
              <a:t>files</a:t>
            </a:r>
            <a:endParaRPr sz="22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12290" y="1337374"/>
            <a:ext cx="5065556" cy="58698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872264" y="1381881"/>
            <a:ext cx="4503636" cy="453187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2300" y="2028190"/>
            <a:ext cx="2459990" cy="14986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261100" y="5833110"/>
            <a:ext cx="100012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3020">
              <a:lnSpc>
                <a:spcPct val="100000"/>
              </a:lnSpc>
              <a:tabLst>
                <a:tab pos="706120" algn="l"/>
              </a:tabLst>
            </a:pP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Line</a:t>
            </a:r>
            <a:r>
              <a:rPr sz="1450" dirty="0">
                <a:solidFill>
                  <a:srgbClr val="3333CC"/>
                </a:solidFill>
                <a:latin typeface="Arial"/>
                <a:cs typeface="Arial"/>
              </a:rPr>
              <a:t>	</a:t>
            </a:r>
            <a:r>
              <a:rPr lang="es-ES" sz="1450" dirty="0" smtClean="0">
                <a:solidFill>
                  <a:srgbClr val="3333CC"/>
                </a:solidFill>
                <a:latin typeface="Symbol" panose="05050102010706020507" pitchFamily="18" charset="2"/>
                <a:cs typeface="Arial"/>
              </a:rPr>
              <a:t>D</a:t>
            </a:r>
            <a:r>
              <a:rPr sz="1450" b="1" spc="10" dirty="0" smtClean="0">
                <a:solidFill>
                  <a:srgbClr val="3333CC"/>
                </a:solidFill>
                <a:latin typeface="Symbol"/>
                <a:cs typeface="Symbol"/>
              </a:rPr>
              <a:t></a:t>
            </a:r>
            <a:endParaRPr sz="1450" dirty="0" smtClean="0">
              <a:latin typeface="Symbol"/>
              <a:cs typeface="Symbol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  <a:tabLst>
                <a:tab pos="633095" algn="l"/>
              </a:tabLst>
            </a:pPr>
            <a:r>
              <a:rPr sz="1450" spc="-5" dirty="0" smtClean="0">
                <a:solidFill>
                  <a:srgbClr val="3333CC"/>
                </a:solidFill>
                <a:latin typeface="Arial"/>
                <a:cs typeface="Arial"/>
              </a:rPr>
              <a:t>index	</a:t>
            </a:r>
            <a:r>
              <a:rPr sz="1450" spc="-55" dirty="0" smtClean="0">
                <a:solidFill>
                  <a:srgbClr val="3333CC"/>
                </a:solidFill>
                <a:latin typeface="Arial"/>
                <a:cs typeface="Arial"/>
              </a:rPr>
              <a:t>[mA]</a:t>
            </a:r>
            <a:endParaRPr sz="1450" dirty="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7713512" y="5904230"/>
            <a:ext cx="179070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dirty="0">
                <a:solidFill>
                  <a:srgbClr val="3333CC"/>
                </a:solidFill>
                <a:latin typeface="Arial"/>
                <a:cs typeface="Arial"/>
              </a:rPr>
              <a:t>I/I</a:t>
            </a:r>
            <a:endParaRPr sz="145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66895" y="6057265"/>
            <a:ext cx="155575" cy="1593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50" spc="5" dirty="0">
                <a:solidFill>
                  <a:srgbClr val="3333CC"/>
                </a:solidFill>
                <a:latin typeface="Arial"/>
                <a:cs typeface="Arial"/>
              </a:rPr>
              <a:t>qs</a:t>
            </a:r>
            <a:endParaRPr sz="95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550275" y="6057265"/>
            <a:ext cx="149225" cy="1593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50" spc="-20" dirty="0">
                <a:solidFill>
                  <a:srgbClr val="3333CC"/>
                </a:solidFill>
                <a:latin typeface="Arial"/>
                <a:cs typeface="Arial"/>
              </a:rPr>
              <a:t>qs</a:t>
            </a:r>
            <a:endParaRPr sz="950" dirty="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242300" y="5945696"/>
            <a:ext cx="1885315" cy="2231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534670" algn="l"/>
              </a:tabLst>
            </a:pPr>
            <a:r>
              <a:rPr sz="1450" spc="-25" dirty="0">
                <a:solidFill>
                  <a:srgbClr val="3333CC"/>
                </a:solidFill>
                <a:latin typeface="Arial"/>
                <a:cs typeface="Arial"/>
              </a:rPr>
              <a:t>Q/I	</a:t>
            </a:r>
            <a:r>
              <a:rPr lang="es-ES" sz="1450" spc="-25" dirty="0" smtClean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450" spc="-10" dirty="0" smtClean="0">
                <a:solidFill>
                  <a:srgbClr val="3333CC"/>
                </a:solidFill>
                <a:latin typeface="Arial"/>
                <a:cs typeface="Arial"/>
              </a:rPr>
              <a:t>U/</a:t>
            </a:r>
            <a:r>
              <a:rPr sz="1450" spc="-10" dirty="0" err="1" smtClean="0">
                <a:solidFill>
                  <a:srgbClr val="3333CC"/>
                </a:solidFill>
                <a:latin typeface="Arial"/>
                <a:cs typeface="Arial"/>
              </a:rPr>
              <a:t>I</a:t>
            </a:r>
            <a:r>
              <a:rPr sz="1425" spc="-15" baseline="-20467" dirty="0" err="1" smtClean="0">
                <a:solidFill>
                  <a:srgbClr val="3333CC"/>
                </a:solidFill>
                <a:latin typeface="Arial"/>
                <a:cs typeface="Arial"/>
              </a:rPr>
              <a:t>qs</a:t>
            </a:r>
            <a:r>
              <a:rPr sz="1425" spc="202" baseline="-20467" dirty="0" smtClean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lang="es-ES" sz="1425" spc="202" baseline="-20467" dirty="0" smtClean="0">
                <a:solidFill>
                  <a:srgbClr val="3333CC"/>
                </a:solidFill>
                <a:latin typeface="Arial"/>
                <a:cs typeface="Arial"/>
              </a:rPr>
              <a:t>      </a:t>
            </a:r>
            <a:r>
              <a:rPr sz="1450" dirty="0" smtClean="0">
                <a:solidFill>
                  <a:srgbClr val="3333CC"/>
                </a:solidFill>
                <a:latin typeface="Arial"/>
                <a:cs typeface="Arial"/>
              </a:rPr>
              <a:t>V/</a:t>
            </a:r>
            <a:r>
              <a:rPr sz="1450" dirty="0" err="1" smtClean="0">
                <a:solidFill>
                  <a:srgbClr val="3333CC"/>
                </a:solidFill>
                <a:latin typeface="Arial"/>
                <a:cs typeface="Arial"/>
              </a:rPr>
              <a:t>I</a:t>
            </a:r>
            <a:r>
              <a:rPr sz="1425" baseline="-20467" dirty="0" err="1" smtClean="0">
                <a:solidFill>
                  <a:srgbClr val="3333CC"/>
                </a:solidFill>
                <a:latin typeface="Arial"/>
                <a:cs typeface="Arial"/>
              </a:rPr>
              <a:t>qs</a:t>
            </a:r>
            <a:endParaRPr sz="1425" baseline="-20467" dirty="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956300" y="6360160"/>
            <a:ext cx="1827530" cy="694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20300"/>
              </a:lnSpc>
            </a:pP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read_profiles.pro  </a:t>
            </a:r>
            <a:r>
              <a:rPr sz="1850" dirty="0">
                <a:solidFill>
                  <a:srgbClr val="CC0000"/>
                </a:solidFill>
                <a:latin typeface="Arial"/>
                <a:cs typeface="Arial"/>
              </a:rPr>
              <a:t>w</a:t>
            </a: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rite_</a:t>
            </a:r>
            <a:r>
              <a:rPr sz="1850" dirty="0">
                <a:solidFill>
                  <a:srgbClr val="CC0000"/>
                </a:solidFill>
                <a:latin typeface="Arial"/>
                <a:cs typeface="Arial"/>
              </a:rPr>
              <a:t>p</a:t>
            </a: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rofiles.pro</a:t>
            </a:r>
            <a:endParaRPr sz="1850" dirty="0">
              <a:latin typeface="Arial"/>
              <a:cs typeface="Arial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6489700" y="1035050"/>
            <a:ext cx="221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Profile file</a:t>
            </a:r>
            <a:r>
              <a:rPr lang="en-US" dirty="0" smtClean="0"/>
              <a:t>:  [ ].per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3" name="object 3"/>
          <p:cNvSpPr txBox="1"/>
          <p:nvPr/>
        </p:nvSpPr>
        <p:spPr>
          <a:xfrm>
            <a:off x="1181785" y="1368908"/>
            <a:ext cx="1539875" cy="360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250" spc="10" dirty="0">
                <a:latin typeface="Arial"/>
                <a:cs typeface="Arial"/>
              </a:rPr>
              <a:t>Input</a:t>
            </a:r>
            <a:r>
              <a:rPr sz="2250" spc="-70" dirty="0">
                <a:latin typeface="Arial"/>
                <a:cs typeface="Arial"/>
              </a:rPr>
              <a:t> </a:t>
            </a:r>
            <a:r>
              <a:rPr sz="2250" spc="5" dirty="0">
                <a:latin typeface="Arial"/>
                <a:cs typeface="Arial"/>
              </a:rPr>
              <a:t>files</a:t>
            </a:r>
            <a:endParaRPr sz="22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12290" y="1337374"/>
            <a:ext cx="5065556" cy="58698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872264" y="1381881"/>
            <a:ext cx="4503636" cy="453187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2300" y="2028190"/>
            <a:ext cx="2459990" cy="14986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261100" y="5833110"/>
            <a:ext cx="100012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3020">
              <a:lnSpc>
                <a:spcPct val="100000"/>
              </a:lnSpc>
              <a:tabLst>
                <a:tab pos="706120" algn="l"/>
              </a:tabLst>
            </a:pP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Line</a:t>
            </a:r>
            <a:r>
              <a:rPr sz="1450" dirty="0">
                <a:solidFill>
                  <a:srgbClr val="3333CC"/>
                </a:solidFill>
                <a:latin typeface="Arial"/>
                <a:cs typeface="Arial"/>
              </a:rPr>
              <a:t>	</a:t>
            </a:r>
            <a:r>
              <a:rPr lang="es-ES" sz="1450" dirty="0" smtClean="0">
                <a:solidFill>
                  <a:srgbClr val="3333CC"/>
                </a:solidFill>
                <a:latin typeface="Symbol" panose="05050102010706020507" pitchFamily="18" charset="2"/>
                <a:cs typeface="Arial"/>
              </a:rPr>
              <a:t>D</a:t>
            </a:r>
            <a:r>
              <a:rPr sz="1450" b="1" spc="10" dirty="0" smtClean="0">
                <a:solidFill>
                  <a:srgbClr val="3333CC"/>
                </a:solidFill>
                <a:latin typeface="Symbol"/>
                <a:cs typeface="Symbol"/>
              </a:rPr>
              <a:t></a:t>
            </a:r>
            <a:endParaRPr sz="1450" dirty="0" smtClean="0">
              <a:latin typeface="Symbol"/>
              <a:cs typeface="Symbol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  <a:tabLst>
                <a:tab pos="633095" algn="l"/>
              </a:tabLst>
            </a:pPr>
            <a:r>
              <a:rPr sz="1450" spc="-5" dirty="0" smtClean="0">
                <a:solidFill>
                  <a:srgbClr val="3333CC"/>
                </a:solidFill>
                <a:latin typeface="Arial"/>
                <a:cs typeface="Arial"/>
              </a:rPr>
              <a:t>index	</a:t>
            </a:r>
            <a:r>
              <a:rPr sz="1450" spc="-55" dirty="0" smtClean="0">
                <a:solidFill>
                  <a:srgbClr val="3333CC"/>
                </a:solidFill>
                <a:latin typeface="Arial"/>
                <a:cs typeface="Arial"/>
              </a:rPr>
              <a:t>[mA]</a:t>
            </a:r>
            <a:endParaRPr sz="1450" dirty="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7713512" y="5904230"/>
            <a:ext cx="179070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dirty="0">
                <a:solidFill>
                  <a:srgbClr val="3333CC"/>
                </a:solidFill>
                <a:latin typeface="Arial"/>
                <a:cs typeface="Arial"/>
              </a:rPr>
              <a:t>I/I</a:t>
            </a:r>
            <a:endParaRPr sz="145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66895" y="6057265"/>
            <a:ext cx="155575" cy="1593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50" spc="5" dirty="0">
                <a:solidFill>
                  <a:srgbClr val="3333CC"/>
                </a:solidFill>
                <a:latin typeface="Arial"/>
                <a:cs typeface="Arial"/>
              </a:rPr>
              <a:t>qs</a:t>
            </a:r>
            <a:endParaRPr sz="95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550275" y="6057265"/>
            <a:ext cx="149225" cy="1593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50" spc="-20" dirty="0">
                <a:solidFill>
                  <a:srgbClr val="3333CC"/>
                </a:solidFill>
                <a:latin typeface="Arial"/>
                <a:cs typeface="Arial"/>
              </a:rPr>
              <a:t>qs</a:t>
            </a:r>
            <a:endParaRPr sz="950" dirty="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242300" y="5945696"/>
            <a:ext cx="1885315" cy="2231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534670" algn="l"/>
              </a:tabLst>
            </a:pPr>
            <a:r>
              <a:rPr sz="1450" spc="-25" dirty="0">
                <a:solidFill>
                  <a:srgbClr val="3333CC"/>
                </a:solidFill>
                <a:latin typeface="Arial"/>
                <a:cs typeface="Arial"/>
              </a:rPr>
              <a:t>Q/I	</a:t>
            </a:r>
            <a:r>
              <a:rPr lang="es-ES" sz="1450" spc="-25" dirty="0" smtClean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450" spc="-10" dirty="0" smtClean="0">
                <a:solidFill>
                  <a:srgbClr val="3333CC"/>
                </a:solidFill>
                <a:latin typeface="Arial"/>
                <a:cs typeface="Arial"/>
              </a:rPr>
              <a:t>U/</a:t>
            </a:r>
            <a:r>
              <a:rPr sz="1450" spc="-10" dirty="0" err="1" smtClean="0">
                <a:solidFill>
                  <a:srgbClr val="3333CC"/>
                </a:solidFill>
                <a:latin typeface="Arial"/>
                <a:cs typeface="Arial"/>
              </a:rPr>
              <a:t>I</a:t>
            </a:r>
            <a:r>
              <a:rPr sz="1425" spc="-15" baseline="-20467" dirty="0" err="1" smtClean="0">
                <a:solidFill>
                  <a:srgbClr val="3333CC"/>
                </a:solidFill>
                <a:latin typeface="Arial"/>
                <a:cs typeface="Arial"/>
              </a:rPr>
              <a:t>qs</a:t>
            </a:r>
            <a:r>
              <a:rPr sz="1425" spc="202" baseline="-20467" dirty="0" smtClean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lang="es-ES" sz="1425" spc="202" baseline="-20467" dirty="0" smtClean="0">
                <a:solidFill>
                  <a:srgbClr val="3333CC"/>
                </a:solidFill>
                <a:latin typeface="Arial"/>
                <a:cs typeface="Arial"/>
              </a:rPr>
              <a:t>      </a:t>
            </a:r>
            <a:r>
              <a:rPr sz="1450" dirty="0" smtClean="0">
                <a:solidFill>
                  <a:srgbClr val="3333CC"/>
                </a:solidFill>
                <a:latin typeface="Arial"/>
                <a:cs typeface="Arial"/>
              </a:rPr>
              <a:t>V/</a:t>
            </a:r>
            <a:r>
              <a:rPr sz="1450" dirty="0" err="1" smtClean="0">
                <a:solidFill>
                  <a:srgbClr val="3333CC"/>
                </a:solidFill>
                <a:latin typeface="Arial"/>
                <a:cs typeface="Arial"/>
              </a:rPr>
              <a:t>I</a:t>
            </a:r>
            <a:r>
              <a:rPr sz="1425" baseline="-20467" dirty="0" err="1" smtClean="0">
                <a:solidFill>
                  <a:srgbClr val="3333CC"/>
                </a:solidFill>
                <a:latin typeface="Arial"/>
                <a:cs typeface="Arial"/>
              </a:rPr>
              <a:t>qs</a:t>
            </a:r>
            <a:endParaRPr sz="1425" baseline="-20467" dirty="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956300" y="6360160"/>
            <a:ext cx="1827530" cy="694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20300"/>
              </a:lnSpc>
            </a:pP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read_profiles.pro  </a:t>
            </a:r>
            <a:r>
              <a:rPr sz="1850" dirty="0">
                <a:solidFill>
                  <a:srgbClr val="CC0000"/>
                </a:solidFill>
                <a:latin typeface="Arial"/>
                <a:cs typeface="Arial"/>
              </a:rPr>
              <a:t>w</a:t>
            </a: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rite_</a:t>
            </a:r>
            <a:r>
              <a:rPr sz="1850" dirty="0">
                <a:solidFill>
                  <a:srgbClr val="CC0000"/>
                </a:solidFill>
                <a:latin typeface="Arial"/>
                <a:cs typeface="Arial"/>
              </a:rPr>
              <a:t>p</a:t>
            </a: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rofiles.pro</a:t>
            </a:r>
            <a:endParaRPr sz="1850" dirty="0">
              <a:latin typeface="Arial"/>
              <a:cs typeface="Arial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6489700" y="1035050"/>
            <a:ext cx="221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Profile file</a:t>
            </a:r>
            <a:r>
              <a:rPr lang="en-US" dirty="0" smtClean="0"/>
              <a:t>:  [ ].per</a:t>
            </a:r>
            <a:endParaRPr lang="en-US" dirty="0"/>
          </a:p>
        </p:txBody>
      </p:sp>
      <p:sp>
        <p:nvSpPr>
          <p:cNvPr id="13" name="CuadroTexto 12"/>
          <p:cNvSpPr txBox="1"/>
          <p:nvPr/>
        </p:nvSpPr>
        <p:spPr>
          <a:xfrm>
            <a:off x="7099300" y="3092450"/>
            <a:ext cx="2895600" cy="92333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Values lower than -1 for any Stokes at any wavelength will not be consider in the </a:t>
            </a:r>
            <a:r>
              <a:rPr lang="en-US" dirty="0" smtClean="0">
                <a:latin typeface="Symbol" panose="05050102010706020507" pitchFamily="18" charset="2"/>
              </a:rPr>
              <a:t>c</a:t>
            </a:r>
            <a:r>
              <a:rPr lang="en-US" baseline="30000" dirty="0" smtClean="0">
                <a:latin typeface="Symbol" panose="05050102010706020507" pitchFamily="18" charset="2"/>
              </a:rPr>
              <a:t>2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1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622300" y="958850"/>
            <a:ext cx="8317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the program is control by a </a:t>
            </a:r>
            <a:r>
              <a:rPr lang="en-US" dirty="0" smtClean="0">
                <a:solidFill>
                  <a:srgbClr val="FF0000"/>
                </a:solidFill>
              </a:rPr>
              <a:t>control file</a:t>
            </a:r>
            <a:r>
              <a:rPr lang="en-US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object 4"/>
          <p:cNvSpPr/>
          <p:nvPr/>
        </p:nvSpPr>
        <p:spPr>
          <a:xfrm>
            <a:off x="622300" y="1339850"/>
            <a:ext cx="5065556" cy="58698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2300" y="2101850"/>
            <a:ext cx="1752600" cy="15240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CuadroTexto 2"/>
          <p:cNvSpPr txBox="1"/>
          <p:nvPr/>
        </p:nvSpPr>
        <p:spPr>
          <a:xfrm>
            <a:off x="5880100" y="1263650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 smtClean="0"/>
              <a:t>Stray light file: The file (with the same format as a profile file) containing the stray light contamination</a:t>
            </a:r>
          </a:p>
        </p:txBody>
      </p:sp>
    </p:spTree>
    <p:extLst>
      <p:ext uri="{BB962C8B-B14F-4D97-AF65-F5344CB8AC3E}">
        <p14:creationId xmlns:p14="http://schemas.microsoft.com/office/powerpoint/2010/main" val="370396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2"/>
          <p:cNvSpPr txBox="1">
            <a:spLocks/>
          </p:cNvSpPr>
          <p:nvPr/>
        </p:nvSpPr>
        <p:spPr>
          <a:xfrm>
            <a:off x="615142" y="228600"/>
            <a:ext cx="9464040" cy="548868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>
              <a:spcBef>
                <a:spcPts val="560"/>
              </a:spcBef>
            </a:pPr>
            <a:endParaRPr lang="en-US" sz="3100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15142" y="1549340"/>
            <a:ext cx="997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RTE:</a:t>
            </a:r>
            <a:endParaRPr lang="en-US" sz="2000" dirty="0"/>
          </a:p>
        </p:txBody>
      </p:sp>
      <p:sp>
        <p:nvSpPr>
          <p:cNvPr id="9" name="CuadroTexto 8"/>
          <p:cNvSpPr txBox="1"/>
          <p:nvPr/>
        </p:nvSpPr>
        <p:spPr>
          <a:xfrm>
            <a:off x="615142" y="2406650"/>
            <a:ext cx="51125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Continuum </a:t>
            </a:r>
            <a:r>
              <a:rPr lang="es-ES" sz="2000" dirty="0" err="1"/>
              <a:t>o</a:t>
            </a:r>
            <a:r>
              <a:rPr lang="es-ES" sz="2000" dirty="0" err="1" smtClean="0"/>
              <a:t>ptical</a:t>
            </a:r>
            <a:r>
              <a:rPr lang="es-ES" sz="2000" dirty="0" smtClean="0"/>
              <a:t> </a:t>
            </a:r>
            <a:r>
              <a:rPr lang="es-ES" sz="2000" dirty="0" err="1"/>
              <a:t>depth</a:t>
            </a:r>
            <a:r>
              <a:rPr lang="es-ES" sz="2000" dirty="0"/>
              <a:t>:    </a:t>
            </a:r>
            <a:r>
              <a:rPr lang="es-ES" sz="3200" i="1" dirty="0" err="1" smtClean="0">
                <a:solidFill>
                  <a:schemeClr val="tx2"/>
                </a:solidFill>
              </a:rPr>
              <a:t>d</a:t>
            </a:r>
            <a:r>
              <a:rPr lang="es-ES" sz="3200" i="1" dirty="0" err="1" smtClean="0">
                <a:solidFill>
                  <a:schemeClr val="tx2"/>
                </a:solidFill>
                <a:latin typeface="Symbol" panose="05050102010706020507" pitchFamily="18" charset="2"/>
              </a:rPr>
              <a:t>t</a:t>
            </a:r>
            <a:r>
              <a:rPr lang="es-ES" sz="3200" i="1" baseline="-25000" dirty="0" err="1" smtClean="0">
                <a:solidFill>
                  <a:schemeClr val="tx2"/>
                </a:solidFill>
              </a:rPr>
              <a:t>c</a:t>
            </a:r>
            <a:r>
              <a:rPr lang="es-ES" sz="3200" i="1" dirty="0" smtClean="0">
                <a:latin typeface="Symbol" panose="05050102010706020507" pitchFamily="18" charset="2"/>
              </a:rPr>
              <a:t>= </a:t>
            </a:r>
            <a:r>
              <a:rPr lang="es-ES" sz="3200" i="1" dirty="0">
                <a:latin typeface="Symbol" panose="05050102010706020507" pitchFamily="18" charset="2"/>
              </a:rPr>
              <a:t>- </a:t>
            </a:r>
            <a:r>
              <a:rPr lang="es-ES" sz="3200" i="1" dirty="0" smtClean="0">
                <a:solidFill>
                  <a:schemeClr val="tx2"/>
                </a:solidFill>
                <a:latin typeface="Symbol" panose="05050102010706020507" pitchFamily="18" charset="2"/>
              </a:rPr>
              <a:t>c</a:t>
            </a:r>
            <a:r>
              <a:rPr lang="es-ES" sz="3200" i="1" baseline="-25000" dirty="0" smtClean="0">
                <a:solidFill>
                  <a:schemeClr val="tx2"/>
                </a:solidFill>
              </a:rPr>
              <a:t>c</a:t>
            </a:r>
            <a:r>
              <a:rPr lang="es-ES" sz="3200" i="1" dirty="0" smtClean="0"/>
              <a:t> </a:t>
            </a:r>
            <a:r>
              <a:rPr lang="es-ES" sz="3200" i="1" dirty="0" err="1"/>
              <a:t>ds</a:t>
            </a:r>
            <a:r>
              <a:rPr lang="es-ES" sz="4400" i="1" dirty="0"/>
              <a:t> </a:t>
            </a:r>
            <a:r>
              <a:rPr lang="es-ES" sz="4400" i="1" dirty="0" smtClean="0"/>
              <a:t> </a:t>
            </a:r>
            <a:endParaRPr lang="es-ES" sz="2000" dirty="0"/>
          </a:p>
        </p:txBody>
      </p:sp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6524230"/>
              </p:ext>
            </p:extLst>
          </p:nvPr>
        </p:nvGraphicFramePr>
        <p:xfrm>
          <a:off x="2222501" y="3833450"/>
          <a:ext cx="2438400" cy="1011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3" name="Ecuación" r:id="rId4" imgW="1041120" imgH="431640" progId="Equation.3">
                  <p:embed/>
                </p:oleObj>
              </mc:Choice>
              <mc:Fallback>
                <p:oleObj name="Ecuación" r:id="rId4" imgW="104112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2501" y="3833450"/>
                        <a:ext cx="2438400" cy="10115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2082614"/>
              </p:ext>
            </p:extLst>
          </p:nvPr>
        </p:nvGraphicFramePr>
        <p:xfrm>
          <a:off x="2222501" y="1415098"/>
          <a:ext cx="2362199" cy="9153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" name="Ecuación" r:id="rId6" imgW="1015920" imgH="393480" progId="Equation.3">
                  <p:embed/>
                </p:oleObj>
              </mc:Choice>
              <mc:Fallback>
                <p:oleObj name="Ecuación" r:id="rId6" imgW="1015920" imgH="3934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22501" y="1415098"/>
                        <a:ext cx="2362199" cy="9153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object 2"/>
          <p:cNvSpPr txBox="1">
            <a:spLocks/>
          </p:cNvSpPr>
          <p:nvPr/>
        </p:nvSpPr>
        <p:spPr>
          <a:xfrm>
            <a:off x="615142" y="228600"/>
            <a:ext cx="9464040" cy="502702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939289" algn="just">
              <a:spcBef>
                <a:spcPts val="560"/>
              </a:spcBef>
            </a:pPr>
            <a:r>
              <a:rPr lang="en-US" sz="2800" kern="0" dirty="0" smtClean="0">
                <a:solidFill>
                  <a:srgbClr val="FFFFFF"/>
                </a:solidFill>
              </a:rPr>
              <a:t>1: The RTE</a:t>
            </a:r>
            <a:r>
              <a:rPr lang="es-ES" sz="2800" spc="15" dirty="0" smtClean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formal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solution</a:t>
            </a:r>
            <a:r>
              <a:rPr lang="es-ES" sz="2800" spc="15" dirty="0">
                <a:solidFill>
                  <a:schemeClr val="bg1"/>
                </a:solidFill>
                <a:latin typeface="Arial"/>
                <a:cs typeface="Arial"/>
              </a:rPr>
              <a:t> &amp; </a:t>
            </a:r>
            <a:r>
              <a:rPr lang="es-ES" sz="2800" spc="15" dirty="0" err="1">
                <a:solidFill>
                  <a:schemeClr val="bg1"/>
                </a:solidFill>
                <a:latin typeface="Arial"/>
                <a:cs typeface="Arial"/>
              </a:rPr>
              <a:t>approximations</a:t>
            </a:r>
            <a:endParaRPr lang="en-US" sz="28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8261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6431" y="7082942"/>
            <a:ext cx="1062990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spc="10" dirty="0">
                <a:latin typeface="Arial"/>
                <a:cs typeface="Arial"/>
              </a:rPr>
              <a:t>Basilio </a:t>
            </a:r>
            <a:r>
              <a:rPr sz="1000" spc="15" dirty="0">
                <a:latin typeface="Arial"/>
                <a:cs typeface="Arial"/>
              </a:rPr>
              <a:t>Ruiz</a:t>
            </a:r>
            <a:r>
              <a:rPr sz="1000" spc="-45" dirty="0">
                <a:latin typeface="Arial"/>
                <a:cs typeface="Arial"/>
              </a:rPr>
              <a:t> </a:t>
            </a:r>
            <a:r>
              <a:rPr sz="1000" spc="20" dirty="0">
                <a:latin typeface="Arial"/>
                <a:cs typeface="Arial"/>
              </a:rPr>
              <a:t>Cobo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374273" y="6981913"/>
            <a:ext cx="8087995" cy="0"/>
          </a:xfrm>
          <a:custGeom>
            <a:avLst/>
            <a:gdLst/>
            <a:ahLst/>
            <a:cxnLst/>
            <a:rect l="l" t="t" r="r" b="b"/>
            <a:pathLst>
              <a:path w="8087995">
                <a:moveTo>
                  <a:pt x="0" y="0"/>
                </a:moveTo>
                <a:lnTo>
                  <a:pt x="8087544" y="0"/>
                </a:lnTo>
              </a:path>
            </a:pathLst>
          </a:custGeom>
          <a:ln w="1314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81785" y="1314678"/>
            <a:ext cx="8244205" cy="56170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000" spc="10" dirty="0">
                <a:cs typeface="Arial"/>
              </a:rPr>
              <a:t>Stray-light </a:t>
            </a:r>
            <a:r>
              <a:rPr sz="2000" spc="5" dirty="0">
                <a:cs typeface="Arial"/>
              </a:rPr>
              <a:t>in </a:t>
            </a:r>
            <a:r>
              <a:rPr sz="2000" spc="10" dirty="0">
                <a:cs typeface="Arial"/>
              </a:rPr>
              <a:t>1C</a:t>
            </a:r>
            <a:r>
              <a:rPr sz="2000" spc="-55" dirty="0">
                <a:cs typeface="Arial"/>
              </a:rPr>
              <a:t> </a:t>
            </a:r>
            <a:r>
              <a:rPr sz="2000" spc="5" dirty="0">
                <a:cs typeface="Arial"/>
              </a:rPr>
              <a:t>inversions:</a:t>
            </a:r>
            <a:endParaRPr sz="2000" dirty="0"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80"/>
              </a:spcBef>
              <a:buChar char="–"/>
              <a:tabLst>
                <a:tab pos="749935" algn="l"/>
                <a:tab pos="750570" algn="l"/>
              </a:tabLst>
            </a:pPr>
            <a:r>
              <a:rPr sz="2000" spc="10" dirty="0">
                <a:solidFill>
                  <a:srgbClr val="996633"/>
                </a:solidFill>
                <a:cs typeface="Arial"/>
              </a:rPr>
              <a:t>I</a:t>
            </a:r>
            <a:r>
              <a:rPr sz="2000" spc="15" baseline="-20576" dirty="0">
                <a:solidFill>
                  <a:srgbClr val="996633"/>
                </a:solidFill>
                <a:cs typeface="Arial"/>
              </a:rPr>
              <a:t>obs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=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(</a:t>
            </a:r>
            <a:r>
              <a:rPr sz="2000" spc="5" dirty="0" smtClean="0">
                <a:solidFill>
                  <a:srgbClr val="996633"/>
                </a:solidFill>
                <a:cs typeface="Arial"/>
              </a:rPr>
              <a:t>1</a:t>
            </a:r>
            <a:r>
              <a:rPr lang="es-ES" sz="2000" spc="5" dirty="0" smtClean="0">
                <a:solidFill>
                  <a:srgbClr val="996633"/>
                </a:solidFill>
                <a:cs typeface="Arial"/>
              </a:rPr>
              <a:t>-</a:t>
            </a:r>
            <a:r>
              <a:rPr lang="es-ES" sz="2000" spc="5" dirty="0" smtClean="0">
                <a:solidFill>
                  <a:srgbClr val="996633"/>
                </a:solidFill>
                <a:latin typeface="Symbol" panose="05050102010706020507" pitchFamily="18" charset="2"/>
                <a:cs typeface="Arial"/>
              </a:rPr>
              <a:t>a</a:t>
            </a:r>
            <a:r>
              <a:rPr sz="2000" spc="5" dirty="0" smtClean="0">
                <a:solidFill>
                  <a:srgbClr val="996633"/>
                </a:solidFill>
                <a:cs typeface="Arial"/>
              </a:rPr>
              <a:t>)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I</a:t>
            </a:r>
            <a:r>
              <a:rPr sz="2000" spc="7" baseline="-20576" dirty="0">
                <a:solidFill>
                  <a:srgbClr val="996633"/>
                </a:solidFill>
                <a:cs typeface="Arial"/>
              </a:rPr>
              <a:t>1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+ </a:t>
            </a:r>
            <a:r>
              <a:rPr lang="es-ES" sz="2000" spc="5" dirty="0">
                <a:solidFill>
                  <a:srgbClr val="996633"/>
                </a:solidFill>
                <a:latin typeface="Symbol" panose="05050102010706020507" pitchFamily="18" charset="2"/>
                <a:cs typeface="Arial"/>
              </a:rPr>
              <a:t>a</a:t>
            </a:r>
            <a:r>
              <a:rPr sz="2000" spc="-5" dirty="0" smtClean="0">
                <a:solidFill>
                  <a:srgbClr val="996633"/>
                </a:solidFill>
                <a:cs typeface="Times New Roman"/>
              </a:rPr>
              <a:t>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I</a:t>
            </a:r>
            <a:r>
              <a:rPr sz="2000" spc="15" baseline="-20576" dirty="0">
                <a:solidFill>
                  <a:srgbClr val="996633"/>
                </a:solidFill>
                <a:cs typeface="Arial"/>
              </a:rPr>
              <a:t>stray</a:t>
            </a:r>
            <a:endParaRPr sz="2000" baseline="-20576" dirty="0"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540"/>
              </a:spcBef>
              <a:buChar char="–"/>
              <a:tabLst>
                <a:tab pos="749935" algn="l"/>
                <a:tab pos="750570" algn="l"/>
              </a:tabLst>
            </a:pPr>
            <a:r>
              <a:rPr sz="2000" spc="10" dirty="0">
                <a:solidFill>
                  <a:srgbClr val="996633"/>
                </a:solidFill>
                <a:cs typeface="Arial"/>
              </a:rPr>
              <a:t>Accounts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for both stray </a:t>
            </a:r>
            <a:r>
              <a:rPr sz="2000" dirty="0">
                <a:solidFill>
                  <a:srgbClr val="996633"/>
                </a:solidFill>
                <a:cs typeface="Arial"/>
              </a:rPr>
              <a:t>light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and/or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magnetic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filling</a:t>
            </a:r>
            <a:r>
              <a:rPr sz="2000" spc="-35" dirty="0">
                <a:solidFill>
                  <a:srgbClr val="996633"/>
                </a:solidFill>
                <a:cs typeface="Arial"/>
              </a:rPr>
              <a:t> </a:t>
            </a:r>
            <a:r>
              <a:rPr sz="2000" spc="5" dirty="0" smtClean="0">
                <a:solidFill>
                  <a:srgbClr val="996633"/>
                </a:solidFill>
                <a:cs typeface="Arial"/>
              </a:rPr>
              <a:t>factor</a:t>
            </a:r>
            <a:endParaRPr lang="es-ES" sz="2000" spc="5" dirty="0" smtClean="0">
              <a:solidFill>
                <a:srgbClr val="996633"/>
              </a:solidFill>
              <a:cs typeface="Arial"/>
            </a:endParaRPr>
          </a:p>
          <a:p>
            <a:pPr marL="472440" lvl="1">
              <a:lnSpc>
                <a:spcPct val="100000"/>
              </a:lnSpc>
              <a:spcBef>
                <a:spcPts val="540"/>
              </a:spcBef>
              <a:tabLst>
                <a:tab pos="749935" algn="l"/>
                <a:tab pos="750570" algn="l"/>
              </a:tabLst>
            </a:pPr>
            <a:endParaRPr sz="2000" dirty="0">
              <a:cs typeface="Times New Roman"/>
            </a:endParaRPr>
          </a:p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000" spc="10" dirty="0">
                <a:cs typeface="Arial"/>
              </a:rPr>
              <a:t>Stray-light </a:t>
            </a:r>
            <a:r>
              <a:rPr sz="2000" spc="5" dirty="0">
                <a:cs typeface="Arial"/>
              </a:rPr>
              <a:t>in </a:t>
            </a:r>
            <a:r>
              <a:rPr sz="2000" spc="10" dirty="0">
                <a:cs typeface="Arial"/>
              </a:rPr>
              <a:t>2C</a:t>
            </a:r>
            <a:r>
              <a:rPr sz="2000" spc="-55" dirty="0">
                <a:cs typeface="Arial"/>
              </a:rPr>
              <a:t> </a:t>
            </a:r>
            <a:r>
              <a:rPr sz="2000" spc="5" dirty="0">
                <a:cs typeface="Arial"/>
              </a:rPr>
              <a:t>inversions:</a:t>
            </a:r>
            <a:endParaRPr sz="2000" dirty="0"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50"/>
              </a:spcBef>
              <a:buChar char="–"/>
              <a:tabLst>
                <a:tab pos="749935" algn="l"/>
                <a:tab pos="750570" algn="l"/>
              </a:tabLst>
            </a:pPr>
            <a:r>
              <a:rPr sz="2000" spc="5" dirty="0">
                <a:solidFill>
                  <a:srgbClr val="996633"/>
                </a:solidFill>
                <a:cs typeface="Arial"/>
              </a:rPr>
              <a:t>It </a:t>
            </a:r>
            <a:r>
              <a:rPr sz="2000" dirty="0">
                <a:solidFill>
                  <a:srgbClr val="996633"/>
                </a:solidFill>
                <a:cs typeface="Arial"/>
              </a:rPr>
              <a:t>is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NOT </a:t>
            </a:r>
            <a:r>
              <a:rPr sz="2000" dirty="0">
                <a:solidFill>
                  <a:srgbClr val="996633"/>
                </a:solidFill>
                <a:cs typeface="Arial"/>
              </a:rPr>
              <a:t>equivalent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to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a magnetic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filling</a:t>
            </a:r>
            <a:r>
              <a:rPr sz="2000" spc="-15" dirty="0">
                <a:solidFill>
                  <a:srgbClr val="996633"/>
                </a:solidFill>
                <a:cs typeface="Arial"/>
              </a:rPr>
              <a:t>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factor</a:t>
            </a:r>
            <a:endParaRPr sz="2000" dirty="0"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540"/>
              </a:spcBef>
              <a:buChar char="–"/>
              <a:tabLst>
                <a:tab pos="749935" algn="l"/>
                <a:tab pos="750570" algn="l"/>
              </a:tabLst>
            </a:pPr>
            <a:r>
              <a:rPr sz="2000" spc="10" dirty="0">
                <a:solidFill>
                  <a:srgbClr val="996633"/>
                </a:solidFill>
                <a:cs typeface="Arial"/>
              </a:rPr>
              <a:t>SIR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has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two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free parameters: </a:t>
            </a:r>
            <a:r>
              <a:rPr lang="es-ES" sz="2000" spc="10" dirty="0">
                <a:solidFill>
                  <a:srgbClr val="996633"/>
                </a:solidFill>
                <a:cs typeface="Arial"/>
              </a:rPr>
              <a:t>a</a:t>
            </a:r>
            <a:r>
              <a:rPr sz="2000" spc="10" dirty="0" smtClean="0">
                <a:solidFill>
                  <a:srgbClr val="996633"/>
                </a:solidFill>
                <a:cs typeface="Times New Roman"/>
              </a:rPr>
              <a:t>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and</a:t>
            </a:r>
            <a:r>
              <a:rPr sz="2000" spc="-25" dirty="0">
                <a:solidFill>
                  <a:srgbClr val="996633"/>
                </a:solidFill>
                <a:cs typeface="Arial"/>
              </a:rPr>
              <a:t> </a:t>
            </a:r>
            <a:r>
              <a:rPr sz="2000" spc="5" dirty="0" smtClean="0">
                <a:solidFill>
                  <a:srgbClr val="996633"/>
                </a:solidFill>
                <a:cs typeface="Arial"/>
              </a:rPr>
              <a:t>f</a:t>
            </a:r>
            <a:endParaRPr sz="2000" dirty="0">
              <a:cs typeface="Times New Roman"/>
            </a:endParaRPr>
          </a:p>
          <a:p>
            <a:pPr marL="472440">
              <a:lnSpc>
                <a:spcPct val="100000"/>
              </a:lnSpc>
              <a:tabLst>
                <a:tab pos="749935" algn="l"/>
              </a:tabLst>
            </a:pPr>
            <a:r>
              <a:rPr sz="2000" spc="10" dirty="0">
                <a:solidFill>
                  <a:srgbClr val="996633"/>
                </a:solidFill>
                <a:cs typeface="Arial"/>
              </a:rPr>
              <a:t>–	I</a:t>
            </a:r>
            <a:r>
              <a:rPr sz="2000" spc="15" baseline="-20576" dirty="0">
                <a:solidFill>
                  <a:srgbClr val="996633"/>
                </a:solidFill>
                <a:cs typeface="Arial"/>
              </a:rPr>
              <a:t>obs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=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(</a:t>
            </a:r>
            <a:r>
              <a:rPr sz="2000" spc="5" dirty="0" smtClean="0">
                <a:solidFill>
                  <a:srgbClr val="996633"/>
                </a:solidFill>
                <a:cs typeface="Arial"/>
              </a:rPr>
              <a:t>1-</a:t>
            </a:r>
            <a:r>
              <a:rPr lang="es-ES" sz="2000" spc="5" dirty="0">
                <a:solidFill>
                  <a:srgbClr val="996633"/>
                </a:solidFill>
                <a:latin typeface="Symbol" panose="05050102010706020507" pitchFamily="18" charset="2"/>
                <a:cs typeface="Arial"/>
              </a:rPr>
              <a:t>a</a:t>
            </a:r>
            <a:r>
              <a:rPr sz="2000" spc="5" dirty="0" smtClean="0">
                <a:solidFill>
                  <a:srgbClr val="996633"/>
                </a:solidFill>
                <a:cs typeface="Arial"/>
              </a:rPr>
              <a:t>)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[f I</a:t>
            </a:r>
            <a:r>
              <a:rPr sz="2000" spc="7" baseline="-20576" dirty="0">
                <a:solidFill>
                  <a:srgbClr val="996633"/>
                </a:solidFill>
                <a:cs typeface="Arial"/>
              </a:rPr>
              <a:t>1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+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(1-f) I</a:t>
            </a:r>
            <a:r>
              <a:rPr sz="2000" spc="7" baseline="-20576" dirty="0">
                <a:solidFill>
                  <a:srgbClr val="996633"/>
                </a:solidFill>
                <a:cs typeface="Arial"/>
              </a:rPr>
              <a:t>2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]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+ </a:t>
            </a:r>
            <a:r>
              <a:rPr lang="es-ES" sz="2000" spc="5" dirty="0">
                <a:solidFill>
                  <a:srgbClr val="996633"/>
                </a:solidFill>
                <a:latin typeface="Symbol" panose="05050102010706020507" pitchFamily="18" charset="2"/>
                <a:cs typeface="Arial"/>
              </a:rPr>
              <a:t>a</a:t>
            </a:r>
            <a:r>
              <a:rPr sz="2000" spc="10" dirty="0" smtClean="0">
                <a:solidFill>
                  <a:srgbClr val="996633"/>
                </a:solidFill>
                <a:cs typeface="Times New Roman"/>
              </a:rPr>
              <a:t>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I</a:t>
            </a:r>
            <a:r>
              <a:rPr sz="2000" spc="15" baseline="-20576" dirty="0">
                <a:solidFill>
                  <a:srgbClr val="996633"/>
                </a:solidFill>
                <a:cs typeface="Arial"/>
              </a:rPr>
              <a:t>stray</a:t>
            </a:r>
            <a:endParaRPr sz="2000" baseline="-20576" dirty="0"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00" dirty="0">
              <a:cs typeface="Times New Roman"/>
            </a:endParaRPr>
          </a:p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000" spc="10" dirty="0">
                <a:cs typeface="Arial"/>
              </a:rPr>
              <a:t>Global vs </a:t>
            </a:r>
            <a:r>
              <a:rPr sz="2000" spc="5" dirty="0">
                <a:cs typeface="Arial"/>
              </a:rPr>
              <a:t>local </a:t>
            </a:r>
            <a:r>
              <a:rPr sz="2000" spc="10" dirty="0">
                <a:cs typeface="Arial"/>
              </a:rPr>
              <a:t>stray-light</a:t>
            </a:r>
            <a:r>
              <a:rPr sz="2000" spc="-65" dirty="0">
                <a:cs typeface="Arial"/>
              </a:rPr>
              <a:t> </a:t>
            </a:r>
            <a:r>
              <a:rPr sz="2000" spc="5" dirty="0">
                <a:cs typeface="Arial"/>
              </a:rPr>
              <a:t>profile</a:t>
            </a:r>
            <a:endParaRPr sz="2000" dirty="0">
              <a:cs typeface="Arial"/>
            </a:endParaRPr>
          </a:p>
          <a:p>
            <a:pPr marL="748665" lvl="1" indent="-276225">
              <a:lnSpc>
                <a:spcPct val="100000"/>
              </a:lnSpc>
              <a:spcBef>
                <a:spcPts val="555"/>
              </a:spcBef>
              <a:buChar char="–"/>
              <a:tabLst>
                <a:tab pos="749935" algn="l"/>
                <a:tab pos="750570" algn="l"/>
              </a:tabLst>
            </a:pPr>
            <a:r>
              <a:rPr sz="2000" dirty="0">
                <a:solidFill>
                  <a:srgbClr val="996633"/>
                </a:solidFill>
                <a:cs typeface="Arial"/>
              </a:rPr>
              <a:t>Classical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treatment: </a:t>
            </a:r>
            <a:r>
              <a:rPr sz="2000" dirty="0">
                <a:solidFill>
                  <a:srgbClr val="996633"/>
                </a:solidFill>
                <a:cs typeface="Arial"/>
              </a:rPr>
              <a:t>global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stray-light </a:t>
            </a:r>
            <a:r>
              <a:rPr sz="2000" dirty="0">
                <a:solidFill>
                  <a:srgbClr val="996633"/>
                </a:solidFill>
                <a:cs typeface="Arial"/>
              </a:rPr>
              <a:t>profile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(average over</a:t>
            </a:r>
            <a:r>
              <a:rPr sz="2000" spc="125" dirty="0">
                <a:solidFill>
                  <a:srgbClr val="996633"/>
                </a:solidFill>
                <a:cs typeface="Arial"/>
              </a:rPr>
              <a:t> </a:t>
            </a:r>
            <a:r>
              <a:rPr sz="2000" spc="10" dirty="0">
                <a:solidFill>
                  <a:srgbClr val="996633"/>
                </a:solidFill>
                <a:cs typeface="Arial"/>
              </a:rPr>
              <a:t>FOV)</a:t>
            </a:r>
            <a:endParaRPr sz="2000" dirty="0">
              <a:cs typeface="Arial"/>
            </a:endParaRPr>
          </a:p>
          <a:p>
            <a:pPr marL="748665" marR="442595" lvl="1" indent="-276225">
              <a:lnSpc>
                <a:spcPct val="101800"/>
              </a:lnSpc>
              <a:spcBef>
                <a:spcPts val="495"/>
              </a:spcBef>
              <a:buFontTx/>
              <a:buChar char="–"/>
              <a:tabLst>
                <a:tab pos="749935" algn="l"/>
                <a:tab pos="750570" algn="l"/>
              </a:tabLst>
            </a:pPr>
            <a:r>
              <a:rPr sz="2000" spc="10" dirty="0">
                <a:solidFill>
                  <a:srgbClr val="996633"/>
                </a:solidFill>
                <a:cs typeface="Arial"/>
              </a:rPr>
              <a:t>Orozco Suárez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et </a:t>
            </a:r>
            <a:r>
              <a:rPr sz="2000" dirty="0">
                <a:solidFill>
                  <a:srgbClr val="996633"/>
                </a:solidFill>
                <a:cs typeface="Arial"/>
              </a:rPr>
              <a:t>al.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(2007): </a:t>
            </a:r>
            <a:r>
              <a:rPr sz="2000" dirty="0">
                <a:solidFill>
                  <a:srgbClr val="996633"/>
                </a:solidFill>
                <a:cs typeface="Arial"/>
              </a:rPr>
              <a:t>local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stray-light </a:t>
            </a:r>
            <a:r>
              <a:rPr sz="2000" dirty="0">
                <a:solidFill>
                  <a:srgbClr val="996633"/>
                </a:solidFill>
                <a:cs typeface="Arial"/>
              </a:rPr>
              <a:t>profile </a:t>
            </a:r>
            <a:r>
              <a:rPr sz="2000" spc="5" dirty="0">
                <a:solidFill>
                  <a:srgbClr val="996633"/>
                </a:solidFill>
                <a:cs typeface="Arial"/>
              </a:rPr>
              <a:t>accounts  for telescope</a:t>
            </a:r>
            <a:r>
              <a:rPr sz="2000" spc="-30" dirty="0">
                <a:solidFill>
                  <a:srgbClr val="996633"/>
                </a:solidFill>
                <a:cs typeface="Arial"/>
              </a:rPr>
              <a:t> </a:t>
            </a:r>
            <a:r>
              <a:rPr sz="2000" dirty="0" smtClean="0">
                <a:solidFill>
                  <a:srgbClr val="996633"/>
                </a:solidFill>
                <a:cs typeface="Arial"/>
              </a:rPr>
              <a:t>diffraction</a:t>
            </a:r>
            <a:endParaRPr lang="es-ES" sz="2000" dirty="0" smtClean="0">
              <a:solidFill>
                <a:srgbClr val="996633"/>
              </a:solidFill>
              <a:cs typeface="Arial"/>
            </a:endParaRPr>
          </a:p>
          <a:p>
            <a:pPr marL="748665" marR="442595" lvl="1" indent="-276225">
              <a:lnSpc>
                <a:spcPct val="101800"/>
              </a:lnSpc>
              <a:spcBef>
                <a:spcPts val="495"/>
              </a:spcBef>
              <a:buFontTx/>
              <a:buChar char="–"/>
              <a:tabLst>
                <a:tab pos="749935" algn="l"/>
                <a:tab pos="750570" algn="l"/>
              </a:tabLst>
            </a:pPr>
            <a:endParaRPr lang="es-ES" sz="2000" dirty="0">
              <a:solidFill>
                <a:srgbClr val="996633"/>
              </a:solidFill>
              <a:cs typeface="Arial"/>
            </a:endParaRPr>
          </a:p>
          <a:p>
            <a:pPr marL="358140" marR="442595" indent="-342900">
              <a:lnSpc>
                <a:spcPct val="101800"/>
              </a:lnSpc>
              <a:spcBef>
                <a:spcPts val="495"/>
              </a:spcBef>
              <a:buFont typeface="Arial" panose="020B0604020202020204" pitchFamily="34" charset="0"/>
              <a:buChar char="•"/>
              <a:tabLst>
                <a:tab pos="749935" algn="l"/>
                <a:tab pos="750570" algn="l"/>
              </a:tabLst>
            </a:pPr>
            <a:r>
              <a:rPr lang="es-ES" sz="2000" dirty="0" err="1" smtClean="0">
                <a:cs typeface="Arial"/>
              </a:rPr>
              <a:t>Previous</a:t>
            </a:r>
            <a:r>
              <a:rPr lang="es-ES" sz="2000" dirty="0" smtClean="0">
                <a:cs typeface="Arial"/>
              </a:rPr>
              <a:t> </a:t>
            </a:r>
            <a:r>
              <a:rPr lang="es-ES" sz="2000" dirty="0" err="1">
                <a:cs typeface="Arial"/>
              </a:rPr>
              <a:t>deconvolution</a:t>
            </a:r>
            <a:r>
              <a:rPr lang="es-ES" sz="2000" dirty="0">
                <a:cs typeface="Arial"/>
              </a:rPr>
              <a:t> of </a:t>
            </a:r>
            <a:r>
              <a:rPr lang="es-ES" sz="2000" dirty="0" err="1">
                <a:cs typeface="Arial"/>
              </a:rPr>
              <a:t>the</a:t>
            </a:r>
            <a:r>
              <a:rPr lang="es-ES" sz="2000" dirty="0">
                <a:cs typeface="Arial"/>
              </a:rPr>
              <a:t> </a:t>
            </a:r>
            <a:r>
              <a:rPr lang="es-ES" sz="2000" dirty="0" err="1">
                <a:cs typeface="Arial"/>
              </a:rPr>
              <a:t>spatial</a:t>
            </a:r>
            <a:r>
              <a:rPr lang="es-ES" sz="2000" dirty="0">
                <a:cs typeface="Arial"/>
              </a:rPr>
              <a:t> PSF</a:t>
            </a:r>
          </a:p>
          <a:p>
            <a:pPr marL="748665" marR="442595" lvl="1" indent="-276225">
              <a:lnSpc>
                <a:spcPct val="101800"/>
              </a:lnSpc>
              <a:spcBef>
                <a:spcPts val="495"/>
              </a:spcBef>
              <a:buChar char="–"/>
              <a:tabLst>
                <a:tab pos="749935" algn="l"/>
                <a:tab pos="750570" algn="l"/>
              </a:tabLst>
            </a:pPr>
            <a:endParaRPr lang="es-ES" sz="205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465705">
              <a:lnSpc>
                <a:spcPct val="100000"/>
              </a:lnSpc>
              <a:spcBef>
                <a:spcPts val="560"/>
              </a:spcBef>
            </a:pPr>
            <a:r>
              <a:rPr sz="3100" dirty="0">
                <a:solidFill>
                  <a:srgbClr val="FFFFFF"/>
                </a:solidFill>
              </a:rPr>
              <a:t>Stray-light</a:t>
            </a:r>
            <a:r>
              <a:rPr sz="3100" spc="-5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considerations</a:t>
            </a:r>
            <a:endParaRPr sz="3100" dirty="0"/>
          </a:p>
        </p:txBody>
      </p:sp>
    </p:spTree>
    <p:extLst>
      <p:ext uri="{BB962C8B-B14F-4D97-AF65-F5344CB8AC3E}">
        <p14:creationId xmlns:p14="http://schemas.microsoft.com/office/powerpoint/2010/main" val="38223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622300" y="958850"/>
            <a:ext cx="8317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the program is control by a </a:t>
            </a:r>
            <a:r>
              <a:rPr lang="en-US" dirty="0" smtClean="0">
                <a:solidFill>
                  <a:srgbClr val="FF0000"/>
                </a:solidFill>
              </a:rPr>
              <a:t>control file</a:t>
            </a:r>
            <a:r>
              <a:rPr lang="en-US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object 4"/>
          <p:cNvSpPr/>
          <p:nvPr/>
        </p:nvSpPr>
        <p:spPr>
          <a:xfrm>
            <a:off x="622300" y="1339850"/>
            <a:ext cx="5065556" cy="58698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2300" y="2254250"/>
            <a:ext cx="1752600" cy="15240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CuadroTexto 2"/>
          <p:cNvSpPr txBox="1"/>
          <p:nvPr/>
        </p:nvSpPr>
        <p:spPr>
          <a:xfrm>
            <a:off x="5880100" y="1263650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PSF file: A two column file containing: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wavelength (in mA respect of the center of the line)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the PSF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928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680698" y="1949450"/>
            <a:ext cx="5012702" cy="4114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4" name="object 4"/>
          <p:cNvSpPr/>
          <p:nvPr/>
        </p:nvSpPr>
        <p:spPr>
          <a:xfrm>
            <a:off x="615142" y="1337374"/>
            <a:ext cx="5065556" cy="58698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98500" y="2330450"/>
            <a:ext cx="2459990" cy="22860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012642" y="1516663"/>
            <a:ext cx="2878455" cy="2846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spc="-15" dirty="0" smtClean="0">
                <a:solidFill>
                  <a:srgbClr val="CC0000"/>
                </a:solidFill>
                <a:latin typeface="Arial"/>
                <a:cs typeface="Arial"/>
              </a:rPr>
              <a:t>W</a:t>
            </a:r>
            <a:r>
              <a:rPr lang="es-ES" sz="1850" spc="-15" dirty="0" err="1" smtClean="0">
                <a:solidFill>
                  <a:srgbClr val="CC0000"/>
                </a:solidFill>
                <a:latin typeface="Arial"/>
                <a:cs typeface="Arial"/>
              </a:rPr>
              <a:t>avelength</a:t>
            </a:r>
            <a:r>
              <a:rPr lang="es-ES" sz="1850" spc="-15" dirty="0" smtClean="0">
                <a:solidFill>
                  <a:srgbClr val="CC0000"/>
                </a:solidFill>
                <a:latin typeface="Arial"/>
                <a:cs typeface="Arial"/>
              </a:rPr>
              <a:t> </a:t>
            </a:r>
            <a:r>
              <a:rPr lang="es-ES" sz="1850" spc="-15" dirty="0" err="1" smtClean="0">
                <a:solidFill>
                  <a:srgbClr val="CC0000"/>
                </a:solidFill>
                <a:latin typeface="Arial"/>
                <a:cs typeface="Arial"/>
              </a:rPr>
              <a:t>grid</a:t>
            </a:r>
            <a:r>
              <a:rPr lang="es-ES" sz="1850" spc="-15" dirty="0" smtClean="0">
                <a:solidFill>
                  <a:srgbClr val="CC0000"/>
                </a:solidFill>
                <a:latin typeface="Arial"/>
                <a:cs typeface="Arial"/>
              </a:rPr>
              <a:t> file</a:t>
            </a:r>
            <a:endParaRPr sz="185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3" name="object 3"/>
          <p:cNvSpPr/>
          <p:nvPr/>
        </p:nvSpPr>
        <p:spPr>
          <a:xfrm>
            <a:off x="615142" y="1339850"/>
            <a:ext cx="5065556" cy="58698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8500" y="2485390"/>
            <a:ext cx="2459990" cy="14986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638943" y="1808996"/>
            <a:ext cx="5498958" cy="410285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6881162" y="1516627"/>
            <a:ext cx="3009900" cy="297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spc="-25" dirty="0">
                <a:solidFill>
                  <a:srgbClr val="CC0000"/>
                </a:solidFill>
                <a:latin typeface="Arial"/>
                <a:cs typeface="Arial"/>
              </a:rPr>
              <a:t>ATOMIC </a:t>
            </a:r>
            <a:r>
              <a:rPr sz="1850" spc="-10" dirty="0">
                <a:solidFill>
                  <a:srgbClr val="CC0000"/>
                </a:solidFill>
                <a:latin typeface="Arial"/>
                <a:cs typeface="Arial"/>
              </a:rPr>
              <a:t>PARAMETER</a:t>
            </a:r>
            <a:r>
              <a:rPr sz="1850" spc="-15" dirty="0">
                <a:solidFill>
                  <a:srgbClr val="CC0000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FILE</a:t>
            </a:r>
            <a:endParaRPr sz="18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727700" y="3092119"/>
            <a:ext cx="465455" cy="3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0320">
              <a:lnSpc>
                <a:spcPct val="101099"/>
              </a:lnSpc>
            </a:pPr>
            <a:r>
              <a:rPr sz="1450" spc="-10" dirty="0">
                <a:solidFill>
                  <a:srgbClr val="3333CC"/>
                </a:solidFill>
                <a:latin typeface="Arial"/>
                <a:cs typeface="Arial"/>
              </a:rPr>
              <a:t>Line  </a:t>
            </a: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index</a:t>
            </a:r>
            <a:endParaRPr sz="1450" dirty="0">
              <a:latin typeface="Arial"/>
              <a:cs typeface="Arial"/>
            </a:endParaRPr>
          </a:p>
        </p:txBody>
      </p:sp>
      <p:cxnSp>
        <p:nvCxnSpPr>
          <p:cNvPr id="14" name="Conector recto de flecha 13"/>
          <p:cNvCxnSpPr/>
          <p:nvPr/>
        </p:nvCxnSpPr>
        <p:spPr>
          <a:xfrm flipV="1">
            <a:off x="5880100" y="2787650"/>
            <a:ext cx="0" cy="304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bject 6"/>
          <p:cNvSpPr txBox="1"/>
          <p:nvPr/>
        </p:nvSpPr>
        <p:spPr>
          <a:xfrm>
            <a:off x="5909365" y="3660520"/>
            <a:ext cx="1589288" cy="2231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590550" algn="l"/>
                <a:tab pos="951865" algn="l"/>
              </a:tabLst>
            </a:pPr>
            <a:r>
              <a:rPr sz="1450" spc="-65" dirty="0" smtClean="0">
                <a:solidFill>
                  <a:srgbClr val="3333CC"/>
                </a:solidFill>
                <a:latin typeface="Arial"/>
                <a:cs typeface="Arial"/>
              </a:rPr>
              <a:t>Ato</a:t>
            </a:r>
            <a:r>
              <a:rPr sz="1450" spc="-5" dirty="0" smtClean="0">
                <a:solidFill>
                  <a:srgbClr val="3333CC"/>
                </a:solidFill>
                <a:latin typeface="Arial"/>
                <a:cs typeface="Arial"/>
              </a:rPr>
              <a:t>m</a:t>
            </a:r>
            <a:r>
              <a:rPr lang="es-ES" sz="1450" spc="-5" dirty="0" smtClean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lang="es-ES" sz="1450" dirty="0" smtClean="0">
                <a:solidFill>
                  <a:srgbClr val="3333CC"/>
                </a:solidFill>
                <a:latin typeface="Arial"/>
                <a:cs typeface="Arial"/>
              </a:rPr>
              <a:t>Ion </a:t>
            </a:r>
            <a:r>
              <a:rPr sz="1450" b="1" spc="-5" dirty="0" smtClean="0">
                <a:solidFill>
                  <a:srgbClr val="3333CC"/>
                </a:solidFill>
                <a:latin typeface="Symbol"/>
                <a:cs typeface="Symbol"/>
              </a:rPr>
              <a:t></a:t>
            </a:r>
            <a:r>
              <a:rPr lang="es-ES" sz="1450" dirty="0">
                <a:solidFill>
                  <a:srgbClr val="3333CC"/>
                </a:solidFill>
                <a:latin typeface="Times New Roman"/>
                <a:cs typeface="Times New Roman"/>
              </a:rPr>
              <a:t> </a:t>
            </a:r>
            <a:r>
              <a:rPr lang="es-ES" sz="1450" dirty="0" smtClean="0">
                <a:solidFill>
                  <a:srgbClr val="3333CC"/>
                </a:solidFill>
                <a:latin typeface="Times New Roman"/>
                <a:cs typeface="Times New Roman"/>
              </a:rPr>
              <a:t>      </a:t>
            </a:r>
            <a:r>
              <a:rPr sz="1450" spc="-5" dirty="0" smtClean="0">
                <a:solidFill>
                  <a:srgbClr val="3333CC"/>
                </a:solidFill>
                <a:latin typeface="Arial"/>
                <a:cs typeface="Arial"/>
              </a:rPr>
              <a:t>E</a:t>
            </a:r>
            <a:endParaRPr sz="1450" dirty="0">
              <a:latin typeface="Arial"/>
              <a:cs typeface="Arial"/>
            </a:endParaRPr>
          </a:p>
        </p:txBody>
      </p:sp>
      <p:cxnSp>
        <p:nvCxnSpPr>
          <p:cNvPr id="18" name="Conector recto 17"/>
          <p:cNvCxnSpPr/>
          <p:nvPr/>
        </p:nvCxnSpPr>
        <p:spPr>
          <a:xfrm>
            <a:off x="6032500" y="2787650"/>
            <a:ext cx="129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/>
          <p:cNvCxnSpPr/>
          <p:nvPr/>
        </p:nvCxnSpPr>
        <p:spPr>
          <a:xfrm flipV="1">
            <a:off x="6642100" y="2863681"/>
            <a:ext cx="0" cy="609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bject 7"/>
          <p:cNvSpPr txBox="1"/>
          <p:nvPr/>
        </p:nvSpPr>
        <p:spPr>
          <a:xfrm flipV="1">
            <a:off x="7535695" y="2945512"/>
            <a:ext cx="173205" cy="2231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3333CC"/>
                </a:solidFill>
                <a:latin typeface="Symbol"/>
                <a:cs typeface="Symbol"/>
              </a:rPr>
              <a:t></a:t>
            </a:r>
            <a:endParaRPr sz="1450" dirty="0">
              <a:latin typeface="Symbol"/>
              <a:cs typeface="Symbo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61300" y="2863681"/>
            <a:ext cx="457200" cy="1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20" dirty="0">
                <a:solidFill>
                  <a:srgbClr val="3333CC"/>
                </a:solidFill>
                <a:latin typeface="Arial"/>
                <a:cs typeface="Arial"/>
              </a:rPr>
              <a:t>log</a:t>
            </a:r>
            <a:r>
              <a:rPr sz="1450" spc="-13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sz="1450" spc="-30" dirty="0">
                <a:solidFill>
                  <a:srgbClr val="3333CC"/>
                </a:solidFill>
                <a:latin typeface="Arial"/>
                <a:cs typeface="Arial"/>
              </a:rPr>
              <a:t>gf</a:t>
            </a:r>
            <a:endParaRPr sz="145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470900" y="2863850"/>
            <a:ext cx="758825" cy="1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15" dirty="0">
                <a:solidFill>
                  <a:srgbClr val="3333CC"/>
                </a:solidFill>
                <a:latin typeface="Arial"/>
                <a:cs typeface="Arial"/>
              </a:rPr>
              <a:t>transition</a:t>
            </a:r>
            <a:endParaRPr sz="1450" dirty="0">
              <a:latin typeface="Arial"/>
              <a:cs typeface="Arial"/>
            </a:endParaRPr>
          </a:p>
        </p:txBody>
      </p:sp>
      <p:sp>
        <p:nvSpPr>
          <p:cNvPr id="23" name="object 10"/>
          <p:cNvSpPr txBox="1"/>
          <p:nvPr/>
        </p:nvSpPr>
        <p:spPr>
          <a:xfrm>
            <a:off x="9385300" y="2863681"/>
            <a:ext cx="1308100" cy="22330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s-ES" sz="1450" spc="-15" dirty="0" err="1" smtClean="0">
                <a:solidFill>
                  <a:srgbClr val="3333CC"/>
                </a:solidFill>
                <a:latin typeface="Arial"/>
                <a:cs typeface="Arial"/>
              </a:rPr>
              <a:t>Barklem’s</a:t>
            </a:r>
            <a:r>
              <a:rPr lang="es-ES" sz="1450" spc="-15" dirty="0" smtClean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lang="es-ES" sz="1450" spc="-15" dirty="0" err="1" smtClean="0">
                <a:solidFill>
                  <a:srgbClr val="3333CC"/>
                </a:solidFill>
                <a:latin typeface="Arial"/>
                <a:cs typeface="Arial"/>
              </a:rPr>
              <a:t>coeff</a:t>
            </a:r>
            <a:r>
              <a:rPr lang="es-ES" sz="1450" spc="-15" dirty="0" smtClean="0">
                <a:solidFill>
                  <a:srgbClr val="3333CC"/>
                </a:solidFill>
                <a:latin typeface="Arial"/>
                <a:cs typeface="Arial"/>
              </a:rPr>
              <a:t>.</a:t>
            </a:r>
            <a:endParaRPr sz="145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3" name="object 3"/>
          <p:cNvSpPr/>
          <p:nvPr/>
        </p:nvSpPr>
        <p:spPr>
          <a:xfrm>
            <a:off x="662144" y="1020673"/>
            <a:ext cx="5065556" cy="29070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8500" y="2401046"/>
            <a:ext cx="2459990" cy="14986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73784" y="3704196"/>
            <a:ext cx="5065559" cy="3548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279842" y="2004910"/>
            <a:ext cx="6942281" cy="45093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491932" y="6643626"/>
            <a:ext cx="1210945" cy="269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591185" algn="l"/>
                <a:tab pos="1006475" algn="l"/>
              </a:tabLst>
            </a:pP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log </a:t>
            </a:r>
            <a:r>
              <a:rPr sz="1450" dirty="0">
                <a:solidFill>
                  <a:srgbClr val="3333CC"/>
                </a:solidFill>
                <a:latin typeface="Symbol"/>
                <a:cs typeface="Symbol"/>
              </a:rPr>
              <a:t></a:t>
            </a:r>
            <a:r>
              <a:rPr sz="1450" dirty="0">
                <a:solidFill>
                  <a:srgbClr val="3333CC"/>
                </a:solidFill>
                <a:latin typeface="Times New Roman"/>
                <a:cs typeface="Times New Roman"/>
              </a:rPr>
              <a:t>	</a:t>
            </a: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T</a:t>
            </a:r>
            <a:r>
              <a:rPr sz="1450" dirty="0">
                <a:solidFill>
                  <a:srgbClr val="3333CC"/>
                </a:solidFill>
                <a:latin typeface="Arial"/>
                <a:cs typeface="Arial"/>
              </a:rPr>
              <a:t>	</a:t>
            </a: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P</a:t>
            </a:r>
            <a:r>
              <a:rPr sz="1425" spc="7" baseline="-20467" dirty="0">
                <a:solidFill>
                  <a:srgbClr val="3333CC"/>
                </a:solidFill>
                <a:latin typeface="Arial"/>
                <a:cs typeface="Arial"/>
              </a:rPr>
              <a:t>e</a:t>
            </a:r>
            <a:endParaRPr sz="1425" baseline="-20467" dirty="0">
              <a:latin typeface="Arial"/>
              <a:cs typeface="Arial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035270" y="6689638"/>
            <a:ext cx="308610" cy="222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175" spc="-7" baseline="13409" dirty="0">
                <a:solidFill>
                  <a:srgbClr val="3333CC"/>
                </a:solidFill>
                <a:latin typeface="Arial"/>
                <a:cs typeface="Arial"/>
              </a:rPr>
              <a:t>v</a:t>
            </a:r>
            <a:r>
              <a:rPr sz="950" spc="5" dirty="0">
                <a:solidFill>
                  <a:srgbClr val="3333CC"/>
                </a:solidFill>
                <a:latin typeface="Arial"/>
                <a:cs typeface="Arial"/>
              </a:rPr>
              <a:t>mic</a:t>
            </a:r>
            <a:endParaRPr sz="9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31510" y="6643626"/>
            <a:ext cx="148590" cy="236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B</a:t>
            </a:r>
            <a:endParaRPr sz="145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355715" y="6689638"/>
            <a:ext cx="362585" cy="222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175" spc="-15" baseline="13409" dirty="0">
                <a:solidFill>
                  <a:srgbClr val="3333CC"/>
                </a:solidFill>
                <a:latin typeface="Arial"/>
                <a:cs typeface="Arial"/>
              </a:rPr>
              <a:t>v</a:t>
            </a:r>
            <a:r>
              <a:rPr sz="950" dirty="0">
                <a:solidFill>
                  <a:srgbClr val="3333CC"/>
                </a:solidFill>
                <a:latin typeface="Arial"/>
                <a:cs typeface="Arial"/>
              </a:rPr>
              <a:t>L</a:t>
            </a:r>
            <a:r>
              <a:rPr sz="950" spc="10" dirty="0">
                <a:solidFill>
                  <a:srgbClr val="3333CC"/>
                </a:solidFill>
                <a:latin typeface="Arial"/>
                <a:cs typeface="Arial"/>
              </a:rPr>
              <a:t>OS</a:t>
            </a:r>
            <a:endParaRPr sz="950" dirty="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73900" y="6643626"/>
            <a:ext cx="101600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dirty="0">
                <a:solidFill>
                  <a:srgbClr val="3333CC"/>
                </a:solidFill>
                <a:latin typeface="Symbol"/>
                <a:cs typeface="Symbol"/>
              </a:rPr>
              <a:t></a:t>
            </a:r>
            <a:endParaRPr sz="1450" dirty="0">
              <a:latin typeface="Symbol"/>
              <a:cs typeface="Symbo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624445" y="6643626"/>
            <a:ext cx="1760855" cy="2231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27660" algn="l"/>
                <a:tab pos="1023619" algn="l"/>
              </a:tabLst>
            </a:pPr>
            <a:r>
              <a:rPr sz="1450" spc="-5" dirty="0">
                <a:solidFill>
                  <a:srgbClr val="3333CC"/>
                </a:solidFill>
                <a:latin typeface="Symbol"/>
                <a:cs typeface="Symbol"/>
              </a:rPr>
              <a:t></a:t>
            </a:r>
            <a:r>
              <a:rPr sz="1450" spc="-5" dirty="0">
                <a:solidFill>
                  <a:srgbClr val="3333CC"/>
                </a:solidFill>
                <a:latin typeface="Times New Roman"/>
                <a:cs typeface="Times New Roman"/>
              </a:rPr>
              <a:t>	</a:t>
            </a:r>
            <a:r>
              <a:rPr lang="es-ES" sz="1450" spc="-5" dirty="0" smtClean="0">
                <a:solidFill>
                  <a:srgbClr val="3333CC"/>
                </a:solidFill>
                <a:latin typeface="Times New Roman"/>
                <a:cs typeface="Times New Roman"/>
              </a:rPr>
              <a:t>    </a:t>
            </a:r>
            <a:r>
              <a:rPr sz="1450" spc="-5" dirty="0" smtClean="0">
                <a:solidFill>
                  <a:srgbClr val="3333CC"/>
                </a:solidFill>
                <a:latin typeface="Arial"/>
                <a:cs typeface="Arial"/>
              </a:rPr>
              <a:t>z </a:t>
            </a:r>
            <a:r>
              <a:rPr sz="1450" spc="-5" dirty="0">
                <a:solidFill>
                  <a:srgbClr val="3333CC"/>
                </a:solidFill>
                <a:latin typeface="Arial"/>
                <a:cs typeface="Arial"/>
              </a:rPr>
              <a:t>[km</a:t>
            </a:r>
            <a:r>
              <a:rPr sz="1450" spc="-5" dirty="0" smtClean="0">
                <a:solidFill>
                  <a:srgbClr val="3333CC"/>
                </a:solidFill>
                <a:latin typeface="Arial"/>
                <a:cs typeface="Arial"/>
              </a:rPr>
              <a:t>]</a:t>
            </a:r>
            <a:r>
              <a:rPr lang="es-ES" sz="1450" spc="-5" dirty="0" smtClean="0">
                <a:solidFill>
                  <a:srgbClr val="3333CC"/>
                </a:solidFill>
                <a:latin typeface="Arial"/>
                <a:cs typeface="Arial"/>
              </a:rPr>
              <a:t>  </a:t>
            </a:r>
            <a:r>
              <a:rPr lang="es-ES" sz="1450" spc="-5" dirty="0">
                <a:solidFill>
                  <a:srgbClr val="3333CC"/>
                </a:solidFill>
                <a:latin typeface="Arial"/>
                <a:cs typeface="Arial"/>
              </a:rPr>
              <a:t> </a:t>
            </a:r>
            <a:r>
              <a:rPr lang="es-ES" sz="1450" spc="-5" dirty="0" smtClean="0">
                <a:solidFill>
                  <a:srgbClr val="3333CC"/>
                </a:solidFill>
                <a:latin typeface="Arial"/>
                <a:cs typeface="Arial"/>
              </a:rPr>
              <a:t>    </a:t>
            </a:r>
            <a:r>
              <a:rPr sz="1450" spc="-10" dirty="0" err="1" smtClean="0">
                <a:solidFill>
                  <a:srgbClr val="3333CC"/>
                </a:solidFill>
                <a:latin typeface="Arial"/>
                <a:cs typeface="Arial"/>
              </a:rPr>
              <a:t>P</a:t>
            </a:r>
            <a:r>
              <a:rPr sz="1425" spc="7" baseline="-20467" dirty="0" err="1" smtClean="0">
                <a:solidFill>
                  <a:srgbClr val="3333CC"/>
                </a:solidFill>
                <a:latin typeface="Arial"/>
                <a:cs typeface="Arial"/>
              </a:rPr>
              <a:t>g</a:t>
            </a:r>
            <a:endParaRPr sz="1425" baseline="-20467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537700" y="6643626"/>
            <a:ext cx="127000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-5" dirty="0">
                <a:solidFill>
                  <a:srgbClr val="3333CC"/>
                </a:solidFill>
                <a:latin typeface="Symbol"/>
                <a:cs typeface="Symbol"/>
              </a:rPr>
              <a:t></a:t>
            </a:r>
            <a:endParaRPr sz="1450" dirty="0">
              <a:latin typeface="Symbol"/>
              <a:cs typeface="Symbo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427260" y="1664757"/>
            <a:ext cx="1948640" cy="2846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spc="5" dirty="0" smtClean="0">
                <a:solidFill>
                  <a:srgbClr val="CC0000"/>
                </a:solidFill>
                <a:latin typeface="Arial"/>
                <a:cs typeface="Arial"/>
              </a:rPr>
              <a:t>M</a:t>
            </a:r>
            <a:r>
              <a:rPr lang="es-ES" sz="1850" spc="5" dirty="0" err="1" smtClean="0">
                <a:solidFill>
                  <a:srgbClr val="CC0000"/>
                </a:solidFill>
                <a:latin typeface="Arial"/>
                <a:cs typeface="Arial"/>
              </a:rPr>
              <a:t>odel</a:t>
            </a:r>
            <a:r>
              <a:rPr lang="es-ES" sz="1850" spc="5" dirty="0" smtClean="0">
                <a:solidFill>
                  <a:srgbClr val="CC0000"/>
                </a:solidFill>
                <a:latin typeface="Arial"/>
                <a:cs typeface="Arial"/>
              </a:rPr>
              <a:t> file</a:t>
            </a:r>
            <a:r>
              <a:rPr lang="es-ES" sz="1850" spc="-145" dirty="0">
                <a:solidFill>
                  <a:srgbClr val="CC0000"/>
                </a:solidFill>
                <a:latin typeface="Arial"/>
                <a:cs typeface="Arial"/>
              </a:rPr>
              <a:t> </a:t>
            </a:r>
            <a:r>
              <a:rPr lang="es-ES" sz="1850" spc="-145" dirty="0" smtClean="0">
                <a:latin typeface="Arial"/>
                <a:cs typeface="Arial"/>
              </a:rPr>
              <a:t>[  ].</a:t>
            </a:r>
            <a:r>
              <a:rPr lang="es-ES" sz="1850" spc="-145" dirty="0" err="1" smtClean="0">
                <a:latin typeface="Arial"/>
                <a:cs typeface="Arial"/>
              </a:rPr>
              <a:t>mod</a:t>
            </a:r>
            <a:endParaRPr sz="1850" dirty="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98500" y="5481956"/>
            <a:ext cx="1709420" cy="103949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ct val="121000"/>
              </a:lnSpc>
            </a:pP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read_model.pro  write_mo</a:t>
            </a:r>
            <a:r>
              <a:rPr sz="1850" dirty="0">
                <a:solidFill>
                  <a:srgbClr val="CC0000"/>
                </a:solidFill>
                <a:latin typeface="Arial"/>
                <a:cs typeface="Arial"/>
              </a:rPr>
              <a:t>del</a:t>
            </a:r>
            <a:r>
              <a:rPr sz="1850" spc="5" dirty="0">
                <a:solidFill>
                  <a:srgbClr val="CC0000"/>
                </a:solidFill>
                <a:latin typeface="Arial"/>
                <a:cs typeface="Arial"/>
              </a:rPr>
              <a:t>.pro  modelador3.x</a:t>
            </a:r>
            <a:endParaRPr sz="1850" dirty="0">
              <a:latin typeface="Arial"/>
              <a:cs typeface="Arial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6108700" y="1111250"/>
            <a:ext cx="2114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Vmac</a:t>
            </a:r>
            <a:endParaRPr lang="en-US" dirty="0" smtClean="0"/>
          </a:p>
          <a:p>
            <a:r>
              <a:rPr lang="en-US" dirty="0"/>
              <a:t>f</a:t>
            </a:r>
            <a:r>
              <a:rPr lang="en-US" dirty="0" smtClean="0"/>
              <a:t>=</a:t>
            </a:r>
            <a:r>
              <a:rPr lang="en-US" dirty="0" err="1" smtClean="0"/>
              <a:t>Fillig</a:t>
            </a:r>
            <a:r>
              <a:rPr lang="en-US" dirty="0" smtClean="0"/>
              <a:t> factor</a:t>
            </a:r>
          </a:p>
          <a:p>
            <a:r>
              <a:rPr lang="es-ES" spc="5" dirty="0" smtClean="0">
                <a:latin typeface="Symbol" panose="05050102010706020507" pitchFamily="18" charset="2"/>
                <a:cs typeface="Arial"/>
              </a:rPr>
              <a:t>a= </a:t>
            </a:r>
            <a:r>
              <a:rPr lang="en-US" dirty="0" smtClean="0"/>
              <a:t>Stray light factor</a:t>
            </a:r>
            <a:endParaRPr lang="en-US" dirty="0"/>
          </a:p>
        </p:txBody>
      </p:sp>
      <p:cxnSp>
        <p:nvCxnSpPr>
          <p:cNvPr id="19" name="Conector recto de flecha 18"/>
          <p:cNvCxnSpPr/>
          <p:nvPr/>
        </p:nvCxnSpPr>
        <p:spPr>
          <a:xfrm flipV="1">
            <a:off x="3814694" y="1339850"/>
            <a:ext cx="2302570" cy="1061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/>
          <p:cNvCxnSpPr>
            <a:endCxn id="17" idx="1"/>
          </p:cNvCxnSpPr>
          <p:nvPr/>
        </p:nvCxnSpPr>
        <p:spPr>
          <a:xfrm flipV="1">
            <a:off x="4508500" y="1572915"/>
            <a:ext cx="1600200" cy="828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/>
          <p:nvPr/>
        </p:nvCxnSpPr>
        <p:spPr>
          <a:xfrm flipV="1">
            <a:off x="5194300" y="1873250"/>
            <a:ext cx="922964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3" name="object 3"/>
          <p:cNvSpPr/>
          <p:nvPr/>
        </p:nvSpPr>
        <p:spPr>
          <a:xfrm>
            <a:off x="615142" y="1339850"/>
            <a:ext cx="5065556" cy="58698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7930" y="2940050"/>
            <a:ext cx="2459990" cy="53340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</p:spTree>
    <p:extLst>
      <p:ext uri="{BB962C8B-B14F-4D97-AF65-F5344CB8AC3E}">
        <p14:creationId xmlns:p14="http://schemas.microsoft.com/office/powerpoint/2010/main" val="3220235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4445" algn="ctr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Concept of</a:t>
            </a:r>
            <a:r>
              <a:rPr sz="3100" spc="-45" dirty="0">
                <a:solidFill>
                  <a:srgbClr val="FFFFFF"/>
                </a:solidFill>
              </a:rPr>
              <a:t> </a:t>
            </a:r>
            <a:r>
              <a:rPr sz="3100" spc="-5" dirty="0">
                <a:solidFill>
                  <a:srgbClr val="FFFFFF"/>
                </a:solidFill>
              </a:rPr>
              <a:t>nodes</a:t>
            </a:r>
            <a:endParaRPr sz="3100" dirty="0"/>
          </a:p>
        </p:txBody>
      </p:sp>
      <p:sp>
        <p:nvSpPr>
          <p:cNvPr id="3" name="object 3"/>
          <p:cNvSpPr txBox="1"/>
          <p:nvPr/>
        </p:nvSpPr>
        <p:spPr>
          <a:xfrm>
            <a:off x="1181785" y="1368908"/>
            <a:ext cx="6798945" cy="10369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290" indent="-275590">
              <a:lnSpc>
                <a:spcPct val="100000"/>
              </a:lnSpc>
              <a:buChar char="•"/>
              <a:tabLst>
                <a:tab pos="288290" algn="l"/>
                <a:tab pos="288925" algn="l"/>
              </a:tabLst>
            </a:pPr>
            <a:r>
              <a:rPr sz="2250" spc="10" dirty="0">
                <a:latin typeface="Arial"/>
                <a:cs typeface="Arial"/>
              </a:rPr>
              <a:t>Keeping the number </a:t>
            </a:r>
            <a:r>
              <a:rPr sz="2250" spc="5" dirty="0">
                <a:latin typeface="Arial"/>
                <a:cs typeface="Arial"/>
              </a:rPr>
              <a:t>of </a:t>
            </a:r>
            <a:r>
              <a:rPr sz="2250" spc="10" dirty="0">
                <a:latin typeface="Arial"/>
                <a:cs typeface="Arial"/>
              </a:rPr>
              <a:t>free </a:t>
            </a:r>
            <a:r>
              <a:rPr sz="2250" spc="5" dirty="0">
                <a:latin typeface="Arial"/>
                <a:cs typeface="Arial"/>
              </a:rPr>
              <a:t>parameters</a:t>
            </a:r>
            <a:r>
              <a:rPr sz="2250" dirty="0">
                <a:latin typeface="Arial"/>
                <a:cs typeface="Arial"/>
              </a:rPr>
              <a:t> </a:t>
            </a:r>
            <a:r>
              <a:rPr sz="2250" spc="10" dirty="0">
                <a:latin typeface="Arial"/>
                <a:cs typeface="Arial"/>
              </a:rPr>
              <a:t>small:</a:t>
            </a:r>
            <a:endParaRPr sz="225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25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Atmospheric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parameters perturbed in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coarse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grid</a:t>
            </a:r>
            <a:r>
              <a:rPr sz="1850" spc="-15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(nodes)</a:t>
            </a:r>
            <a:endParaRPr sz="1850">
              <a:latin typeface="Arial"/>
              <a:cs typeface="Arial"/>
            </a:endParaRPr>
          </a:p>
          <a:p>
            <a:pPr marL="749935" lvl="1" indent="-277495">
              <a:lnSpc>
                <a:spcPct val="100000"/>
              </a:lnSpc>
              <a:spcBef>
                <a:spcPts val="470"/>
              </a:spcBef>
              <a:buChar char="–"/>
              <a:tabLst>
                <a:tab pos="749935" algn="l"/>
                <a:tab pos="750570" algn="l"/>
              </a:tabLst>
            </a:pP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Full stratifications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in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finer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grid by </a:t>
            </a:r>
            <a:r>
              <a:rPr sz="1850" spc="5" dirty="0">
                <a:solidFill>
                  <a:srgbClr val="996633"/>
                </a:solidFill>
                <a:latin typeface="Arial"/>
                <a:cs typeface="Arial"/>
              </a:rPr>
              <a:t>cubic spline</a:t>
            </a:r>
            <a:r>
              <a:rPr sz="1850" spc="-85" dirty="0">
                <a:solidFill>
                  <a:srgbClr val="996633"/>
                </a:solidFill>
                <a:latin typeface="Arial"/>
                <a:cs typeface="Arial"/>
              </a:rPr>
              <a:t> </a:t>
            </a:r>
            <a:r>
              <a:rPr sz="1850" dirty="0">
                <a:solidFill>
                  <a:srgbClr val="996633"/>
                </a:solidFill>
                <a:latin typeface="Arial"/>
                <a:cs typeface="Arial"/>
              </a:rPr>
              <a:t>interpolation</a:t>
            </a:r>
            <a:endParaRPr sz="18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586817" y="2752713"/>
            <a:ext cx="5836152" cy="399466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3" name="object 3"/>
          <p:cNvSpPr/>
          <p:nvPr/>
        </p:nvSpPr>
        <p:spPr>
          <a:xfrm>
            <a:off x="615142" y="1337374"/>
            <a:ext cx="5065556" cy="58698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7930" y="3397250"/>
            <a:ext cx="2459990" cy="228600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734510" y="1720850"/>
            <a:ext cx="434467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nodes selection: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each cycle it reads the corresponding column, so if, we have 2 cycles and</a:t>
            </a:r>
          </a:p>
          <a:p>
            <a:r>
              <a:rPr lang="en-US" dirty="0" smtClean="0"/>
              <a:t>     Nodes for T: 2,3</a:t>
            </a:r>
          </a:p>
          <a:p>
            <a:r>
              <a:rPr lang="en-US" dirty="0" smtClean="0"/>
              <a:t>     Nodes for B: 1</a:t>
            </a:r>
            <a:endParaRPr lang="en-US" dirty="0"/>
          </a:p>
          <a:p>
            <a:r>
              <a:rPr lang="en-US" dirty="0" smtClean="0"/>
              <a:t>     In the first cycle it takes 2 for T and 1 for B</a:t>
            </a:r>
          </a:p>
          <a:p>
            <a:r>
              <a:rPr lang="en-US" dirty="0" smtClean="0"/>
              <a:t>     In the second: 3 for T and 1 for 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nodes for elec. Pressure 0= 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nodes = -1 it evaluates the perturbation for the other atmosphere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“</a:t>
            </a:r>
            <a:r>
              <a:rPr lang="en-US" dirty="0" err="1" smtClean="0"/>
              <a:t>Authomatic</a:t>
            </a:r>
            <a:r>
              <a:rPr lang="en-US" dirty="0" smtClean="0"/>
              <a:t> selection of nodes” is for instance 0,1 it means that for the first cycle it uses the number of nodes specified, but for the second it takes a number lower that the specified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</a:t>
            </a:r>
            <a:r>
              <a:rPr lang="en-US" dirty="0" smtClean="0"/>
              <a:t>umber of nodes * means any value (only for </a:t>
            </a:r>
            <a:r>
              <a:rPr lang="en-US" dirty="0" err="1" smtClean="0"/>
              <a:t>authomatic</a:t>
            </a:r>
            <a:r>
              <a:rPr lang="en-US" dirty="0" smtClean="0"/>
              <a:t> selection)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76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73985">
              <a:lnSpc>
                <a:spcPct val="100000"/>
              </a:lnSpc>
              <a:spcBef>
                <a:spcPts val="560"/>
              </a:spcBef>
            </a:pPr>
            <a:r>
              <a:rPr sz="3100" spc="-5" dirty="0">
                <a:solidFill>
                  <a:srgbClr val="FFFFFF"/>
                </a:solidFill>
              </a:rPr>
              <a:t>Running </a:t>
            </a:r>
            <a:r>
              <a:rPr sz="3100" dirty="0">
                <a:solidFill>
                  <a:srgbClr val="FFFFFF"/>
                </a:solidFill>
              </a:rPr>
              <a:t>SIR: </a:t>
            </a:r>
            <a:r>
              <a:rPr sz="3100" spc="-5" dirty="0">
                <a:solidFill>
                  <a:srgbClr val="FFFFFF"/>
                </a:solidFill>
              </a:rPr>
              <a:t>input</a:t>
            </a: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3100" dirty="0">
                <a:solidFill>
                  <a:srgbClr val="FFFFFF"/>
                </a:solidFill>
              </a:rPr>
              <a:t>files</a:t>
            </a:r>
            <a:endParaRPr sz="3100" dirty="0"/>
          </a:p>
        </p:txBody>
      </p:sp>
      <p:sp>
        <p:nvSpPr>
          <p:cNvPr id="3" name="object 3"/>
          <p:cNvSpPr/>
          <p:nvPr/>
        </p:nvSpPr>
        <p:spPr>
          <a:xfrm>
            <a:off x="615142" y="1339850"/>
            <a:ext cx="5065556" cy="58698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7930" y="5607050"/>
            <a:ext cx="2459990" cy="1219200"/>
          </a:xfrm>
          <a:custGeom>
            <a:avLst/>
            <a:gdLst/>
            <a:ahLst/>
            <a:cxnLst/>
            <a:rect l="l" t="t" r="r" b="b"/>
            <a:pathLst>
              <a:path w="2459990" h="149860">
                <a:moveTo>
                  <a:pt x="0" y="0"/>
                </a:moveTo>
                <a:lnTo>
                  <a:pt x="2459659" y="0"/>
                </a:lnTo>
                <a:lnTo>
                  <a:pt x="2459659" y="149542"/>
                </a:lnTo>
                <a:lnTo>
                  <a:pt x="0" y="149542"/>
                </a:lnTo>
                <a:lnTo>
                  <a:pt x="0" y="0"/>
                </a:lnTo>
                <a:close/>
              </a:path>
            </a:pathLst>
          </a:custGeom>
          <a:solidFill>
            <a:srgbClr val="FFADD6">
              <a:alpha val="431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10" dirty="0"/>
              <a:t>Basilio </a:t>
            </a:r>
            <a:r>
              <a:rPr spc="15" dirty="0"/>
              <a:t>Ruiz</a:t>
            </a:r>
            <a:r>
              <a:rPr spc="-45" dirty="0"/>
              <a:t> </a:t>
            </a:r>
            <a:r>
              <a:rPr spc="20" dirty="0"/>
              <a:t>Cobo</a:t>
            </a:r>
          </a:p>
        </p:txBody>
      </p:sp>
    </p:spTree>
    <p:extLst>
      <p:ext uri="{BB962C8B-B14F-4D97-AF65-F5344CB8AC3E}">
        <p14:creationId xmlns:p14="http://schemas.microsoft.com/office/powerpoint/2010/main" val="1216624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15142" y="228600"/>
            <a:ext cx="9464040" cy="642620"/>
          </a:xfrm>
          <a:prstGeom prst="rect">
            <a:avLst/>
          </a:prstGeom>
          <a:solidFill>
            <a:srgbClr val="3841B9"/>
          </a:solidFill>
        </p:spPr>
        <p:txBody>
          <a:bodyPr vert="horz" wrap="square" lIns="0" tIns="71120" rIns="0" bIns="0" rtlCol="0">
            <a:spAutoFit/>
          </a:bodyPr>
          <a:lstStyle/>
          <a:p>
            <a:pPr marL="2695575">
              <a:lnSpc>
                <a:spcPct val="100000"/>
              </a:lnSpc>
              <a:spcBef>
                <a:spcPts val="560"/>
              </a:spcBef>
            </a:pPr>
            <a:r>
              <a:rPr sz="3100" dirty="0">
                <a:solidFill>
                  <a:srgbClr val="FFFFFF"/>
                </a:solidFill>
                <a:latin typeface="Arial"/>
                <a:cs typeface="Arial"/>
              </a:rPr>
              <a:t>Executing the</a:t>
            </a:r>
            <a:r>
              <a:rPr sz="3100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100" spc="-5" dirty="0">
                <a:solidFill>
                  <a:srgbClr val="FFFFFF"/>
                </a:solidFill>
                <a:latin typeface="Arial"/>
                <a:cs typeface="Arial"/>
              </a:rPr>
              <a:t>inversion</a:t>
            </a:r>
            <a:endParaRPr sz="31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16508" y="3462375"/>
            <a:ext cx="3672840" cy="5829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700" spc="10" dirty="0">
                <a:latin typeface="Arial"/>
                <a:cs typeface="Arial"/>
              </a:rPr>
              <a:t>echo </a:t>
            </a:r>
            <a:r>
              <a:rPr sz="3700" spc="-20" dirty="0">
                <a:latin typeface="Arial"/>
                <a:cs typeface="Arial"/>
              </a:rPr>
              <a:t>sir.trol </a:t>
            </a:r>
            <a:r>
              <a:rPr sz="3700" spc="5" dirty="0">
                <a:latin typeface="Arial"/>
                <a:cs typeface="Arial"/>
              </a:rPr>
              <a:t>|</a:t>
            </a:r>
            <a:r>
              <a:rPr sz="3700" spc="-55" dirty="0">
                <a:latin typeface="Arial"/>
                <a:cs typeface="Arial"/>
              </a:rPr>
              <a:t> </a:t>
            </a:r>
            <a:r>
              <a:rPr sz="3700" spc="-35" dirty="0">
                <a:latin typeface="Arial"/>
                <a:cs typeface="Arial"/>
              </a:rPr>
              <a:t>sir.x</a:t>
            </a:r>
            <a:endParaRPr sz="37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2805</TotalTime>
  <Words>4941</Words>
  <Application>Microsoft Office PowerPoint</Application>
  <PresentationFormat>Personalizado</PresentationFormat>
  <Paragraphs>1075</Paragraphs>
  <Slides>118</Slides>
  <Notes>60</Notes>
  <HiddenSlides>0</HiddenSlides>
  <MMClips>0</MMClips>
  <ScaleCrop>false</ScaleCrop>
  <HeadingPairs>
    <vt:vector size="8" baseType="variant">
      <vt:variant>
        <vt:lpstr>Fuentes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118</vt:i4>
      </vt:variant>
    </vt:vector>
  </HeadingPairs>
  <TitlesOfParts>
    <vt:vector size="131" baseType="lpstr">
      <vt:lpstr>Arial</vt:lpstr>
      <vt:lpstr>ArialMT</vt:lpstr>
      <vt:lpstr>Calibri</vt:lpstr>
      <vt:lpstr>Comic Sans MS</vt:lpstr>
      <vt:lpstr>DejaVu Sans</vt:lpstr>
      <vt:lpstr>Helvetica;Arial</vt:lpstr>
      <vt:lpstr>Lucida Sans Unicode</vt:lpstr>
      <vt:lpstr>Symbol</vt:lpstr>
      <vt:lpstr>Tahoma</vt:lpstr>
      <vt:lpstr>Times New Roman</vt:lpstr>
      <vt:lpstr>Wingdings</vt:lpstr>
      <vt:lpstr>Office Theme</vt:lpstr>
      <vt:lpstr>Ecuación</vt:lpstr>
      <vt:lpstr>Presentación de PowerPoint</vt:lpstr>
      <vt:lpstr>Presentación de PowerPoint</vt:lpstr>
      <vt:lpstr>Outline</vt:lpstr>
      <vt:lpstr>Download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Running SIR: input files</vt:lpstr>
      <vt:lpstr>Running SIR: input files</vt:lpstr>
      <vt:lpstr>Running SIR: input files</vt:lpstr>
      <vt:lpstr>Running SIR: input files</vt:lpstr>
      <vt:lpstr>Running SIR: input files</vt:lpstr>
      <vt:lpstr>Stray-light considerations</vt:lpstr>
      <vt:lpstr>Running SIR: input files</vt:lpstr>
      <vt:lpstr>Running SIR: input files</vt:lpstr>
      <vt:lpstr>Running SIR: input files</vt:lpstr>
      <vt:lpstr>Running SIR: input files</vt:lpstr>
      <vt:lpstr>Running SIR: input files</vt:lpstr>
      <vt:lpstr>Concept of nodes</vt:lpstr>
      <vt:lpstr>Running SIR: input files</vt:lpstr>
      <vt:lpstr>Running SIR: input files</vt:lpstr>
      <vt:lpstr>Presentación de PowerPoint</vt:lpstr>
      <vt:lpstr>Visualizing SIR results: graphics2.pro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art of Stokes inversions</dc:title>
  <dc:creator>Basilio Ruiz Cobo</dc:creator>
  <cp:lastModifiedBy>Basilio Ruiz Cobo</cp:lastModifiedBy>
  <cp:revision>303</cp:revision>
  <dcterms:created xsi:type="dcterms:W3CDTF">2017-02-09T13:09:03Z</dcterms:created>
  <dcterms:modified xsi:type="dcterms:W3CDTF">2017-05-17T20:51:52Z</dcterms:modified>
</cp:coreProperties>
</file>